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xlsx" ContentType="application/vnd.openxmlformats-officedocument.spreadsheetml.sheet"/>
  <Default Extension="rels" ContentType="application/vnd.openxmlformats-package.relationships+xml"/>
  <Default Extension="gif" ContentType="image/gif"/>
  <Default Extension="tif" ContentType="image/tif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4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5" r:id="rId1"/>
  </p:sldMasterIdLst>
  <p:notesMasterIdLst>
    <p:notesMasterId r:id="rId104"/>
  </p:notesMasterIdLst>
  <p:handoutMasterIdLst>
    <p:handoutMasterId r:id="rId105"/>
  </p:handoutMasterIdLst>
  <p:sldIdLst>
    <p:sldId id="1215" r:id="rId2"/>
    <p:sldId id="1386" r:id="rId3"/>
    <p:sldId id="1362" r:id="rId4"/>
    <p:sldId id="1494" r:id="rId5"/>
    <p:sldId id="1289" r:id="rId6"/>
    <p:sldId id="1290" r:id="rId7"/>
    <p:sldId id="1390" r:id="rId8"/>
    <p:sldId id="1394" r:id="rId9"/>
    <p:sldId id="1395" r:id="rId10"/>
    <p:sldId id="1396" r:id="rId11"/>
    <p:sldId id="1397" r:id="rId12"/>
    <p:sldId id="1398" r:id="rId13"/>
    <p:sldId id="1388" r:id="rId14"/>
    <p:sldId id="1389" r:id="rId15"/>
    <p:sldId id="1399" r:id="rId16"/>
    <p:sldId id="1456" r:id="rId17"/>
    <p:sldId id="1452" r:id="rId18"/>
    <p:sldId id="1363" r:id="rId19"/>
    <p:sldId id="1453" r:id="rId20"/>
    <p:sldId id="1365" r:id="rId21"/>
    <p:sldId id="1366" r:id="rId22"/>
    <p:sldId id="1367" r:id="rId23"/>
    <p:sldId id="1368" r:id="rId24"/>
    <p:sldId id="1369" r:id="rId25"/>
    <p:sldId id="1370" r:id="rId26"/>
    <p:sldId id="1371" r:id="rId27"/>
    <p:sldId id="1372" r:id="rId28"/>
    <p:sldId id="1373" r:id="rId29"/>
    <p:sldId id="1374" r:id="rId30"/>
    <p:sldId id="1375" r:id="rId31"/>
    <p:sldId id="1376" r:id="rId32"/>
    <p:sldId id="1377" r:id="rId33"/>
    <p:sldId id="1378" r:id="rId34"/>
    <p:sldId id="1400" r:id="rId35"/>
    <p:sldId id="1401" r:id="rId36"/>
    <p:sldId id="1402" r:id="rId37"/>
    <p:sldId id="1403" r:id="rId38"/>
    <p:sldId id="1404" r:id="rId39"/>
    <p:sldId id="1455" r:id="rId40"/>
    <p:sldId id="1434" r:id="rId41"/>
    <p:sldId id="1406" r:id="rId42"/>
    <p:sldId id="1407" r:id="rId43"/>
    <p:sldId id="1408" r:id="rId44"/>
    <p:sldId id="1409" r:id="rId45"/>
    <p:sldId id="1410" r:id="rId46"/>
    <p:sldId id="1411" r:id="rId47"/>
    <p:sldId id="1412" r:id="rId48"/>
    <p:sldId id="1413" r:id="rId49"/>
    <p:sldId id="1414" r:id="rId50"/>
    <p:sldId id="1415" r:id="rId51"/>
    <p:sldId id="1416" r:id="rId52"/>
    <p:sldId id="1417" r:id="rId53"/>
    <p:sldId id="1418" r:id="rId54"/>
    <p:sldId id="1419" r:id="rId55"/>
    <p:sldId id="1420" r:id="rId56"/>
    <p:sldId id="1421" r:id="rId57"/>
    <p:sldId id="1423" r:id="rId58"/>
    <p:sldId id="1457" r:id="rId59"/>
    <p:sldId id="1269" r:id="rId60"/>
    <p:sldId id="1244" r:id="rId61"/>
    <p:sldId id="1259" r:id="rId62"/>
    <p:sldId id="1292" r:id="rId63"/>
    <p:sldId id="1245" r:id="rId64"/>
    <p:sldId id="1246" r:id="rId65"/>
    <p:sldId id="1247" r:id="rId66"/>
    <p:sldId id="1248" r:id="rId67"/>
    <p:sldId id="1249" r:id="rId68"/>
    <p:sldId id="1258" r:id="rId69"/>
    <p:sldId id="1458" r:id="rId70"/>
    <p:sldId id="1352" r:id="rId71"/>
    <p:sldId id="1492" r:id="rId72"/>
    <p:sldId id="1490" r:id="rId73"/>
    <p:sldId id="1491" r:id="rId74"/>
    <p:sldId id="1460" r:id="rId75"/>
    <p:sldId id="1496" r:id="rId76"/>
    <p:sldId id="1497" r:id="rId77"/>
    <p:sldId id="1495" r:id="rId78"/>
    <p:sldId id="1498" r:id="rId79"/>
    <p:sldId id="1499" r:id="rId80"/>
    <p:sldId id="1500" r:id="rId81"/>
    <p:sldId id="1501" r:id="rId82"/>
    <p:sldId id="1502" r:id="rId83"/>
    <p:sldId id="1461" r:id="rId84"/>
    <p:sldId id="1462" r:id="rId85"/>
    <p:sldId id="1459" r:id="rId86"/>
    <p:sldId id="1463" r:id="rId87"/>
    <p:sldId id="1467" r:id="rId88"/>
    <p:sldId id="1468" r:id="rId89"/>
    <p:sldId id="1469" r:id="rId90"/>
    <p:sldId id="1470" r:id="rId91"/>
    <p:sldId id="1471" r:id="rId92"/>
    <p:sldId id="1464" r:id="rId93"/>
    <p:sldId id="1465" r:id="rId94"/>
    <p:sldId id="1297" r:id="rId95"/>
    <p:sldId id="1299" r:id="rId96"/>
    <p:sldId id="1300" r:id="rId97"/>
    <p:sldId id="1301" r:id="rId98"/>
    <p:sldId id="1305" r:id="rId99"/>
    <p:sldId id="1306" r:id="rId100"/>
    <p:sldId id="1307" r:id="rId101"/>
    <p:sldId id="1282" r:id="rId102"/>
    <p:sldId id="1493" r:id="rId103"/>
  </p:sldIdLst>
  <p:sldSz cx="9144000" cy="6858000" type="screen4x3"/>
  <p:notesSz cx="7315200" cy="9601200"/>
  <p:custDataLst>
    <p:tags r:id="rId107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00"/>
    <a:srgbClr val="376092"/>
    <a:srgbClr val="17375E"/>
    <a:srgbClr val="2DB42F"/>
    <a:srgbClr val="FF7800"/>
    <a:srgbClr val="F87000"/>
    <a:srgbClr val="F07800"/>
    <a:srgbClr val="FF9A00"/>
    <a:srgbClr val="CF7500"/>
    <a:srgbClr val="DE6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>
    <p:restoredLeft sz="28571" autoAdjust="0"/>
    <p:restoredTop sz="91707" autoAdjust="0"/>
  </p:normalViewPr>
  <p:slideViewPr>
    <p:cSldViewPr>
      <p:cViewPr>
        <p:scale>
          <a:sx n="100" d="100"/>
          <a:sy n="100" d="100"/>
        </p:scale>
        <p:origin x="-1016" y="-368"/>
      </p:cViewPr>
      <p:guideLst>
        <p:guide orient="horz" pos="78"/>
        <p:guide pos="5759"/>
      </p:guideLst>
    </p:cSldViewPr>
  </p:slideViewPr>
  <p:outlineViewPr>
    <p:cViewPr>
      <p:scale>
        <a:sx n="33" d="100"/>
        <a:sy n="33" d="100"/>
      </p:scale>
      <p:origin x="0" y="425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notesMaster" Target="notesMasters/notesMaster1.xml"/><Relationship Id="rId105" Type="http://schemas.openxmlformats.org/officeDocument/2006/relationships/handoutMaster" Target="handoutMasters/handoutMaster1.xml"/><Relationship Id="rId106" Type="http://schemas.openxmlformats.org/officeDocument/2006/relationships/printerSettings" Target="printerSettings/printerSettings1.bin"/><Relationship Id="rId107" Type="http://schemas.openxmlformats.org/officeDocument/2006/relationships/tags" Target="tags/tag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8" Type="http://schemas.openxmlformats.org/officeDocument/2006/relationships/presProps" Target="presProps.xml"/><Relationship Id="rId109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110" Type="http://schemas.openxmlformats.org/officeDocument/2006/relationships/theme" Target="theme/theme1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11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00" Type="http://schemas.openxmlformats.org/officeDocument/2006/relationships/slide" Target="slides/slide99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cat>
            <c:strRef>
              <c:f>Sheet1!$A$2:$A$3</c:f>
              <c:strCache>
                <c:ptCount val="1"/>
                <c:pt idx="0">
                  <c:v>1st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70.0</c:v>
                </c:pt>
                <c:pt idx="1">
                  <c:v>30.0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51.0</c:v>
                </c:pt>
                <c:pt idx="1">
                  <c:v>5.0</c:v>
                </c:pt>
                <c:pt idx="2">
                  <c:v>11.0</c:v>
                </c:pt>
                <c:pt idx="3">
                  <c:v>33.0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606060606060606"/>
          <c:y val="0.048780487804878"/>
          <c:w val="0.868686868686869"/>
          <c:h val="0.8943089430894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>
              <a:gsLst>
                <a:gs pos="0">
                  <a:schemeClr val="tx1">
                    <a:lumMod val="60000"/>
                    <a:lumOff val="40000"/>
                  </a:schemeClr>
                </a:gs>
                <a:gs pos="74000">
                  <a:schemeClr val="bg1">
                    <a:lumMod val="95000"/>
                  </a:schemeClr>
                </a:gs>
              </a:gsLst>
            </a:gradFill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flip="none" rotWithShape="1">
              <a:gsLst>
                <a:gs pos="0">
                  <a:schemeClr val="tx1">
                    <a:lumMod val="60000"/>
                    <a:lumOff val="40000"/>
                  </a:schemeClr>
                </a:gs>
                <a:gs pos="74000">
                  <a:schemeClr val="bg1">
                    <a:lumMod val="95000"/>
                  </a:schemeClr>
                </a:gs>
              </a:gsLst>
              <a:lin ang="16200000" scaled="0"/>
              <a:tileRect/>
            </a:gradFill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33.0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flip="none" rotWithShape="1">
              <a:gsLst>
                <a:gs pos="0">
                  <a:srgbClr val="B32C02"/>
                </a:gs>
                <a:gs pos="80000">
                  <a:srgbClr val="FF6600"/>
                </a:gs>
              </a:gsLst>
              <a:lin ang="15780000" scaled="0"/>
              <a:tileRect/>
            </a:gradFill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183.2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42690872"/>
        <c:axId val="2142649128"/>
      </c:barChart>
      <c:catAx>
        <c:axId val="2142690872"/>
        <c:scaling>
          <c:orientation val="minMax"/>
        </c:scaling>
        <c:delete val="1"/>
        <c:axPos val="b"/>
        <c:majorTickMark val="out"/>
        <c:minorTickMark val="none"/>
        <c:tickLblPos val="nextTo"/>
        <c:crossAx val="2142649128"/>
        <c:crosses val="autoZero"/>
        <c:auto val="1"/>
        <c:lblAlgn val="ctr"/>
        <c:lblOffset val="100"/>
        <c:noMultiLvlLbl val="0"/>
      </c:catAx>
      <c:valAx>
        <c:axId val="214264912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1426908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effectLst>
              <a:outerShdw blurRad="90805" dist="264287" dir="5400000" rotWithShape="0">
                <a:srgbClr val="000000">
                  <a:alpha val="35000"/>
                </a:srgbClr>
              </a:outerShdw>
            </a:effectLst>
          </c:spPr>
          <c:explosion val="6"/>
          <c:dPt>
            <c:idx val="0"/>
            <c:bubble3D val="0"/>
            <c:spPr>
              <a:gradFill flip="none" rotWithShape="1">
                <a:gsLst>
                  <a:gs pos="0">
                    <a:srgbClr val="FF6600"/>
                  </a:gs>
                  <a:gs pos="100000">
                    <a:srgbClr val="BE4200"/>
                  </a:gs>
                </a:gsLst>
                <a:lin ang="5400000" scaled="0"/>
                <a:tileRect/>
              </a:gradFill>
              <a:effectLst>
                <a:outerShdw blurRad="90805" dist="264287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"/>
            <c:bubble3D val="0"/>
            <c:spPr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rgbClr val="004060"/>
                  </a:gs>
                </a:gsLst>
                <a:lin ang="0" scaled="1"/>
                <a:tileRect/>
              </a:gradFill>
              <a:effectLst>
                <a:outerShdw blurRad="90805" dist="264287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2"/>
            <c:bubble3D val="0"/>
            <c:spPr>
              <a:gradFill flip="none" rotWithShape="1">
                <a:gsLst>
                  <a:gs pos="0">
                    <a:srgbClr val="800000"/>
                  </a:gs>
                  <a:gs pos="100000">
                    <a:srgbClr val="FF0000"/>
                  </a:gs>
                </a:gsLst>
                <a:lin ang="0" scaled="1"/>
                <a:tileRect/>
              </a:gradFill>
              <a:effectLst>
                <a:outerShdw blurRad="90805" dist="264287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3"/>
            <c:bubble3D val="0"/>
            <c:spPr>
              <a:gradFill flip="none" rotWithShape="1">
                <a:gsLst>
                  <a:gs pos="0">
                    <a:schemeClr val="bg2">
                      <a:lumMod val="95000"/>
                      <a:lumOff val="5000"/>
                    </a:schemeClr>
                  </a:gs>
                  <a:gs pos="100000">
                    <a:schemeClr val="bg2">
                      <a:lumMod val="65000"/>
                      <a:lumOff val="35000"/>
                    </a:schemeClr>
                  </a:gs>
                </a:gsLst>
                <a:lin ang="0" scaled="1"/>
                <a:tileRect/>
              </a:gradFill>
              <a:effectLst>
                <a:outerShdw blurRad="90805" dist="264287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4"/>
            <c:bubble3D val="0"/>
            <c:spPr>
              <a:gradFill flip="none" rotWithShape="1">
                <a:gsLst>
                  <a:gs pos="0">
                    <a:srgbClr val="008000"/>
                  </a:gs>
                  <a:gs pos="100000">
                    <a:srgbClr val="006601"/>
                  </a:gs>
                </a:gsLst>
                <a:lin ang="16200000" scaled="0"/>
                <a:tileRect/>
              </a:gradFill>
              <a:effectLst>
                <a:outerShdw blurRad="90805" dist="264287" dir="5400000" rotWithShape="0">
                  <a:srgbClr val="000000">
                    <a:alpha val="35000"/>
                  </a:srgbClr>
                </a:outerShdw>
              </a:effectLst>
            </c:spPr>
          </c:dPt>
          <c:cat>
            <c:strRef>
              <c:f>Sheet1!$A$2:$A$6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66.0</c:v>
                </c:pt>
                <c:pt idx="1">
                  <c:v>14.0</c:v>
                </c:pt>
                <c:pt idx="2">
                  <c:v>12.0</c:v>
                </c:pt>
                <c:pt idx="3">
                  <c:v>2.3</c:v>
                </c:pt>
                <c:pt idx="4">
                  <c:v>5.7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4" Type="http://schemas.openxmlformats.org/officeDocument/2006/relationships/image" Target="../media/image176.png"/><Relationship Id="rId5" Type="http://schemas.openxmlformats.org/officeDocument/2006/relationships/image" Target="../media/image177.png"/><Relationship Id="rId6" Type="http://schemas.openxmlformats.org/officeDocument/2006/relationships/image" Target="../media/image178.png"/><Relationship Id="rId7" Type="http://schemas.openxmlformats.org/officeDocument/2006/relationships/image" Target="../media/image179.jpg"/><Relationship Id="rId1" Type="http://schemas.openxmlformats.org/officeDocument/2006/relationships/image" Target="../media/image173.png"/><Relationship Id="rId2" Type="http://schemas.openxmlformats.org/officeDocument/2006/relationships/image" Target="../media/image17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71F598-4640-8F4A-A9AA-9705651C09C3}" type="doc">
      <dgm:prSet loTypeId="urn:microsoft.com/office/officeart/2008/layout/CircularPictureCallou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574F276-02F3-7843-B63B-F800709E4ED3}">
      <dgm:prSet phldrT="[Text]" custT="1"/>
      <dgm:spPr/>
      <dgm:t>
        <a:bodyPr/>
        <a:lstStyle/>
        <a:p>
          <a:r>
            <a:rPr lang="en-US" sz="1800" dirty="0" smtClean="0"/>
            <a:t>Marcus Burton</a:t>
          </a:r>
          <a:endParaRPr lang="en-US" sz="1800" dirty="0"/>
        </a:p>
      </dgm:t>
    </dgm:pt>
    <dgm:pt modelId="{B7DC85EF-88FE-F44E-9B77-697FF6DE6D87}" type="parTrans" cxnId="{C2B5C8F3-D8A8-094C-BC0D-A9EB37225F90}">
      <dgm:prSet/>
      <dgm:spPr/>
      <dgm:t>
        <a:bodyPr/>
        <a:lstStyle/>
        <a:p>
          <a:endParaRPr lang="en-US"/>
        </a:p>
      </dgm:t>
    </dgm:pt>
    <dgm:pt modelId="{F1ED3A49-9F37-C042-9891-EDCD4F1336CA}" type="sibTrans" cxnId="{C2B5C8F3-D8A8-094C-BC0D-A9EB37225F90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  <a:ln>
          <a:solidFill>
            <a:srgbClr val="D96C00"/>
          </a:solidFill>
        </a:ln>
      </dgm:spPr>
      <dgm:t>
        <a:bodyPr/>
        <a:lstStyle/>
        <a:p>
          <a:endParaRPr lang="en-US"/>
        </a:p>
      </dgm:t>
    </dgm:pt>
    <dgm:pt modelId="{B5A5B21E-1953-2745-A758-EEE65881AC83}">
      <dgm:prSet phldrT="[Text]" custT="1"/>
      <dgm:spPr/>
      <dgm:t>
        <a:bodyPr/>
        <a:lstStyle/>
        <a:p>
          <a:r>
            <a:rPr lang="en-US" sz="1800" dirty="0" smtClean="0"/>
            <a:t>Chandan Argawal</a:t>
          </a:r>
          <a:endParaRPr lang="en-US" sz="1800" dirty="0"/>
        </a:p>
      </dgm:t>
    </dgm:pt>
    <dgm:pt modelId="{59EFBE34-E20F-B54B-B03B-278178188E05}" type="parTrans" cxnId="{9D9F2BB6-1968-C44F-A77D-3E22BAB79EEB}">
      <dgm:prSet/>
      <dgm:spPr/>
      <dgm:t>
        <a:bodyPr/>
        <a:lstStyle/>
        <a:p>
          <a:endParaRPr lang="en-US"/>
        </a:p>
      </dgm:t>
    </dgm:pt>
    <dgm:pt modelId="{888D1D0E-A943-C34C-AD75-5124887924C6}" type="sibTrans" cxnId="{9D9F2BB6-1968-C44F-A77D-3E22BAB79EEB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>
          <a:solidFill>
            <a:srgbClr val="D96C00"/>
          </a:solidFill>
        </a:ln>
      </dgm:spPr>
      <dgm:t>
        <a:bodyPr/>
        <a:lstStyle/>
        <a:p>
          <a:endParaRPr lang="en-US"/>
        </a:p>
      </dgm:t>
    </dgm:pt>
    <dgm:pt modelId="{2CFF3687-C0B0-444C-977F-E22253661AA2}">
      <dgm:prSet phldrT="[Text]" custT="1"/>
      <dgm:spPr/>
      <dgm:t>
        <a:bodyPr/>
        <a:lstStyle/>
        <a:p>
          <a:r>
            <a:rPr lang="en-US" sz="1800" dirty="0" smtClean="0"/>
            <a:t>Jim Stewart</a:t>
          </a:r>
          <a:endParaRPr lang="en-US" sz="1800" dirty="0"/>
        </a:p>
      </dgm:t>
    </dgm:pt>
    <dgm:pt modelId="{618CCC08-398B-BB4A-9976-7509E96F3B3F}" type="parTrans" cxnId="{80574422-D32E-CA4B-A0F5-3AA6278BCADD}">
      <dgm:prSet/>
      <dgm:spPr/>
      <dgm:t>
        <a:bodyPr/>
        <a:lstStyle/>
        <a:p>
          <a:endParaRPr lang="en-US"/>
        </a:p>
      </dgm:t>
    </dgm:pt>
    <dgm:pt modelId="{AD9969C4-BCBE-5148-9462-71482E82D887}" type="sibTrans" cxnId="{80574422-D32E-CA4B-A0F5-3AA6278BCADD}">
      <dgm:prSet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>
          <a:solidFill>
            <a:srgbClr val="D96C00"/>
          </a:solidFill>
        </a:ln>
      </dgm:spPr>
      <dgm:t>
        <a:bodyPr/>
        <a:lstStyle/>
        <a:p>
          <a:endParaRPr lang="en-US"/>
        </a:p>
      </dgm:t>
    </dgm:pt>
    <dgm:pt modelId="{0F35C70D-5AF8-334C-88EB-D53FA97B6DC7}">
      <dgm:prSet custT="1"/>
      <dgm:spPr/>
      <dgm:t>
        <a:bodyPr/>
        <a:lstStyle/>
        <a:p>
          <a:r>
            <a:rPr lang="en-US" sz="1800" dirty="0" smtClean="0"/>
            <a:t>Jeanette Lee</a:t>
          </a:r>
          <a:endParaRPr lang="en-US" sz="1800" dirty="0"/>
        </a:p>
      </dgm:t>
    </dgm:pt>
    <dgm:pt modelId="{3095D62B-391E-0F41-908A-88AE42B1EFFE}" type="parTrans" cxnId="{3796E81A-C541-A24B-95FE-4FAE54C66517}">
      <dgm:prSet/>
      <dgm:spPr/>
      <dgm:t>
        <a:bodyPr/>
        <a:lstStyle/>
        <a:p>
          <a:endParaRPr lang="en-US"/>
        </a:p>
      </dgm:t>
    </dgm:pt>
    <dgm:pt modelId="{4E74E804-1B11-6544-A9BE-CA518891EDEB}" type="sibTrans" cxnId="{3796E81A-C541-A24B-95FE-4FAE54C66517}">
      <dgm:prSet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solidFill>
            <a:schemeClr val="accent6"/>
          </a:solidFill>
        </a:ln>
      </dgm:spPr>
      <dgm:t>
        <a:bodyPr/>
        <a:lstStyle/>
        <a:p>
          <a:endParaRPr lang="en-US"/>
        </a:p>
      </dgm:t>
    </dgm:pt>
    <dgm:pt modelId="{DC463403-57F5-AD49-A1D8-D98AD92FA052}">
      <dgm:prSet phldrT="[Text]" custT="1"/>
      <dgm:spPr/>
      <dgm:t>
        <a:bodyPr/>
        <a:lstStyle/>
        <a:p>
          <a:r>
            <a:rPr lang="en-US" sz="1800" dirty="0" smtClean="0"/>
            <a:t>Deepak Sant</a:t>
          </a:r>
          <a:endParaRPr lang="en-US" sz="1800" dirty="0"/>
        </a:p>
      </dgm:t>
    </dgm:pt>
    <dgm:pt modelId="{A6E70F11-CA74-6748-9C02-DA4143EDC07A}" type="parTrans" cxnId="{02322BC0-3C7A-7843-8906-2CBFA58A89A6}">
      <dgm:prSet/>
      <dgm:spPr/>
      <dgm:t>
        <a:bodyPr/>
        <a:lstStyle/>
        <a:p>
          <a:endParaRPr lang="en-US"/>
        </a:p>
      </dgm:t>
    </dgm:pt>
    <dgm:pt modelId="{828C3F81-667D-D74B-9014-904C002BF643}" type="sibTrans" cxnId="{02322BC0-3C7A-7843-8906-2CBFA58A89A6}">
      <dgm:prSet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>
          <a:solidFill>
            <a:srgbClr val="D96C00"/>
          </a:solidFill>
        </a:ln>
      </dgm:spPr>
      <dgm:t>
        <a:bodyPr/>
        <a:lstStyle/>
        <a:p>
          <a:endParaRPr lang="en-US"/>
        </a:p>
      </dgm:t>
    </dgm:pt>
    <dgm:pt modelId="{994FFF03-851D-3749-9B39-6201E54B4FD6}">
      <dgm:prSet phldrT="[Text]" custT="1"/>
      <dgm:spPr/>
      <dgm:t>
        <a:bodyPr/>
        <a:lstStyle/>
        <a:p>
          <a:r>
            <a:rPr lang="en-US" sz="1800" dirty="0" smtClean="0"/>
            <a:t>Dave Wright</a:t>
          </a:r>
          <a:endParaRPr lang="en-US" sz="1800" dirty="0"/>
        </a:p>
      </dgm:t>
    </dgm:pt>
    <dgm:pt modelId="{462471E2-F3A0-6B47-B891-5057055DC528}" type="parTrans" cxnId="{0A76078C-7B42-784C-980E-DB493A416999}">
      <dgm:prSet/>
      <dgm:spPr/>
      <dgm:t>
        <a:bodyPr/>
        <a:lstStyle/>
        <a:p>
          <a:endParaRPr lang="en-US"/>
        </a:p>
      </dgm:t>
    </dgm:pt>
    <dgm:pt modelId="{46BA5148-D815-744A-A9B6-47E2CF50AE8E}" type="sibTrans" cxnId="{0A76078C-7B42-784C-980E-DB493A416999}">
      <dgm:prSet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D96C00"/>
          </a:solidFill>
        </a:ln>
      </dgm:spPr>
      <dgm:t>
        <a:bodyPr/>
        <a:lstStyle/>
        <a:p>
          <a:endParaRPr lang="en-US"/>
        </a:p>
      </dgm:t>
    </dgm:pt>
    <dgm:pt modelId="{F6B9003F-ED25-3F49-AEE4-94F7A5F73E94}">
      <dgm:prSet/>
      <dgm:spPr/>
      <dgm:t>
        <a:bodyPr/>
        <a:lstStyle/>
        <a:p>
          <a:endParaRPr lang="en-US" dirty="0"/>
        </a:p>
      </dgm:t>
    </dgm:pt>
    <dgm:pt modelId="{D958613C-C3F2-6244-9FAF-4A405DE72A78}" type="sibTrans" cxnId="{90DE122B-0C26-6443-B63A-E0A589B100AD}">
      <dgm:prSet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D96C00"/>
          </a:solidFill>
        </a:ln>
      </dgm:spPr>
      <dgm:t>
        <a:bodyPr/>
        <a:lstStyle/>
        <a:p>
          <a:endParaRPr lang="en-US"/>
        </a:p>
      </dgm:t>
    </dgm:pt>
    <dgm:pt modelId="{886C656C-48B6-9240-84E3-EE3801336212}" type="parTrans" cxnId="{90DE122B-0C26-6443-B63A-E0A589B100AD}">
      <dgm:prSet/>
      <dgm:spPr/>
      <dgm:t>
        <a:bodyPr/>
        <a:lstStyle/>
        <a:p>
          <a:endParaRPr lang="en-US"/>
        </a:p>
      </dgm:t>
    </dgm:pt>
    <dgm:pt modelId="{A9CBF11B-12DD-3749-BBF4-BD1BADB732A4}" type="pres">
      <dgm:prSet presAssocID="{6471F598-4640-8F4A-A9AA-9705651C09C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9B3E503C-8BE6-C042-806B-D93CFF39A132}" type="pres">
      <dgm:prSet presAssocID="{6471F598-4640-8F4A-A9AA-9705651C09C3}" presName="Name1" presStyleCnt="0"/>
      <dgm:spPr/>
    </dgm:pt>
    <dgm:pt modelId="{C11DAFD4-349C-9B4D-A3C6-29115EFC1B67}" type="pres">
      <dgm:prSet presAssocID="{D958613C-C3F2-6244-9FAF-4A405DE72A78}" presName="picture_1" presStyleCnt="0"/>
      <dgm:spPr/>
    </dgm:pt>
    <dgm:pt modelId="{3370A5F3-E31B-454F-873C-F7EDFB754210}" type="pres">
      <dgm:prSet presAssocID="{D958613C-C3F2-6244-9FAF-4A405DE72A78}" presName="pictureRepeatNode" presStyleLbl="alignImgPlace1" presStyleIdx="0" presStyleCnt="7" custLinFactNeighborX="-2807" custLinFactNeighborY="7009"/>
      <dgm:spPr/>
      <dgm:t>
        <a:bodyPr/>
        <a:lstStyle/>
        <a:p>
          <a:endParaRPr lang="en-US"/>
        </a:p>
      </dgm:t>
    </dgm:pt>
    <dgm:pt modelId="{4E5D7C33-E9D6-D845-B2B0-9CDC1985B4AA}" type="pres">
      <dgm:prSet presAssocID="{F6B9003F-ED25-3F49-AEE4-94F7A5F73E94}" presName="text_1" presStyleLbl="node1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17C168-7FF7-C245-9F21-0B71F009BEF5}" type="pres">
      <dgm:prSet presAssocID="{4E74E804-1B11-6544-A9BE-CA518891EDEB}" presName="picture_2" presStyleCnt="0"/>
      <dgm:spPr/>
    </dgm:pt>
    <dgm:pt modelId="{76C8A0F8-CDD3-004F-8B22-A58B455CD053}" type="pres">
      <dgm:prSet presAssocID="{4E74E804-1B11-6544-A9BE-CA518891EDEB}" presName="pictureRepeatNode" presStyleLbl="alignImgPlace1" presStyleIdx="1" presStyleCnt="7"/>
      <dgm:spPr/>
      <dgm:t>
        <a:bodyPr/>
        <a:lstStyle/>
        <a:p>
          <a:endParaRPr lang="en-US"/>
        </a:p>
      </dgm:t>
    </dgm:pt>
    <dgm:pt modelId="{9782A79A-3600-674B-9533-9DD27577A9A7}" type="pres">
      <dgm:prSet presAssocID="{0F35C70D-5AF8-334C-88EB-D53FA97B6DC7}" presName="line_2" presStyleLbl="parChTrans1D1" presStyleIdx="0" presStyleCnt="6"/>
      <dgm:spPr>
        <a:ln>
          <a:solidFill>
            <a:srgbClr val="D96C00"/>
          </a:solidFill>
        </a:ln>
      </dgm:spPr>
    </dgm:pt>
    <dgm:pt modelId="{4F9D29D0-DFA3-4740-B57A-86434AA7A0E6}" type="pres">
      <dgm:prSet presAssocID="{0F35C70D-5AF8-334C-88EB-D53FA97B6DC7}" presName="textparent_2" presStyleLbl="node1" presStyleIdx="0" presStyleCnt="0"/>
      <dgm:spPr/>
    </dgm:pt>
    <dgm:pt modelId="{87D1B5F5-8257-CC4F-A1AA-E69900898EB7}" type="pres">
      <dgm:prSet presAssocID="{0F35C70D-5AF8-334C-88EB-D53FA97B6DC7}" presName="text_2" presStyleLbl="revTx" presStyleIdx="0" presStyleCnt="6" custScaleX="2649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7BE412-8917-8342-9028-FDAD1EBCE4FF}" type="pres">
      <dgm:prSet presAssocID="{AD9969C4-BCBE-5148-9462-71482E82D887}" presName="picture_3" presStyleCnt="0"/>
      <dgm:spPr/>
    </dgm:pt>
    <dgm:pt modelId="{5A04B9B1-9EA2-A44A-8F4D-AF3F64BB36D3}" type="pres">
      <dgm:prSet presAssocID="{AD9969C4-BCBE-5148-9462-71482E82D887}" presName="pictureRepeatNode" presStyleLbl="alignImgPlace1" presStyleIdx="2" presStyleCnt="7"/>
      <dgm:spPr/>
      <dgm:t>
        <a:bodyPr/>
        <a:lstStyle/>
        <a:p>
          <a:endParaRPr lang="en-US"/>
        </a:p>
      </dgm:t>
    </dgm:pt>
    <dgm:pt modelId="{64329975-1F9F-2840-A01C-516AE3CBB3BB}" type="pres">
      <dgm:prSet presAssocID="{2CFF3687-C0B0-444C-977F-E22253661AA2}" presName="line_3" presStyleLbl="parChTrans1D1" presStyleIdx="1" presStyleCnt="6"/>
      <dgm:spPr>
        <a:ln>
          <a:solidFill>
            <a:srgbClr val="D96C00"/>
          </a:solidFill>
        </a:ln>
      </dgm:spPr>
    </dgm:pt>
    <dgm:pt modelId="{67ABD719-0A98-6641-84DA-E0FBF4215C74}" type="pres">
      <dgm:prSet presAssocID="{2CFF3687-C0B0-444C-977F-E22253661AA2}" presName="textparent_3" presStyleLbl="node1" presStyleIdx="0" presStyleCnt="0"/>
      <dgm:spPr/>
    </dgm:pt>
    <dgm:pt modelId="{DD80E244-102D-CF4F-B89F-A7E9AB84F594}" type="pres">
      <dgm:prSet presAssocID="{2CFF3687-C0B0-444C-977F-E22253661AA2}" presName="text_3" presStyleLbl="revTx" presStyleIdx="1" presStyleCnt="6" custScaleX="2492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6DB2F0-6067-EA40-BFD0-2AF98558E3A3}" type="pres">
      <dgm:prSet presAssocID="{F1ED3A49-9F37-C042-9891-EDCD4F1336CA}" presName="picture_4" presStyleCnt="0"/>
      <dgm:spPr/>
    </dgm:pt>
    <dgm:pt modelId="{D15A66A5-4100-894F-921B-496875E7B757}" type="pres">
      <dgm:prSet presAssocID="{F1ED3A49-9F37-C042-9891-EDCD4F1336CA}" presName="pictureRepeatNode" presStyleLbl="alignImgPlace1" presStyleIdx="3" presStyleCnt="7"/>
      <dgm:spPr/>
      <dgm:t>
        <a:bodyPr/>
        <a:lstStyle/>
        <a:p>
          <a:endParaRPr lang="en-US"/>
        </a:p>
      </dgm:t>
    </dgm:pt>
    <dgm:pt modelId="{667EFDFA-90D6-0644-BDB6-EB7D508BA016}" type="pres">
      <dgm:prSet presAssocID="{0574F276-02F3-7843-B63B-F800709E4ED3}" presName="line_4" presStyleLbl="parChTrans1D1" presStyleIdx="2" presStyleCnt="6"/>
      <dgm:spPr>
        <a:ln>
          <a:solidFill>
            <a:srgbClr val="D96C00"/>
          </a:solidFill>
        </a:ln>
      </dgm:spPr>
    </dgm:pt>
    <dgm:pt modelId="{7FD54914-F17B-F34E-8110-E808DFA08DC5}" type="pres">
      <dgm:prSet presAssocID="{0574F276-02F3-7843-B63B-F800709E4ED3}" presName="textparent_4" presStyleLbl="node1" presStyleIdx="0" presStyleCnt="0"/>
      <dgm:spPr/>
    </dgm:pt>
    <dgm:pt modelId="{C7EAFFE1-F4ED-B34A-881A-00321465655B}" type="pres">
      <dgm:prSet presAssocID="{0574F276-02F3-7843-B63B-F800709E4ED3}" presName="text_4" presStyleLbl="revTx" presStyleIdx="2" presStyleCnt="6" custScaleX="3805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CE3064-87AB-C147-A356-EB74BF9F6F63}" type="pres">
      <dgm:prSet presAssocID="{888D1D0E-A943-C34C-AD75-5124887924C6}" presName="picture_5" presStyleCnt="0"/>
      <dgm:spPr/>
    </dgm:pt>
    <dgm:pt modelId="{92385812-21A1-1348-AC78-2DD9591918D0}" type="pres">
      <dgm:prSet presAssocID="{888D1D0E-A943-C34C-AD75-5124887924C6}" presName="pictureRepeatNode" presStyleLbl="alignImgPlace1" presStyleIdx="4" presStyleCnt="7"/>
      <dgm:spPr/>
      <dgm:t>
        <a:bodyPr/>
        <a:lstStyle/>
        <a:p>
          <a:endParaRPr lang="en-US"/>
        </a:p>
      </dgm:t>
    </dgm:pt>
    <dgm:pt modelId="{8C4C7F9C-6DC1-EC42-A0AF-727C6B95C6D0}" type="pres">
      <dgm:prSet presAssocID="{B5A5B21E-1953-2745-A758-EEE65881AC83}" presName="line_5" presStyleLbl="parChTrans1D1" presStyleIdx="3" presStyleCnt="6"/>
      <dgm:spPr>
        <a:ln>
          <a:solidFill>
            <a:srgbClr val="D96C00"/>
          </a:solidFill>
        </a:ln>
      </dgm:spPr>
    </dgm:pt>
    <dgm:pt modelId="{28F9E33D-323C-D14B-83AB-6B489BD17366}" type="pres">
      <dgm:prSet presAssocID="{B5A5B21E-1953-2745-A758-EEE65881AC83}" presName="textparent_5" presStyleLbl="node1" presStyleIdx="0" presStyleCnt="0"/>
      <dgm:spPr/>
    </dgm:pt>
    <dgm:pt modelId="{87F78D0A-A6F5-3548-8C39-5040AE2BA55F}" type="pres">
      <dgm:prSet presAssocID="{B5A5B21E-1953-2745-A758-EEE65881AC83}" presName="text_5" presStyleLbl="revTx" presStyleIdx="3" presStyleCnt="6" custScaleX="2815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D2A133-EE7A-AE4C-AFC4-A0BF971A0B1E}" type="pres">
      <dgm:prSet presAssocID="{828C3F81-667D-D74B-9014-904C002BF643}" presName="picture_6" presStyleCnt="0"/>
      <dgm:spPr/>
    </dgm:pt>
    <dgm:pt modelId="{F1A2B908-A86C-5442-B937-C645DC220B51}" type="pres">
      <dgm:prSet presAssocID="{828C3F81-667D-D74B-9014-904C002BF643}" presName="pictureRepeatNode" presStyleLbl="alignImgPlace1" presStyleIdx="5" presStyleCnt="7"/>
      <dgm:spPr/>
      <dgm:t>
        <a:bodyPr/>
        <a:lstStyle/>
        <a:p>
          <a:endParaRPr lang="en-US"/>
        </a:p>
      </dgm:t>
    </dgm:pt>
    <dgm:pt modelId="{33FDB6EC-EFE6-E243-BC14-BB9F016790C1}" type="pres">
      <dgm:prSet presAssocID="{DC463403-57F5-AD49-A1D8-D98AD92FA052}" presName="line_6" presStyleLbl="parChTrans1D1" presStyleIdx="4" presStyleCnt="6"/>
      <dgm:spPr>
        <a:ln>
          <a:solidFill>
            <a:srgbClr val="D96C00"/>
          </a:solidFill>
        </a:ln>
      </dgm:spPr>
    </dgm:pt>
    <dgm:pt modelId="{1393FB3A-5C8A-B045-A2F4-FC77E71D8667}" type="pres">
      <dgm:prSet presAssocID="{DC463403-57F5-AD49-A1D8-D98AD92FA052}" presName="textparent_6" presStyleLbl="node1" presStyleIdx="0" presStyleCnt="0"/>
      <dgm:spPr/>
    </dgm:pt>
    <dgm:pt modelId="{8A1BE05E-92C3-2042-9278-580B3B0F21CF}" type="pres">
      <dgm:prSet presAssocID="{DC463403-57F5-AD49-A1D8-D98AD92FA052}" presName="text_6" presStyleLbl="revTx" presStyleIdx="4" presStyleCnt="6" custScaleX="3151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E08CA8-5C42-804A-84AC-49CC853E74EB}" type="pres">
      <dgm:prSet presAssocID="{46BA5148-D815-744A-A9B6-47E2CF50AE8E}" presName="picture_7" presStyleCnt="0"/>
      <dgm:spPr/>
    </dgm:pt>
    <dgm:pt modelId="{D034FD45-840A-D645-A21D-213A826655C6}" type="pres">
      <dgm:prSet presAssocID="{46BA5148-D815-744A-A9B6-47E2CF50AE8E}" presName="pictureRepeatNode" presStyleLbl="alignImgPlace1" presStyleIdx="6" presStyleCnt="7"/>
      <dgm:spPr/>
      <dgm:t>
        <a:bodyPr/>
        <a:lstStyle/>
        <a:p>
          <a:endParaRPr lang="en-US"/>
        </a:p>
      </dgm:t>
    </dgm:pt>
    <dgm:pt modelId="{A6C3CE0A-6766-5B4E-8A47-546906DA30CA}" type="pres">
      <dgm:prSet presAssocID="{994FFF03-851D-3749-9B39-6201E54B4FD6}" presName="line_7" presStyleLbl="parChTrans1D1" presStyleIdx="5" presStyleCnt="6"/>
      <dgm:spPr>
        <a:ln>
          <a:solidFill>
            <a:srgbClr val="D96C00"/>
          </a:solidFill>
        </a:ln>
      </dgm:spPr>
    </dgm:pt>
    <dgm:pt modelId="{6C043A8F-F5A7-E34A-B45B-C1FF6BC13582}" type="pres">
      <dgm:prSet presAssocID="{994FFF03-851D-3749-9B39-6201E54B4FD6}" presName="textparent_7" presStyleLbl="node1" presStyleIdx="0" presStyleCnt="0"/>
      <dgm:spPr/>
    </dgm:pt>
    <dgm:pt modelId="{4C828CE3-019A-6A43-AAB7-76B31ADA8397}" type="pres">
      <dgm:prSet presAssocID="{994FFF03-851D-3749-9B39-6201E54B4FD6}" presName="text_7" presStyleLbl="revTx" presStyleIdx="5" presStyleCnt="6" custScaleX="3507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796E81A-C541-A24B-95FE-4FAE54C66517}" srcId="{6471F598-4640-8F4A-A9AA-9705651C09C3}" destId="{0F35C70D-5AF8-334C-88EB-D53FA97B6DC7}" srcOrd="1" destOrd="0" parTransId="{3095D62B-391E-0F41-908A-88AE42B1EFFE}" sibTransId="{4E74E804-1B11-6544-A9BE-CA518891EDEB}"/>
    <dgm:cxn modelId="{34949986-2C7F-2545-B32D-2FF104965D8C}" type="presOf" srcId="{F1ED3A49-9F37-C042-9891-EDCD4F1336CA}" destId="{D15A66A5-4100-894F-921B-496875E7B757}" srcOrd="0" destOrd="0" presId="urn:microsoft.com/office/officeart/2008/layout/CircularPictureCallout"/>
    <dgm:cxn modelId="{2B5FC116-D14C-F54F-9A46-BD19A172D434}" type="presOf" srcId="{828C3F81-667D-D74B-9014-904C002BF643}" destId="{F1A2B908-A86C-5442-B937-C645DC220B51}" srcOrd="0" destOrd="0" presId="urn:microsoft.com/office/officeart/2008/layout/CircularPictureCallout"/>
    <dgm:cxn modelId="{0A76078C-7B42-784C-980E-DB493A416999}" srcId="{6471F598-4640-8F4A-A9AA-9705651C09C3}" destId="{994FFF03-851D-3749-9B39-6201E54B4FD6}" srcOrd="6" destOrd="0" parTransId="{462471E2-F3A0-6B47-B891-5057055DC528}" sibTransId="{46BA5148-D815-744A-A9B6-47E2CF50AE8E}"/>
    <dgm:cxn modelId="{65A32954-5137-B84C-8149-9BBE35C94B96}" type="presOf" srcId="{6471F598-4640-8F4A-A9AA-9705651C09C3}" destId="{A9CBF11B-12DD-3749-BBF4-BD1BADB732A4}" srcOrd="0" destOrd="0" presId="urn:microsoft.com/office/officeart/2008/layout/CircularPictureCallout"/>
    <dgm:cxn modelId="{02322BC0-3C7A-7843-8906-2CBFA58A89A6}" srcId="{6471F598-4640-8F4A-A9AA-9705651C09C3}" destId="{DC463403-57F5-AD49-A1D8-D98AD92FA052}" srcOrd="5" destOrd="0" parTransId="{A6E70F11-CA74-6748-9C02-DA4143EDC07A}" sibTransId="{828C3F81-667D-D74B-9014-904C002BF643}"/>
    <dgm:cxn modelId="{E475A637-C759-2540-BDDB-6CF23B5049D1}" type="presOf" srcId="{AD9969C4-BCBE-5148-9462-71482E82D887}" destId="{5A04B9B1-9EA2-A44A-8F4D-AF3F64BB36D3}" srcOrd="0" destOrd="0" presId="urn:microsoft.com/office/officeart/2008/layout/CircularPictureCallout"/>
    <dgm:cxn modelId="{90DE122B-0C26-6443-B63A-E0A589B100AD}" srcId="{6471F598-4640-8F4A-A9AA-9705651C09C3}" destId="{F6B9003F-ED25-3F49-AEE4-94F7A5F73E94}" srcOrd="0" destOrd="0" parTransId="{886C656C-48B6-9240-84E3-EE3801336212}" sibTransId="{D958613C-C3F2-6244-9FAF-4A405DE72A78}"/>
    <dgm:cxn modelId="{5539A1E5-9AB1-4344-83CD-C9217A742B54}" type="presOf" srcId="{4E74E804-1B11-6544-A9BE-CA518891EDEB}" destId="{76C8A0F8-CDD3-004F-8B22-A58B455CD053}" srcOrd="0" destOrd="0" presId="urn:microsoft.com/office/officeart/2008/layout/CircularPictureCallout"/>
    <dgm:cxn modelId="{9D9F2BB6-1968-C44F-A77D-3E22BAB79EEB}" srcId="{6471F598-4640-8F4A-A9AA-9705651C09C3}" destId="{B5A5B21E-1953-2745-A758-EEE65881AC83}" srcOrd="4" destOrd="0" parTransId="{59EFBE34-E20F-B54B-B03B-278178188E05}" sibTransId="{888D1D0E-A943-C34C-AD75-5124887924C6}"/>
    <dgm:cxn modelId="{B5D61470-2B00-034A-8189-65012E9A8B78}" type="presOf" srcId="{DC463403-57F5-AD49-A1D8-D98AD92FA052}" destId="{8A1BE05E-92C3-2042-9278-580B3B0F21CF}" srcOrd="0" destOrd="0" presId="urn:microsoft.com/office/officeart/2008/layout/CircularPictureCallout"/>
    <dgm:cxn modelId="{91C12880-D717-A14E-8A21-51EE3C720BF1}" type="presOf" srcId="{D958613C-C3F2-6244-9FAF-4A405DE72A78}" destId="{3370A5F3-E31B-454F-873C-F7EDFB754210}" srcOrd="0" destOrd="0" presId="urn:microsoft.com/office/officeart/2008/layout/CircularPictureCallout"/>
    <dgm:cxn modelId="{C2B5C8F3-D8A8-094C-BC0D-A9EB37225F90}" srcId="{6471F598-4640-8F4A-A9AA-9705651C09C3}" destId="{0574F276-02F3-7843-B63B-F800709E4ED3}" srcOrd="3" destOrd="0" parTransId="{B7DC85EF-88FE-F44E-9B77-697FF6DE6D87}" sibTransId="{F1ED3A49-9F37-C042-9891-EDCD4F1336CA}"/>
    <dgm:cxn modelId="{D4FE874B-A520-0448-91B4-0E3E86A99D52}" type="presOf" srcId="{2CFF3687-C0B0-444C-977F-E22253661AA2}" destId="{DD80E244-102D-CF4F-B89F-A7E9AB84F594}" srcOrd="0" destOrd="0" presId="urn:microsoft.com/office/officeart/2008/layout/CircularPictureCallout"/>
    <dgm:cxn modelId="{522BF21C-5526-3B49-8D59-6B2833FAE81A}" type="presOf" srcId="{888D1D0E-A943-C34C-AD75-5124887924C6}" destId="{92385812-21A1-1348-AC78-2DD9591918D0}" srcOrd="0" destOrd="0" presId="urn:microsoft.com/office/officeart/2008/layout/CircularPictureCallout"/>
    <dgm:cxn modelId="{C99D26CF-A86E-4347-8DE3-E3809ABFDE62}" type="presOf" srcId="{B5A5B21E-1953-2745-A758-EEE65881AC83}" destId="{87F78D0A-A6F5-3548-8C39-5040AE2BA55F}" srcOrd="0" destOrd="0" presId="urn:microsoft.com/office/officeart/2008/layout/CircularPictureCallout"/>
    <dgm:cxn modelId="{3606F973-58D8-5347-9306-9DBC24E4031E}" type="presOf" srcId="{F6B9003F-ED25-3F49-AEE4-94F7A5F73E94}" destId="{4E5D7C33-E9D6-D845-B2B0-9CDC1985B4AA}" srcOrd="0" destOrd="0" presId="urn:microsoft.com/office/officeart/2008/layout/CircularPictureCallout"/>
    <dgm:cxn modelId="{611C06C2-0D54-F142-AE7D-9DB250243722}" type="presOf" srcId="{46BA5148-D815-744A-A9B6-47E2CF50AE8E}" destId="{D034FD45-840A-D645-A21D-213A826655C6}" srcOrd="0" destOrd="0" presId="urn:microsoft.com/office/officeart/2008/layout/CircularPictureCallout"/>
    <dgm:cxn modelId="{9BC2BD25-B05A-4540-BF2F-B75B9650B402}" type="presOf" srcId="{0F35C70D-5AF8-334C-88EB-D53FA97B6DC7}" destId="{87D1B5F5-8257-CC4F-A1AA-E69900898EB7}" srcOrd="0" destOrd="0" presId="urn:microsoft.com/office/officeart/2008/layout/CircularPictureCallout"/>
    <dgm:cxn modelId="{380D0FB3-4A16-874B-9A82-6BD66FCBF0B4}" type="presOf" srcId="{994FFF03-851D-3749-9B39-6201E54B4FD6}" destId="{4C828CE3-019A-6A43-AAB7-76B31ADA8397}" srcOrd="0" destOrd="0" presId="urn:microsoft.com/office/officeart/2008/layout/CircularPictureCallout"/>
    <dgm:cxn modelId="{80574422-D32E-CA4B-A0F5-3AA6278BCADD}" srcId="{6471F598-4640-8F4A-A9AA-9705651C09C3}" destId="{2CFF3687-C0B0-444C-977F-E22253661AA2}" srcOrd="2" destOrd="0" parTransId="{618CCC08-398B-BB4A-9976-7509E96F3B3F}" sibTransId="{AD9969C4-BCBE-5148-9462-71482E82D887}"/>
    <dgm:cxn modelId="{9990072B-61C0-9549-9B9D-9F188F41F000}" type="presOf" srcId="{0574F276-02F3-7843-B63B-F800709E4ED3}" destId="{C7EAFFE1-F4ED-B34A-881A-00321465655B}" srcOrd="0" destOrd="0" presId="urn:microsoft.com/office/officeart/2008/layout/CircularPictureCallout"/>
    <dgm:cxn modelId="{33E57032-FAF6-FD4C-9B28-9DEEA5AD9F68}" type="presParOf" srcId="{A9CBF11B-12DD-3749-BBF4-BD1BADB732A4}" destId="{9B3E503C-8BE6-C042-806B-D93CFF39A132}" srcOrd="0" destOrd="0" presId="urn:microsoft.com/office/officeart/2008/layout/CircularPictureCallout"/>
    <dgm:cxn modelId="{9811EFD6-55D7-904F-9ED8-1F4FEBFF3771}" type="presParOf" srcId="{9B3E503C-8BE6-C042-806B-D93CFF39A132}" destId="{C11DAFD4-349C-9B4D-A3C6-29115EFC1B67}" srcOrd="0" destOrd="0" presId="urn:microsoft.com/office/officeart/2008/layout/CircularPictureCallout"/>
    <dgm:cxn modelId="{31F6AF62-217A-4C40-B72C-29C71749B2FC}" type="presParOf" srcId="{C11DAFD4-349C-9B4D-A3C6-29115EFC1B67}" destId="{3370A5F3-E31B-454F-873C-F7EDFB754210}" srcOrd="0" destOrd="0" presId="urn:microsoft.com/office/officeart/2008/layout/CircularPictureCallout"/>
    <dgm:cxn modelId="{52142258-50E7-4841-BEED-479BE1D4A1B2}" type="presParOf" srcId="{9B3E503C-8BE6-C042-806B-D93CFF39A132}" destId="{4E5D7C33-E9D6-D845-B2B0-9CDC1985B4AA}" srcOrd="1" destOrd="0" presId="urn:microsoft.com/office/officeart/2008/layout/CircularPictureCallout"/>
    <dgm:cxn modelId="{D6ED07A2-D2D2-2442-94BB-2A0D01D0DD2C}" type="presParOf" srcId="{9B3E503C-8BE6-C042-806B-D93CFF39A132}" destId="{6617C168-7FF7-C245-9F21-0B71F009BEF5}" srcOrd="2" destOrd="0" presId="urn:microsoft.com/office/officeart/2008/layout/CircularPictureCallout"/>
    <dgm:cxn modelId="{030798DD-6C4F-6240-BE4A-2A290B222F15}" type="presParOf" srcId="{6617C168-7FF7-C245-9F21-0B71F009BEF5}" destId="{76C8A0F8-CDD3-004F-8B22-A58B455CD053}" srcOrd="0" destOrd="0" presId="urn:microsoft.com/office/officeart/2008/layout/CircularPictureCallout"/>
    <dgm:cxn modelId="{1D55EED7-B35D-774A-803A-F21F534AA29A}" type="presParOf" srcId="{9B3E503C-8BE6-C042-806B-D93CFF39A132}" destId="{9782A79A-3600-674B-9533-9DD27577A9A7}" srcOrd="3" destOrd="0" presId="urn:microsoft.com/office/officeart/2008/layout/CircularPictureCallout"/>
    <dgm:cxn modelId="{FE5B057C-6089-C94C-9A85-13417C295976}" type="presParOf" srcId="{9B3E503C-8BE6-C042-806B-D93CFF39A132}" destId="{4F9D29D0-DFA3-4740-B57A-86434AA7A0E6}" srcOrd="4" destOrd="0" presId="urn:microsoft.com/office/officeart/2008/layout/CircularPictureCallout"/>
    <dgm:cxn modelId="{4D2B04BE-CA44-954E-9FB3-AE892F99E310}" type="presParOf" srcId="{4F9D29D0-DFA3-4740-B57A-86434AA7A0E6}" destId="{87D1B5F5-8257-CC4F-A1AA-E69900898EB7}" srcOrd="0" destOrd="0" presId="urn:microsoft.com/office/officeart/2008/layout/CircularPictureCallout"/>
    <dgm:cxn modelId="{198D1076-52AB-B445-9C0A-547D69DF9E08}" type="presParOf" srcId="{9B3E503C-8BE6-C042-806B-D93CFF39A132}" destId="{D77BE412-8917-8342-9028-FDAD1EBCE4FF}" srcOrd="5" destOrd="0" presId="urn:microsoft.com/office/officeart/2008/layout/CircularPictureCallout"/>
    <dgm:cxn modelId="{8B39BDEC-E200-0542-8446-9ADA73D9E211}" type="presParOf" srcId="{D77BE412-8917-8342-9028-FDAD1EBCE4FF}" destId="{5A04B9B1-9EA2-A44A-8F4D-AF3F64BB36D3}" srcOrd="0" destOrd="0" presId="urn:microsoft.com/office/officeart/2008/layout/CircularPictureCallout"/>
    <dgm:cxn modelId="{9C294E4A-4CCA-D049-9151-C5618A57A7B3}" type="presParOf" srcId="{9B3E503C-8BE6-C042-806B-D93CFF39A132}" destId="{64329975-1F9F-2840-A01C-516AE3CBB3BB}" srcOrd="6" destOrd="0" presId="urn:microsoft.com/office/officeart/2008/layout/CircularPictureCallout"/>
    <dgm:cxn modelId="{A65B317D-EB90-3E4F-80FB-F57FBA8BAB6D}" type="presParOf" srcId="{9B3E503C-8BE6-C042-806B-D93CFF39A132}" destId="{67ABD719-0A98-6641-84DA-E0FBF4215C74}" srcOrd="7" destOrd="0" presId="urn:microsoft.com/office/officeart/2008/layout/CircularPictureCallout"/>
    <dgm:cxn modelId="{6F6765BE-22B4-1B41-B095-AC8868337426}" type="presParOf" srcId="{67ABD719-0A98-6641-84DA-E0FBF4215C74}" destId="{DD80E244-102D-CF4F-B89F-A7E9AB84F594}" srcOrd="0" destOrd="0" presId="urn:microsoft.com/office/officeart/2008/layout/CircularPictureCallout"/>
    <dgm:cxn modelId="{9E6C8DEC-EB81-1A46-9E66-D2907218DA6D}" type="presParOf" srcId="{9B3E503C-8BE6-C042-806B-D93CFF39A132}" destId="{A26DB2F0-6067-EA40-BFD0-2AF98558E3A3}" srcOrd="8" destOrd="0" presId="urn:microsoft.com/office/officeart/2008/layout/CircularPictureCallout"/>
    <dgm:cxn modelId="{876D2316-C6C7-2848-8322-C53F26733FFA}" type="presParOf" srcId="{A26DB2F0-6067-EA40-BFD0-2AF98558E3A3}" destId="{D15A66A5-4100-894F-921B-496875E7B757}" srcOrd="0" destOrd="0" presId="urn:microsoft.com/office/officeart/2008/layout/CircularPictureCallout"/>
    <dgm:cxn modelId="{57EA6742-3A5A-334A-BF2F-C0D87BDA4F76}" type="presParOf" srcId="{9B3E503C-8BE6-C042-806B-D93CFF39A132}" destId="{667EFDFA-90D6-0644-BDB6-EB7D508BA016}" srcOrd="9" destOrd="0" presId="urn:microsoft.com/office/officeart/2008/layout/CircularPictureCallout"/>
    <dgm:cxn modelId="{4E29C014-472A-2F42-8E0A-0C7AC0ED7D23}" type="presParOf" srcId="{9B3E503C-8BE6-C042-806B-D93CFF39A132}" destId="{7FD54914-F17B-F34E-8110-E808DFA08DC5}" srcOrd="10" destOrd="0" presId="urn:microsoft.com/office/officeart/2008/layout/CircularPictureCallout"/>
    <dgm:cxn modelId="{B6660472-B512-7940-B4FF-5AF0EE5BB1DE}" type="presParOf" srcId="{7FD54914-F17B-F34E-8110-E808DFA08DC5}" destId="{C7EAFFE1-F4ED-B34A-881A-00321465655B}" srcOrd="0" destOrd="0" presId="urn:microsoft.com/office/officeart/2008/layout/CircularPictureCallout"/>
    <dgm:cxn modelId="{D21C4464-A132-374B-85A3-DC28F07857FB}" type="presParOf" srcId="{9B3E503C-8BE6-C042-806B-D93CFF39A132}" destId="{58CE3064-87AB-C147-A356-EB74BF9F6F63}" srcOrd="11" destOrd="0" presId="urn:microsoft.com/office/officeart/2008/layout/CircularPictureCallout"/>
    <dgm:cxn modelId="{9E0D6520-FD64-1F47-8D12-DE151559EF8D}" type="presParOf" srcId="{58CE3064-87AB-C147-A356-EB74BF9F6F63}" destId="{92385812-21A1-1348-AC78-2DD9591918D0}" srcOrd="0" destOrd="0" presId="urn:microsoft.com/office/officeart/2008/layout/CircularPictureCallout"/>
    <dgm:cxn modelId="{74ED5326-2460-304A-8708-573326F28AD3}" type="presParOf" srcId="{9B3E503C-8BE6-C042-806B-D93CFF39A132}" destId="{8C4C7F9C-6DC1-EC42-A0AF-727C6B95C6D0}" srcOrd="12" destOrd="0" presId="urn:microsoft.com/office/officeart/2008/layout/CircularPictureCallout"/>
    <dgm:cxn modelId="{9E49C773-EC44-D346-AFE5-6908A157E5D7}" type="presParOf" srcId="{9B3E503C-8BE6-C042-806B-D93CFF39A132}" destId="{28F9E33D-323C-D14B-83AB-6B489BD17366}" srcOrd="13" destOrd="0" presId="urn:microsoft.com/office/officeart/2008/layout/CircularPictureCallout"/>
    <dgm:cxn modelId="{6CB9E580-6A3C-7F4B-803B-88BF6034C7CC}" type="presParOf" srcId="{28F9E33D-323C-D14B-83AB-6B489BD17366}" destId="{87F78D0A-A6F5-3548-8C39-5040AE2BA55F}" srcOrd="0" destOrd="0" presId="urn:microsoft.com/office/officeart/2008/layout/CircularPictureCallout"/>
    <dgm:cxn modelId="{DB177B86-5ED9-1E4C-99C0-BD3713F6439E}" type="presParOf" srcId="{9B3E503C-8BE6-C042-806B-D93CFF39A132}" destId="{26D2A133-EE7A-AE4C-AFC4-A0BF971A0B1E}" srcOrd="14" destOrd="0" presId="urn:microsoft.com/office/officeart/2008/layout/CircularPictureCallout"/>
    <dgm:cxn modelId="{58DE468E-4D15-E64A-93C7-25B5F82B672C}" type="presParOf" srcId="{26D2A133-EE7A-AE4C-AFC4-A0BF971A0B1E}" destId="{F1A2B908-A86C-5442-B937-C645DC220B51}" srcOrd="0" destOrd="0" presId="urn:microsoft.com/office/officeart/2008/layout/CircularPictureCallout"/>
    <dgm:cxn modelId="{BB9C7AF8-F0D6-B949-A034-9CAECC64752E}" type="presParOf" srcId="{9B3E503C-8BE6-C042-806B-D93CFF39A132}" destId="{33FDB6EC-EFE6-E243-BC14-BB9F016790C1}" srcOrd="15" destOrd="0" presId="urn:microsoft.com/office/officeart/2008/layout/CircularPictureCallout"/>
    <dgm:cxn modelId="{3D4D9561-E849-534D-8C81-9036E5296D59}" type="presParOf" srcId="{9B3E503C-8BE6-C042-806B-D93CFF39A132}" destId="{1393FB3A-5C8A-B045-A2F4-FC77E71D8667}" srcOrd="16" destOrd="0" presId="urn:microsoft.com/office/officeart/2008/layout/CircularPictureCallout"/>
    <dgm:cxn modelId="{5D2386E6-1160-4644-90A1-62714F0305ED}" type="presParOf" srcId="{1393FB3A-5C8A-B045-A2F4-FC77E71D8667}" destId="{8A1BE05E-92C3-2042-9278-580B3B0F21CF}" srcOrd="0" destOrd="0" presId="urn:microsoft.com/office/officeart/2008/layout/CircularPictureCallout"/>
    <dgm:cxn modelId="{89998BBD-C8E5-C94E-9D84-3721F72E7FF6}" type="presParOf" srcId="{9B3E503C-8BE6-C042-806B-D93CFF39A132}" destId="{57E08CA8-5C42-804A-84AC-49CC853E74EB}" srcOrd="17" destOrd="0" presId="urn:microsoft.com/office/officeart/2008/layout/CircularPictureCallout"/>
    <dgm:cxn modelId="{9E742606-AF58-8244-9BEC-8A2D5EE4880F}" type="presParOf" srcId="{57E08CA8-5C42-804A-84AC-49CC853E74EB}" destId="{D034FD45-840A-D645-A21D-213A826655C6}" srcOrd="0" destOrd="0" presId="urn:microsoft.com/office/officeart/2008/layout/CircularPictureCallout"/>
    <dgm:cxn modelId="{7591A0B5-6FC4-3F4E-996E-E7D227D51F42}" type="presParOf" srcId="{9B3E503C-8BE6-C042-806B-D93CFF39A132}" destId="{A6C3CE0A-6766-5B4E-8A47-546906DA30CA}" srcOrd="18" destOrd="0" presId="urn:microsoft.com/office/officeart/2008/layout/CircularPictureCallout"/>
    <dgm:cxn modelId="{5029BA52-CD84-FC4E-A6EC-112AB0626101}" type="presParOf" srcId="{9B3E503C-8BE6-C042-806B-D93CFF39A132}" destId="{6C043A8F-F5A7-E34A-B45B-C1FF6BC13582}" srcOrd="19" destOrd="0" presId="urn:microsoft.com/office/officeart/2008/layout/CircularPictureCallout"/>
    <dgm:cxn modelId="{8CB1E91D-580C-C648-A4FC-3DF937E791EC}" type="presParOf" srcId="{6C043A8F-F5A7-E34A-B45B-C1FF6BC13582}" destId="{4C828CE3-019A-6A43-AAB7-76B31ADA8397}" srcOrd="0" destOrd="0" presId="urn:microsoft.com/office/officeart/2008/layout/CircularPictureCallout"/>
  </dgm:cxnLst>
  <dgm:bg>
    <a:solidFill>
      <a:srgbClr val="FFFFFF"/>
    </a:solid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9" tIns="48325" rIns="96649" bIns="48325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9" tIns="48325" rIns="96649" bIns="48325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8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9" tIns="48325" rIns="96649" bIns="48325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8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9" tIns="48325" rIns="96649" bIns="48325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7065FDF5-F103-40AC-952E-9A7B1322AB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9810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9" tIns="48325" rIns="96649" bIns="48325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9" tIns="48325" rIns="96649" bIns="48325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0250" y="4560888"/>
            <a:ext cx="585470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9" tIns="48325" rIns="96649" bIns="483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9" tIns="48325" rIns="96649" bIns="48325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9" tIns="48325" rIns="96649" bIns="48325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  <a:ea typeface="MS PGothic" pitchFamily="34" charset="-128"/>
              </a:defRPr>
            </a:lvl1pPr>
          </a:lstStyle>
          <a:p>
            <a:pPr>
              <a:defRPr/>
            </a:pPr>
            <a:fld id="{56948E6F-1F00-4CE3-8A58-B35B64CFA1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18690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1CB9C527-9F5A-5F40-8498-E435A3F44413}" type="slidenum">
              <a:rPr lang="en-US" sz="1200"/>
              <a:pPr eaLnBrk="1" hangingPunct="1"/>
              <a:t>8</a:t>
            </a:fld>
            <a:endParaRPr lang="en-US" sz="1200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0600" cy="3600450"/>
          </a:xfrm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Improved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948E6F-1F00-4CE3-8A58-B35B64CFA151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637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6602C2A0-3535-7545-B9DF-06C8819708CE}" type="slidenum">
              <a:rPr lang="en-US" sz="1300"/>
              <a:pPr eaLnBrk="1" hangingPunct="1"/>
              <a:t>12</a:t>
            </a:fld>
            <a:endParaRPr lang="en-US" sz="130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0600" cy="3600450"/>
          </a:xfrm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MS PGothic" charset="0"/>
              <a:cs typeface="MS PGothic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948E6F-1F00-4CE3-8A58-B35B64CFA151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724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948E6F-1F00-4CE3-8A58-B35B64CFA151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9711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b="1" dirty="0" smtClean="0">
                <a:solidFill>
                  <a:srgbClr val="F07800"/>
                </a:solidFill>
              </a:rPr>
              <a:t>New Channel </a:t>
            </a:r>
            <a:r>
              <a:rPr lang="de-DE" sz="1200" b="1" dirty="0" err="1" smtClean="0">
                <a:solidFill>
                  <a:srgbClr val="F07800"/>
                </a:solidFill>
              </a:rPr>
              <a:t>Terminology</a:t>
            </a:r>
            <a:r>
              <a:rPr lang="de-DE" sz="1200" b="1" dirty="0" smtClean="0">
                <a:solidFill>
                  <a:srgbClr val="F07800"/>
                </a:solidFill>
              </a:rPr>
              <a:t>:</a:t>
            </a:r>
          </a:p>
          <a:p>
            <a:endParaRPr lang="de-DE" sz="1200" b="1" dirty="0" smtClean="0">
              <a:solidFill>
                <a:srgbClr val="F07800"/>
              </a:solidFill>
            </a:endParaRPr>
          </a:p>
          <a:p>
            <a:r>
              <a:rPr lang="de-DE" sz="1200" b="1" dirty="0" smtClean="0">
                <a:solidFill>
                  <a:srgbClr val="F07800"/>
                </a:solidFill>
              </a:rPr>
              <a:t>20 MHz </a:t>
            </a:r>
            <a:r>
              <a:rPr lang="de-DE" sz="1200" dirty="0" smtClean="0"/>
              <a:t>- 36, 40, 44, 48, 52, 56, 60, 64, 100, 104, 108, 112, 116,120, 124, 128, 132, 136, 140, 144, 149, 153, 161, 165, 169	</a:t>
            </a:r>
          </a:p>
          <a:p>
            <a:endParaRPr lang="de-DE" sz="1200" dirty="0" smtClean="0"/>
          </a:p>
          <a:p>
            <a:r>
              <a:rPr lang="de-DE" sz="1200" b="1" dirty="0" smtClean="0">
                <a:solidFill>
                  <a:srgbClr val="F07800"/>
                </a:solidFill>
              </a:rPr>
              <a:t>40 MHz </a:t>
            </a:r>
            <a:r>
              <a:rPr lang="de-DE" sz="1200" dirty="0" smtClean="0"/>
              <a:t>- 38, 46, 54, 62, 102, 110, 118, 126, 134,142, 151, 159	</a:t>
            </a:r>
            <a:br>
              <a:rPr lang="de-DE" sz="1200" dirty="0" smtClean="0"/>
            </a:br>
            <a:endParaRPr lang="de-DE" sz="1200" dirty="0" smtClean="0"/>
          </a:p>
          <a:p>
            <a:r>
              <a:rPr lang="de-DE" sz="1200" b="1" dirty="0" smtClean="0">
                <a:solidFill>
                  <a:srgbClr val="F07800"/>
                </a:solidFill>
              </a:rPr>
              <a:t>80 MHz </a:t>
            </a:r>
            <a:r>
              <a:rPr lang="de-DE" sz="1200" dirty="0" smtClean="0"/>
              <a:t>- 42, 58, 106, 122, 138, 155</a:t>
            </a:r>
            <a:br>
              <a:rPr lang="de-DE" sz="1200" dirty="0" smtClean="0"/>
            </a:br>
            <a:r>
              <a:rPr lang="de-DE" sz="1200" dirty="0" smtClean="0"/>
              <a:t>	</a:t>
            </a:r>
          </a:p>
          <a:p>
            <a:r>
              <a:rPr lang="de-DE" sz="1200" b="1" dirty="0" smtClean="0">
                <a:solidFill>
                  <a:srgbClr val="F07800"/>
                </a:solidFill>
              </a:rPr>
              <a:t>160 MHz </a:t>
            </a:r>
            <a:r>
              <a:rPr lang="de-DE" sz="1200" dirty="0" smtClean="0"/>
              <a:t>- 50, 114</a:t>
            </a:r>
            <a:r>
              <a:rPr lang="de-DE" dirty="0" smtClean="0"/>
              <a:t>	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948E6F-1F00-4CE3-8A58-B35B64CFA151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5367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Each antenna achieves directivity adapted individual clients, so each client hears its dedicated antenna best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948E6F-1F00-4CE3-8A58-B35B64CFA151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4784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948E6F-1F00-4CE3-8A58-B35B64CFA151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9711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948E6F-1F00-4CE3-8A58-B35B64CFA151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9711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 txBox="1">
            <a:spLocks noGrp="1" noChangeArrowheads="1"/>
          </p:cNvSpPr>
          <p:nvPr/>
        </p:nvSpPr>
        <p:spPr bwMode="auto">
          <a:xfrm>
            <a:off x="4145280" y="9119474"/>
            <a:ext cx="3168227" cy="480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5" tIns="45698" rIns="91395" bIns="45698" anchor="b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48909ECF-AB6B-CC40-97D6-06D7F9874A52}" type="slidenum">
              <a:rPr lang="en-US" sz="1100">
                <a:solidFill>
                  <a:srgbClr val="000000"/>
                </a:solidFill>
              </a:rPr>
              <a:pPr algn="r"/>
              <a:t>43</a:t>
            </a:fld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9141" y="723084"/>
            <a:ext cx="5335210" cy="3596995"/>
          </a:xfrm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668" y="4562237"/>
            <a:ext cx="5367867" cy="431553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395" tIns="45698" rIns="91395" bIns="45698"/>
          <a:lstStyle/>
          <a:p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 txBox="1">
            <a:spLocks noGrp="1" noChangeArrowheads="1"/>
          </p:cNvSpPr>
          <p:nvPr/>
        </p:nvSpPr>
        <p:spPr bwMode="auto">
          <a:xfrm>
            <a:off x="4145280" y="9119474"/>
            <a:ext cx="3168227" cy="480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5" tIns="45698" rIns="91395" bIns="45698" anchor="b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48909ECF-AB6B-CC40-97D6-06D7F9874A52}" type="slidenum">
              <a:rPr lang="en-US" sz="1100">
                <a:solidFill>
                  <a:srgbClr val="000000"/>
                </a:solidFill>
              </a:rPr>
              <a:pPr algn="r"/>
              <a:t>44</a:t>
            </a:fld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9141" y="723084"/>
            <a:ext cx="5335210" cy="3596995"/>
          </a:xfrm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668" y="4562237"/>
            <a:ext cx="5367867" cy="431553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395" tIns="45698" rIns="91395" bIns="45698"/>
          <a:lstStyle/>
          <a:p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 txBox="1">
            <a:spLocks noGrp="1" noChangeArrowheads="1"/>
          </p:cNvSpPr>
          <p:nvPr/>
        </p:nvSpPr>
        <p:spPr bwMode="auto">
          <a:xfrm>
            <a:off x="4145280" y="9119474"/>
            <a:ext cx="3168227" cy="480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5" tIns="45698" rIns="91395" bIns="45698" anchor="b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D5B5E370-FE12-664E-8BA2-78E4904232F9}" type="slidenum">
              <a:rPr lang="en-US" sz="1100">
                <a:solidFill>
                  <a:srgbClr val="000000"/>
                </a:solidFill>
              </a:rPr>
              <a:pPr algn="r"/>
              <a:t>48</a:t>
            </a:fld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9141" y="723084"/>
            <a:ext cx="5335210" cy="3596995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668" y="4562237"/>
            <a:ext cx="5367867" cy="431553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395" tIns="45698" rIns="91395" bIns="45698"/>
          <a:lstStyle/>
          <a:p>
            <a:endParaRPr lang="en-US"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1" y="720725"/>
            <a:ext cx="4800600" cy="3600450"/>
          </a:xfrm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948E6F-1F00-4CE3-8A58-B35B64CFA151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9711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948E6F-1F00-4CE3-8A58-B35B64CFA151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9711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948E6F-1F00-4CE3-8A58-B35B64CFA151}" type="slidenum">
              <a:rPr lang="en-US" smtClean="0"/>
              <a:pPr>
                <a:defRPr/>
              </a:pPr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9711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948E6F-1F00-4CE3-8A58-B35B64CFA151}" type="slidenum">
              <a:rPr lang="en-US" smtClean="0"/>
              <a:pPr>
                <a:defRPr/>
              </a:pPr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9711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55601" y="4560572"/>
            <a:ext cx="6604000" cy="5038965"/>
          </a:xfrm>
        </p:spPr>
        <p:txBody>
          <a:bodyPr>
            <a:normAutofit/>
          </a:bodyPr>
          <a:lstStyle/>
          <a:p>
            <a:endParaRPr lang="en-US" kern="1200" dirty="0">
              <a:latin typeface="Arial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1120775"/>
            <a:ext cx="4800600" cy="3600450"/>
          </a:xfrm>
          <a:ln>
            <a:solidFill>
              <a:schemeClr val="accent1"/>
            </a:solidFill>
          </a:ln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20789" y="4960938"/>
            <a:ext cx="4876800" cy="39195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Overview presentation + detailed notes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948E6F-1F00-4CE3-8A58-B35B64CFA151}" type="slidenum">
              <a:rPr lang="en-US" smtClean="0"/>
              <a:pPr>
                <a:defRPr/>
              </a:pPr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4789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948E6F-1F00-4CE3-8A58-B35B64CFA151}" type="slidenum">
              <a:rPr lang="en-US" smtClean="0"/>
              <a:pPr>
                <a:defRPr/>
              </a:pPr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4789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948E6F-1F00-4CE3-8A58-B35B64CFA151}" type="slidenum">
              <a:rPr lang="en-US" smtClean="0"/>
              <a:pPr>
                <a:defRPr/>
              </a:pPr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9711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0A3EA6-B16C-7B44-AAE3-14C3DFE0C43D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5798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948E6F-1F00-4CE3-8A58-B35B64CFA151}" type="slidenum">
              <a:rPr lang="en-US" smtClean="0"/>
              <a:pPr>
                <a:defRPr/>
              </a:pPr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7896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948E6F-1F00-4CE3-8A58-B35B64CFA151}" type="slidenum">
              <a:rPr lang="en-US" smtClean="0"/>
              <a:pPr>
                <a:defRPr/>
              </a:pPr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9711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948E6F-1F00-4CE3-8A58-B35B64CFA151}" type="slidenum">
              <a:rPr lang="en-US" smtClean="0"/>
              <a:pPr>
                <a:defRPr/>
              </a:pPr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971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4.jpeg"/><Relationship Id="rId5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ircleTread_HZshort_25GradPMS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55" t="32308" r="20115" b="-1"/>
          <a:stretch/>
        </p:blipFill>
        <p:spPr>
          <a:xfrm>
            <a:off x="838200" y="6421967"/>
            <a:ext cx="8305800" cy="436033"/>
          </a:xfrm>
          <a:prstGeom prst="rect">
            <a:avLst/>
          </a:prstGeom>
        </p:spPr>
      </p:pic>
      <p:cxnSp>
        <p:nvCxnSpPr>
          <p:cNvPr id="6" name="Straight Connector 9"/>
          <p:cNvCxnSpPr>
            <a:cxnSpLocks noChangeShapeType="1"/>
          </p:cNvCxnSpPr>
          <p:nvPr/>
        </p:nvCxnSpPr>
        <p:spPr bwMode="auto">
          <a:xfrm>
            <a:off x="762000" y="4800600"/>
            <a:ext cx="6553200" cy="0"/>
          </a:xfrm>
          <a:prstGeom prst="line">
            <a:avLst/>
          </a:prstGeom>
          <a:noFill/>
          <a:ln w="6350" algn="ctr">
            <a:solidFill>
              <a:schemeClr val="accent6">
                <a:lumMod val="40000"/>
                <a:lumOff val="6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36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09612" y="3716337"/>
            <a:ext cx="7215188" cy="1011238"/>
          </a:xfrm>
          <a:effectLst/>
        </p:spPr>
        <p:txBody>
          <a:bodyPr lIns="0" tIns="0" rIns="0" bIns="0" anchor="b"/>
          <a:lstStyle>
            <a:lvl1pPr>
              <a:lnSpc>
                <a:spcPct val="90000"/>
              </a:lnSpc>
              <a:defRPr sz="3200" b="0" smtClean="0">
                <a:solidFill>
                  <a:schemeClr val="accent1"/>
                </a:solidFill>
                <a:effectLst/>
                <a:latin typeface="Arial Black"/>
                <a:cs typeface="Arial Black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2836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48270" y="4828060"/>
            <a:ext cx="4923016" cy="515937"/>
          </a:xfrm>
        </p:spPr>
        <p:txBody>
          <a:bodyPr lIns="0" tIns="0" rIns="0" bIns="0"/>
          <a:lstStyle>
            <a:lvl1pPr marL="0" indent="0">
              <a:buFont typeface="Wingdings" pitchFamily="2" charset="2"/>
              <a:buNone/>
              <a:defRPr sz="2000" smtClean="0">
                <a:solidFill>
                  <a:srgbClr val="7F7F7F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  <p:sp>
        <p:nvSpPr>
          <p:cNvPr id="8" name="TextBox 6"/>
          <p:cNvSpPr txBox="1">
            <a:spLocks noChangeArrowheads="1"/>
          </p:cNvSpPr>
          <p:nvPr userDrawn="1"/>
        </p:nvSpPr>
        <p:spPr bwMode="auto">
          <a:xfrm>
            <a:off x="76200" y="6553200"/>
            <a:ext cx="358140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 eaLnBrk="1" hangingPunct="1">
              <a:defRPr/>
            </a:pPr>
            <a:r>
              <a:rPr lang="en-US" sz="600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RUCKUS WIRELESS PROPRIETARY AND CONFIDENTIAL</a:t>
            </a:r>
          </a:p>
        </p:txBody>
      </p:sp>
      <p:pic>
        <p:nvPicPr>
          <p:cNvPr id="5" name="Picture 4" descr="Ruckus_Hrzntl_SBW_4C.pdf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1" t="15648" r="49057" b="65463"/>
          <a:stretch/>
        </p:blipFill>
        <p:spPr>
          <a:xfrm>
            <a:off x="6342900" y="457200"/>
            <a:ext cx="2420099" cy="838200"/>
          </a:xfrm>
          <a:prstGeom prst="rect">
            <a:avLst/>
          </a:prstGeom>
        </p:spPr>
      </p:pic>
      <p:pic>
        <p:nvPicPr>
          <p:cNvPr id="21" name="Picture 20" descr="Arc_gray_and_orangePMS.pdf"/>
          <p:cNvPicPr>
            <a:picLocks noChangeAspect="1"/>
          </p:cNvPicPr>
          <p:nvPr userDrawn="1"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02" t="22826"/>
          <a:stretch/>
        </p:blipFill>
        <p:spPr>
          <a:xfrm rot="10800000">
            <a:off x="7924800" y="5715342"/>
            <a:ext cx="1215982" cy="1151129"/>
          </a:xfrm>
          <a:prstGeom prst="rect">
            <a:avLst/>
          </a:prstGeom>
        </p:spPr>
      </p:pic>
      <p:pic>
        <p:nvPicPr>
          <p:cNvPr id="11" name="Picture 10" descr="Arc_gray_and_orangePMS.png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8" t="20548"/>
          <a:stretch/>
        </p:blipFill>
        <p:spPr>
          <a:xfrm>
            <a:off x="-1" y="-1"/>
            <a:ext cx="3146771" cy="3437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306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ts val="3000"/>
              </a:lnSpc>
              <a:spcBef>
                <a:spcPts val="0"/>
              </a:spcBef>
              <a:buClr>
                <a:schemeClr val="accent6">
                  <a:lumMod val="40000"/>
                  <a:lumOff val="60000"/>
                </a:schemeClr>
              </a:buClr>
              <a:defRPr/>
            </a:lvl1pPr>
            <a:lvl2pPr>
              <a:lnSpc>
                <a:spcPts val="2700"/>
              </a:lnSpc>
              <a:spcBef>
                <a:spcPts val="0"/>
              </a:spcBef>
              <a:defRPr/>
            </a:lvl2pPr>
            <a:lvl3pPr>
              <a:lnSpc>
                <a:spcPts val="2500"/>
              </a:lnSpc>
              <a:spcBef>
                <a:spcPts val="0"/>
              </a:spcBef>
              <a:buClr>
                <a:schemeClr val="accent6">
                  <a:lumMod val="40000"/>
                  <a:lumOff val="60000"/>
                </a:schemeClr>
              </a:buClr>
              <a:defRPr/>
            </a:lvl3pPr>
            <a:lvl4pPr>
              <a:lnSpc>
                <a:spcPts val="2500"/>
              </a:lnSpc>
              <a:spcBef>
                <a:spcPts val="0"/>
              </a:spcBef>
              <a:buClr>
                <a:schemeClr val="accent6">
                  <a:lumMod val="40000"/>
                  <a:lumOff val="60000"/>
                </a:schemeClr>
              </a:buClr>
              <a:defRPr/>
            </a:lvl4pPr>
            <a:lvl5pPr>
              <a:spcBef>
                <a:spcPts val="800"/>
              </a:spcBef>
              <a:buClr>
                <a:schemeClr val="accent6">
                  <a:lumMod val="40000"/>
                  <a:lumOff val="60000"/>
                </a:schemeClr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369" y="6555345"/>
            <a:ext cx="462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FFFFFF"/>
                </a:solidFill>
              </a:defRPr>
            </a:lvl1pPr>
          </a:lstStyle>
          <a:p>
            <a:fld id="{F62BCC59-8EC1-BA46-854B-5FD0FEC4523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990600" y="228600"/>
            <a:ext cx="8153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Header 30 pt. Arial Bold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>
                <a:solidFill>
                  <a:srgbClr val="D9D9D9"/>
                </a:solidFill>
              </a:defRPr>
            </a:lvl1pPr>
          </a:lstStyle>
          <a:p>
            <a:r>
              <a:rPr lang="en-US" smtClean="0"/>
              <a:t>Ruckus Proprietary and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797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324" y="2895600"/>
            <a:ext cx="7732713" cy="1362075"/>
          </a:xfrm>
        </p:spPr>
        <p:txBody>
          <a:bodyPr anchor="b" anchorCtr="0"/>
          <a:lstStyle>
            <a:lvl1pPr algn="l">
              <a:defRPr sz="2800" b="0" cap="none">
                <a:solidFill>
                  <a:srgbClr val="006EA4"/>
                </a:solidFill>
                <a:latin typeface="Arial Black"/>
                <a:cs typeface="Arial Black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335" y="4295345"/>
            <a:ext cx="7772400" cy="1500187"/>
          </a:xfrm>
        </p:spPr>
        <p:txBody>
          <a:bodyPr anchor="t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 </a:t>
            </a:r>
          </a:p>
        </p:txBody>
      </p:sp>
      <p:cxnSp>
        <p:nvCxnSpPr>
          <p:cNvPr id="4" name="Straight Connector 9"/>
          <p:cNvCxnSpPr>
            <a:cxnSpLocks noChangeShapeType="1"/>
          </p:cNvCxnSpPr>
          <p:nvPr userDrawn="1"/>
        </p:nvCxnSpPr>
        <p:spPr bwMode="auto">
          <a:xfrm>
            <a:off x="914400" y="4267200"/>
            <a:ext cx="7773940" cy="0"/>
          </a:xfrm>
          <a:prstGeom prst="line">
            <a:avLst/>
          </a:prstGeom>
          <a:noFill/>
          <a:ln w="3175" cmpd="sng" algn="ctr">
            <a:solidFill>
              <a:srgbClr val="FFC48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49" y="6560655"/>
            <a:ext cx="462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FFFFFF"/>
                </a:solidFill>
              </a:defRPr>
            </a:lvl1pPr>
          </a:lstStyle>
          <a:p>
            <a:fld id="{F62BCC59-8EC1-BA46-854B-5FD0FEC4523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>
                <a:solidFill>
                  <a:srgbClr val="D9D9D9"/>
                </a:solidFill>
              </a:defRPr>
            </a:lvl1pPr>
          </a:lstStyle>
          <a:p>
            <a:r>
              <a:rPr lang="en-US" smtClean="0"/>
              <a:t>Ruckus Proprietary and Confidential</a:t>
            </a:r>
            <a:endParaRPr lang="en-US" dirty="0"/>
          </a:p>
        </p:txBody>
      </p:sp>
      <p:pic>
        <p:nvPicPr>
          <p:cNvPr id="11" name="Picture 10" descr="Arc_gray_and_orangePMS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8" t="20548"/>
          <a:stretch/>
        </p:blipFill>
        <p:spPr>
          <a:xfrm rot="5400000">
            <a:off x="5276163" y="-196164"/>
            <a:ext cx="3697073" cy="4038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932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1600045"/>
      </p:ext>
    </p:extLst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4308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822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png"/><Relationship Id="rId9" Type="http://schemas.openxmlformats.org/officeDocument/2006/relationships/image" Target="../media/image2.emf"/><Relationship Id="rId1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ircleTread_HZshort_25GradPMS.png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55" t="35527" r="20115"/>
          <a:stretch/>
        </p:blipFill>
        <p:spPr>
          <a:xfrm>
            <a:off x="838200" y="0"/>
            <a:ext cx="8305800" cy="41529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0" y="6637867"/>
            <a:ext cx="6324600" cy="228600"/>
            <a:chOff x="0" y="6629400"/>
            <a:chExt cx="6324600" cy="228600"/>
          </a:xfrm>
        </p:grpSpPr>
        <p:sp>
          <p:nvSpPr>
            <p:cNvPr id="6" name="Rectangle 5"/>
            <p:cNvSpPr/>
            <p:nvPr userDrawn="1"/>
          </p:nvSpPr>
          <p:spPr bwMode="auto">
            <a:xfrm>
              <a:off x="0" y="6629400"/>
              <a:ext cx="6324600" cy="2286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0" y="6629400"/>
              <a:ext cx="609600" cy="228600"/>
            </a:xfrm>
            <a:prstGeom prst="rect">
              <a:avLst/>
            </a:prstGeom>
            <a:solidFill>
              <a:srgbClr val="FF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</p:grp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28600"/>
            <a:ext cx="8153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Header 32 pt. Arial Bold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58800" y="1371600"/>
            <a:ext cx="8153400" cy="405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9450" y="65786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rgbClr val="D9D9D9"/>
                </a:solidFill>
              </a:defRPr>
            </a:lvl1pPr>
          </a:lstStyle>
          <a:p>
            <a:r>
              <a:rPr lang="en-US" dirty="0" smtClean="0"/>
              <a:t>Ruckus Proprietary and Confidential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-12700" y="6567005"/>
            <a:ext cx="462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fld id="{F62BCC59-8EC1-BA46-854B-5FD0FEC4523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1143000" y="838200"/>
            <a:ext cx="8001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6" name="Picture 15" descr="Ruckus_Hrzntl_SBW_4C.pdf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1" t="15648" r="49057" b="65463"/>
          <a:stretch/>
        </p:blipFill>
        <p:spPr>
          <a:xfrm>
            <a:off x="6940550" y="6316472"/>
            <a:ext cx="1600200" cy="554228"/>
          </a:xfrm>
          <a:prstGeom prst="rect">
            <a:avLst/>
          </a:prstGeom>
        </p:spPr>
      </p:pic>
      <p:pic>
        <p:nvPicPr>
          <p:cNvPr id="13" name="Picture 12" descr="Arc_gray_and_orangePMS.png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8" t="20548"/>
          <a:stretch/>
        </p:blipFill>
        <p:spPr>
          <a:xfrm>
            <a:off x="6" y="-4246"/>
            <a:ext cx="1007533" cy="110060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7032" r:id="rId1"/>
    <p:sldLayoutId id="2147487021" r:id="rId2"/>
    <p:sldLayoutId id="2147487022" r:id="rId3"/>
    <p:sldLayoutId id="2147487033" r:id="rId4"/>
    <p:sldLayoutId id="2147487034" r:id="rId5"/>
    <p:sldLayoutId id="2147487035" r:id="rId6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 i="0" baseline="0">
          <a:solidFill>
            <a:srgbClr val="006EA4"/>
          </a:solidFill>
          <a:latin typeface="Arial"/>
          <a:ea typeface="ＭＳ Ｐゴシック" pitchFamily="34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D4D4D"/>
          </a:solidFill>
          <a:latin typeface="Trebuchet MS" pitchFamily="34" charset="0"/>
          <a:ea typeface="ＭＳ Ｐゴシック" pitchFamily="34" charset="-128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D4D4D"/>
          </a:solidFill>
          <a:latin typeface="Trebuchet MS" pitchFamily="34" charset="0"/>
          <a:ea typeface="ＭＳ Ｐゴシック" pitchFamily="34" charset="-128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D4D4D"/>
          </a:solidFill>
          <a:latin typeface="Trebuchet MS" pitchFamily="34" charset="0"/>
          <a:ea typeface="ＭＳ Ｐゴシック" pitchFamily="34" charset="-128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D4D4D"/>
          </a:solidFill>
          <a:latin typeface="Trebuchet MS" pitchFamily="34" charset="0"/>
          <a:ea typeface="ＭＳ Ｐゴシック" pitchFamily="34" charset="-128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rebuchet MS" pitchFamily="34" charset="0"/>
          <a:ea typeface="ＭＳ Ｐゴシック" pitchFamily="34" charset="-128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rebuchet MS" pitchFamily="34" charset="0"/>
          <a:ea typeface="ＭＳ Ｐゴシック" pitchFamily="34" charset="-128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rebuchet MS" pitchFamily="34" charset="0"/>
          <a:ea typeface="ＭＳ Ｐゴシック" pitchFamily="34" charset="-128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rebuchet MS" pitchFamily="34" charset="0"/>
          <a:ea typeface="ＭＳ Ｐゴシック" pitchFamily="34" charset="-128"/>
          <a:cs typeface="Arial" charset="0"/>
        </a:defRPr>
      </a:lvl9pPr>
    </p:titleStyle>
    <p:bodyStyle>
      <a:lvl1pPr marL="228600" indent="-210312" algn="l" rtl="0" eaLnBrk="1" fontAlgn="base" hangingPunct="1">
        <a:lnSpc>
          <a:spcPts val="3080"/>
        </a:lnSpc>
        <a:spcBef>
          <a:spcPts val="0"/>
        </a:spcBef>
        <a:spcAft>
          <a:spcPts val="0"/>
        </a:spcAft>
        <a:buClr>
          <a:schemeClr val="accent1"/>
        </a:buClr>
        <a:buFont typeface="Courier New"/>
        <a:buChar char="o"/>
        <a:defRPr sz="2400">
          <a:solidFill>
            <a:schemeClr val="tx1">
              <a:lumMod val="75000"/>
            </a:schemeClr>
          </a:solidFill>
          <a:latin typeface="Arial"/>
          <a:ea typeface="ＭＳ Ｐゴシック" pitchFamily="34" charset="-128"/>
          <a:cs typeface="Arial"/>
        </a:defRPr>
      </a:lvl1pPr>
      <a:lvl2pPr marL="458788" indent="-182880" algn="l" rtl="0" eaLnBrk="1" fontAlgn="base" hangingPunct="1">
        <a:lnSpc>
          <a:spcPts val="2880"/>
        </a:lnSpc>
        <a:spcBef>
          <a:spcPts val="0"/>
        </a:spcBef>
        <a:spcAft>
          <a:spcPts val="0"/>
        </a:spcAft>
        <a:buClr>
          <a:schemeClr val="tx1">
            <a:lumMod val="60000"/>
            <a:lumOff val="40000"/>
          </a:schemeClr>
        </a:buClr>
        <a:buFont typeface="Courier New"/>
        <a:buChar char="o"/>
        <a:defRPr sz="2000">
          <a:solidFill>
            <a:schemeClr val="tx1">
              <a:lumMod val="75000"/>
            </a:schemeClr>
          </a:solidFill>
          <a:latin typeface="Arial"/>
          <a:ea typeface="ＭＳ Ｐゴシック" pitchFamily="34" charset="-128"/>
          <a:cs typeface="Arial"/>
        </a:defRPr>
      </a:lvl2pPr>
      <a:lvl3pPr marL="688975" indent="-182880" algn="l" rtl="0" eaLnBrk="1" fontAlgn="base" hangingPunct="1">
        <a:lnSpc>
          <a:spcPts val="2480"/>
        </a:lnSpc>
        <a:spcBef>
          <a:spcPts val="0"/>
        </a:spcBef>
        <a:spcAft>
          <a:spcPts val="0"/>
        </a:spcAft>
        <a:buClr>
          <a:schemeClr val="accent1"/>
        </a:buClr>
        <a:buFont typeface="Courier New"/>
        <a:buChar char="o"/>
        <a:defRPr sz="1800">
          <a:solidFill>
            <a:schemeClr val="tx1">
              <a:lumMod val="75000"/>
            </a:schemeClr>
          </a:solidFill>
          <a:latin typeface="Arial"/>
          <a:ea typeface="ＭＳ Ｐゴシック" pitchFamily="34" charset="-128"/>
          <a:cs typeface="Arial"/>
        </a:defRPr>
      </a:lvl3pPr>
      <a:lvl4pPr marL="923544" indent="-182880" algn="l" rtl="0" eaLnBrk="1" fontAlgn="base" hangingPunct="1">
        <a:lnSpc>
          <a:spcPts val="2480"/>
        </a:lnSpc>
        <a:spcBef>
          <a:spcPts val="0"/>
        </a:spcBef>
        <a:spcAft>
          <a:spcPts val="0"/>
        </a:spcAft>
        <a:buClr>
          <a:schemeClr val="accent6">
            <a:lumMod val="40000"/>
            <a:lumOff val="60000"/>
          </a:schemeClr>
        </a:buClr>
        <a:buFont typeface="Courier New"/>
        <a:buChar char="o"/>
        <a:defRPr sz="1600">
          <a:solidFill>
            <a:schemeClr val="tx1">
              <a:lumMod val="75000"/>
            </a:schemeClr>
          </a:solidFill>
          <a:latin typeface="Arial"/>
          <a:ea typeface="ＭＳ Ｐゴシック" pitchFamily="34" charset="-128"/>
          <a:cs typeface="Arial"/>
        </a:defRPr>
      </a:lvl4pPr>
      <a:lvl5pPr marL="1155700" indent="-228600" algn="l" rtl="0" eaLnBrk="1" fontAlgn="base" hangingPunct="1">
        <a:lnSpc>
          <a:spcPct val="90000"/>
        </a:lnSpc>
        <a:spcBef>
          <a:spcPts val="800"/>
        </a:spcBef>
        <a:spcAft>
          <a:spcPts val="800"/>
        </a:spcAft>
        <a:buClr>
          <a:schemeClr val="tx1">
            <a:lumMod val="60000"/>
            <a:lumOff val="40000"/>
          </a:schemeClr>
        </a:buClr>
        <a:buFont typeface="Courier New"/>
        <a:buChar char="o"/>
        <a:defRPr sz="2400">
          <a:solidFill>
            <a:schemeClr val="tx1">
              <a:lumMod val="75000"/>
            </a:schemeClr>
          </a:solidFill>
          <a:latin typeface="Arial"/>
          <a:ea typeface="ＭＳ Ｐゴシック" pitchFamily="34" charset="-128"/>
          <a:cs typeface="Arial"/>
        </a:defRPr>
      </a:lvl5pPr>
      <a:lvl6pPr marL="1612900" indent="-228600" algn="l" rtl="0" eaLnBrk="1" fontAlgn="base" hangingPunct="1">
        <a:spcBef>
          <a:spcPct val="20000"/>
        </a:spcBef>
        <a:spcAft>
          <a:spcPct val="0"/>
        </a:spcAft>
        <a:buClr>
          <a:srgbClr val="F07800"/>
        </a:buClr>
        <a:buFont typeface="Wingdings" pitchFamily="2" charset="2"/>
        <a:buChar char="§"/>
        <a:defRPr>
          <a:solidFill>
            <a:srgbClr val="5F5F5F"/>
          </a:solidFill>
          <a:latin typeface="+mn-lt"/>
          <a:ea typeface="+mn-ea"/>
          <a:cs typeface="+mn-cs"/>
        </a:defRPr>
      </a:lvl6pPr>
      <a:lvl7pPr marL="2070100" indent="-228600" algn="l" rtl="0" eaLnBrk="1" fontAlgn="base" hangingPunct="1">
        <a:spcBef>
          <a:spcPct val="20000"/>
        </a:spcBef>
        <a:spcAft>
          <a:spcPct val="0"/>
        </a:spcAft>
        <a:buClr>
          <a:srgbClr val="F07800"/>
        </a:buClr>
        <a:buFont typeface="Wingdings" pitchFamily="2" charset="2"/>
        <a:buChar char="§"/>
        <a:defRPr>
          <a:solidFill>
            <a:srgbClr val="5F5F5F"/>
          </a:solidFill>
          <a:latin typeface="+mn-lt"/>
          <a:ea typeface="+mn-ea"/>
          <a:cs typeface="+mn-cs"/>
        </a:defRPr>
      </a:lvl7pPr>
      <a:lvl8pPr marL="2527300" indent="-228600" algn="l" rtl="0" eaLnBrk="1" fontAlgn="base" hangingPunct="1">
        <a:spcBef>
          <a:spcPct val="20000"/>
        </a:spcBef>
        <a:spcAft>
          <a:spcPct val="0"/>
        </a:spcAft>
        <a:buClr>
          <a:srgbClr val="F07800"/>
        </a:buClr>
        <a:buFont typeface="Wingdings" pitchFamily="2" charset="2"/>
        <a:buChar char="§"/>
        <a:defRPr>
          <a:solidFill>
            <a:srgbClr val="5F5F5F"/>
          </a:solidFill>
          <a:latin typeface="+mn-lt"/>
          <a:ea typeface="+mn-ea"/>
          <a:cs typeface="+mn-cs"/>
        </a:defRPr>
      </a:lvl8pPr>
      <a:lvl9pPr marL="2984500" indent="-228600" algn="l" rtl="0" eaLnBrk="1" fontAlgn="base" hangingPunct="1">
        <a:spcBef>
          <a:spcPct val="20000"/>
        </a:spcBef>
        <a:spcAft>
          <a:spcPct val="0"/>
        </a:spcAft>
        <a:buClr>
          <a:srgbClr val="F07800"/>
        </a:buClr>
        <a:buFont typeface="Wingdings" pitchFamily="2" charset="2"/>
        <a:buChar char="§"/>
        <a:defRPr>
          <a:solidFill>
            <a:srgbClr val="5F5F5F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chart" Target="../charts/chart3.xml"/><Relationship Id="rId5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jpeg"/><Relationship Id="rId5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jpeg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http://forum.ecoustics.com/bbs/messages/10381/391381.jpg&amp;imgrefurl=http://news.ecoustics.com/bbs/messages/10381/391380.html&amp;h=300&amp;w=205&amp;sz=29&amp;hl=en&amp;start=15&amp;um=1&amp;tbnid=gFJsMHSVDCeVwM:&amp;tbnh=116&amp;tbnw=79&amp;prev=/images?q=Wifi+8320+blackberry+t-mobile&amp;svnum=10&amp;um=1&amp;hl=en&amp;rls=com.microsoft:en-us:IE-SearchBox&amp;rlz=1I7GZAZ" TargetMode="External"/><Relationship Id="rId4" Type="http://schemas.openxmlformats.org/officeDocument/2006/relationships/image" Target="../media/image28.jpeg"/><Relationship Id="rId5" Type="http://schemas.openxmlformats.org/officeDocument/2006/relationships/image" Target="../media/image29.png"/><Relationship Id="rId6" Type="http://schemas.openxmlformats.org/officeDocument/2006/relationships/image" Target="../media/image30.emf"/><Relationship Id="rId7" Type="http://schemas.openxmlformats.org/officeDocument/2006/relationships/image" Target="../media/image31.png"/><Relationship Id="rId8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emf"/><Relationship Id="rId3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4.png"/><Relationship Id="rId12" Type="http://schemas.openxmlformats.org/officeDocument/2006/relationships/image" Target="../media/image45.png"/><Relationship Id="rId13" Type="http://schemas.openxmlformats.org/officeDocument/2006/relationships/image" Target="../media/image46.png"/><Relationship Id="rId14" Type="http://schemas.openxmlformats.org/officeDocument/2006/relationships/image" Target="../media/image47.png"/><Relationship Id="rId15" Type="http://schemas.openxmlformats.org/officeDocument/2006/relationships/image" Target="../media/image48.png"/><Relationship Id="rId16" Type="http://schemas.openxmlformats.org/officeDocument/2006/relationships/image" Target="../media/image49.png"/><Relationship Id="rId17" Type="http://schemas.openxmlformats.org/officeDocument/2006/relationships/image" Target="../media/image50.png"/><Relationship Id="rId18" Type="http://schemas.openxmlformats.org/officeDocument/2006/relationships/image" Target="../media/image51.png"/><Relationship Id="rId19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6.jpeg"/><Relationship Id="rId4" Type="http://schemas.openxmlformats.org/officeDocument/2006/relationships/image" Target="../media/image37.png"/><Relationship Id="rId5" Type="http://schemas.openxmlformats.org/officeDocument/2006/relationships/image" Target="../media/image38.jpeg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8" Type="http://schemas.openxmlformats.org/officeDocument/2006/relationships/image" Target="../media/image41.png"/><Relationship Id="rId9" Type="http://schemas.openxmlformats.org/officeDocument/2006/relationships/image" Target="../media/image42.png"/><Relationship Id="rId10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5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4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Relationship Id="rId3" Type="http://schemas.openxmlformats.org/officeDocument/2006/relationships/image" Target="../media/image60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4" Type="http://schemas.openxmlformats.org/officeDocument/2006/relationships/image" Target="../media/image65.png"/><Relationship Id="rId5" Type="http://schemas.openxmlformats.org/officeDocument/2006/relationships/image" Target="../media/image66.png"/><Relationship Id="rId6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4" Type="http://schemas.openxmlformats.org/officeDocument/2006/relationships/image" Target="../media/image65.png"/><Relationship Id="rId5" Type="http://schemas.openxmlformats.org/officeDocument/2006/relationships/image" Target="../media/image66.png"/><Relationship Id="rId6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emf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image" Target="../media/image74.png"/><Relationship Id="rId20" Type="http://schemas.openxmlformats.org/officeDocument/2006/relationships/image" Target="../media/image85.emf"/><Relationship Id="rId21" Type="http://schemas.openxmlformats.org/officeDocument/2006/relationships/image" Target="../media/image86.png"/><Relationship Id="rId10" Type="http://schemas.openxmlformats.org/officeDocument/2006/relationships/image" Target="../media/image75.png"/><Relationship Id="rId11" Type="http://schemas.openxmlformats.org/officeDocument/2006/relationships/image" Target="../media/image76.png"/><Relationship Id="rId12" Type="http://schemas.openxmlformats.org/officeDocument/2006/relationships/image" Target="../media/image77.png"/><Relationship Id="rId13" Type="http://schemas.openxmlformats.org/officeDocument/2006/relationships/image" Target="../media/image78.png"/><Relationship Id="rId14" Type="http://schemas.openxmlformats.org/officeDocument/2006/relationships/image" Target="../media/image79.png"/><Relationship Id="rId15" Type="http://schemas.openxmlformats.org/officeDocument/2006/relationships/image" Target="../media/image80.jpeg"/><Relationship Id="rId16" Type="http://schemas.openxmlformats.org/officeDocument/2006/relationships/image" Target="../media/image81.png"/><Relationship Id="rId17" Type="http://schemas.openxmlformats.org/officeDocument/2006/relationships/image" Target="../media/image82.png"/><Relationship Id="rId18" Type="http://schemas.openxmlformats.org/officeDocument/2006/relationships/image" Target="../media/image83.png"/><Relationship Id="rId19" Type="http://schemas.openxmlformats.org/officeDocument/2006/relationships/image" Target="../media/image84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8.emf"/><Relationship Id="rId4" Type="http://schemas.openxmlformats.org/officeDocument/2006/relationships/image" Target="../media/image69.jpeg"/><Relationship Id="rId5" Type="http://schemas.openxmlformats.org/officeDocument/2006/relationships/image" Target="../media/image70.emf"/><Relationship Id="rId6" Type="http://schemas.openxmlformats.org/officeDocument/2006/relationships/image" Target="../media/image71.emf"/><Relationship Id="rId7" Type="http://schemas.openxmlformats.org/officeDocument/2006/relationships/image" Target="../media/image72.emf"/><Relationship Id="rId8" Type="http://schemas.openxmlformats.org/officeDocument/2006/relationships/image" Target="../media/image73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4" Type="http://schemas.openxmlformats.org/officeDocument/2006/relationships/image" Target="../media/image88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8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9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0.png"/><Relationship Id="rId3" Type="http://schemas.openxmlformats.org/officeDocument/2006/relationships/image" Target="../media/image9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4" Type="http://schemas.openxmlformats.org/officeDocument/2006/relationships/image" Target="../media/image93.png"/><Relationship Id="rId5" Type="http://schemas.openxmlformats.org/officeDocument/2006/relationships/image" Target="../media/image94.png"/><Relationship Id="rId6" Type="http://schemas.openxmlformats.org/officeDocument/2006/relationships/image" Target="../media/image95.png"/><Relationship Id="rId7" Type="http://schemas.openxmlformats.org/officeDocument/2006/relationships/image" Target="../media/image96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emf"/><Relationship Id="rId3" Type="http://schemas.openxmlformats.org/officeDocument/2006/relationships/image" Target="../media/image34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3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4" Type="http://schemas.openxmlformats.org/officeDocument/2006/relationships/image" Target="../media/image99.png"/><Relationship Id="rId5" Type="http://schemas.openxmlformats.org/officeDocument/2006/relationships/image" Target="../media/image100.png"/><Relationship Id="rId6" Type="http://schemas.openxmlformats.org/officeDocument/2006/relationships/image" Target="../media/image101.png"/><Relationship Id="rId7" Type="http://schemas.openxmlformats.org/officeDocument/2006/relationships/hyperlink" Target="http://www.wireshark.org/download.html" TargetMode="External"/><Relationship Id="rId8" Type="http://schemas.openxmlformats.org/officeDocument/2006/relationships/hyperlink" Target="http://www.metageek.net/" TargetMode="External"/><Relationship Id="rId9" Type="http://schemas.openxmlformats.org/officeDocument/2006/relationships/hyperlink" Target="http://www.netspotapp.com/" TargetMode="External"/><Relationship Id="rId10" Type="http://schemas.openxmlformats.org/officeDocument/2006/relationships/hyperlink" Target="https://itunes.apple.com/us/app/wifi-explorer/id494803304?mt=12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4" Type="http://schemas.openxmlformats.org/officeDocument/2006/relationships/image" Target="../media/image104.png"/><Relationship Id="rId5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4" Type="http://schemas.openxmlformats.org/officeDocument/2006/relationships/image" Target="../media/image107.png"/><Relationship Id="rId5" Type="http://schemas.openxmlformats.org/officeDocument/2006/relationships/image" Target="../media/image108.png"/><Relationship Id="rId6" Type="http://schemas.openxmlformats.org/officeDocument/2006/relationships/image" Target="../media/image109.jpg"/><Relationship Id="rId7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en.wikipedia.org/wiki/Cumulative_distribution_function" TargetMode="Externa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6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4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1.emf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8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9.jp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4.png"/><Relationship Id="rId3" Type="http://schemas.openxmlformats.org/officeDocument/2006/relationships/image" Target="../media/image115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3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3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3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6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7.jpg"/></Relationships>
</file>

<file path=ppt/slides/_rels/slide7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27.emf"/><Relationship Id="rId12" Type="http://schemas.openxmlformats.org/officeDocument/2006/relationships/image" Target="../media/image128.png"/><Relationship Id="rId13" Type="http://schemas.openxmlformats.org/officeDocument/2006/relationships/image" Target="../media/image129.png"/><Relationship Id="rId14" Type="http://schemas.openxmlformats.org/officeDocument/2006/relationships/image" Target="../media/image130.png"/><Relationship Id="rId15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8.png"/><Relationship Id="rId3" Type="http://schemas.openxmlformats.org/officeDocument/2006/relationships/image" Target="../media/image119.emf"/><Relationship Id="rId4" Type="http://schemas.openxmlformats.org/officeDocument/2006/relationships/image" Target="../media/image120.png"/><Relationship Id="rId5" Type="http://schemas.openxmlformats.org/officeDocument/2006/relationships/image" Target="../media/image121.png"/><Relationship Id="rId6" Type="http://schemas.openxmlformats.org/officeDocument/2006/relationships/image" Target="../media/image122.emf"/><Relationship Id="rId7" Type="http://schemas.openxmlformats.org/officeDocument/2006/relationships/image" Target="../media/image123.png"/><Relationship Id="rId8" Type="http://schemas.openxmlformats.org/officeDocument/2006/relationships/image" Target="../media/image124.png"/><Relationship Id="rId9" Type="http://schemas.openxmlformats.org/officeDocument/2006/relationships/image" Target="../media/image125.png"/><Relationship Id="rId10" Type="http://schemas.openxmlformats.org/officeDocument/2006/relationships/image" Target="../media/image126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4" Type="http://schemas.openxmlformats.org/officeDocument/2006/relationships/image" Target="../media/image133.png"/><Relationship Id="rId5" Type="http://schemas.openxmlformats.org/officeDocument/2006/relationships/image" Target="../media/image134.png"/><Relationship Id="rId6" Type="http://schemas.openxmlformats.org/officeDocument/2006/relationships/image" Target="../media/image135.png"/><Relationship Id="rId7" Type="http://schemas.openxmlformats.org/officeDocument/2006/relationships/image" Target="../media/image13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4" Type="http://schemas.openxmlformats.org/officeDocument/2006/relationships/image" Target="../media/image139.png"/><Relationship Id="rId5" Type="http://schemas.openxmlformats.org/officeDocument/2006/relationships/image" Target="../media/image140.png"/><Relationship Id="rId6" Type="http://schemas.openxmlformats.org/officeDocument/2006/relationships/image" Target="../media/image14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7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4" Type="http://schemas.openxmlformats.org/officeDocument/2006/relationships/image" Target="../media/image129.png"/><Relationship Id="rId5" Type="http://schemas.openxmlformats.org/officeDocument/2006/relationships/image" Target="../media/image142.png"/><Relationship Id="rId6" Type="http://schemas.openxmlformats.org/officeDocument/2006/relationships/image" Target="../media/image143.jpeg"/><Relationship Id="rId7" Type="http://schemas.openxmlformats.org/officeDocument/2006/relationships/image" Target="../media/image144.png"/><Relationship Id="rId8" Type="http://schemas.openxmlformats.org/officeDocument/2006/relationships/image" Target="../media/image137.png"/><Relationship Id="rId9" Type="http://schemas.openxmlformats.org/officeDocument/2006/relationships/image" Target="../media/image145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7.jp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emf"/><Relationship Id="rId4" Type="http://schemas.openxmlformats.org/officeDocument/2006/relationships/image" Target="../media/image147.emf"/><Relationship Id="rId5" Type="http://schemas.openxmlformats.org/officeDocument/2006/relationships/image" Target="../media/image14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4" Type="http://schemas.openxmlformats.org/officeDocument/2006/relationships/image" Target="../media/image151.emf"/><Relationship Id="rId5" Type="http://schemas.openxmlformats.org/officeDocument/2006/relationships/image" Target="../media/image152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9.emf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4" Type="http://schemas.openxmlformats.org/officeDocument/2006/relationships/image" Target="../media/image155.png"/><Relationship Id="rId5" Type="http://schemas.openxmlformats.org/officeDocument/2006/relationships/image" Target="../media/image156.png"/><Relationship Id="rId6" Type="http://schemas.openxmlformats.org/officeDocument/2006/relationships/image" Target="../media/image157.jpg"/><Relationship Id="rId7" Type="http://schemas.openxmlformats.org/officeDocument/2006/relationships/image" Target="../media/image158.png"/><Relationship Id="rId8" Type="http://schemas.openxmlformats.org/officeDocument/2006/relationships/image" Target="../media/image151.emf"/><Relationship Id="rId9" Type="http://schemas.openxmlformats.org/officeDocument/2006/relationships/image" Target="../media/image159.emf"/><Relationship Id="rId10" Type="http://schemas.openxmlformats.org/officeDocument/2006/relationships/image" Target="../media/image160.png"/><Relationship Id="rId11" Type="http://schemas.openxmlformats.org/officeDocument/2006/relationships/image" Target="../media/image16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3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emf"/><Relationship Id="rId4" Type="http://schemas.openxmlformats.org/officeDocument/2006/relationships/image" Target="../media/image63.emf"/><Relationship Id="rId5" Type="http://schemas.openxmlformats.org/officeDocument/2006/relationships/image" Target="../media/image64.jpeg"/><Relationship Id="rId6" Type="http://schemas.openxmlformats.org/officeDocument/2006/relationships/image" Target="../media/image164.png"/><Relationship Id="rId7" Type="http://schemas.openxmlformats.org/officeDocument/2006/relationships/image" Target="../media/image16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2.emf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3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66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4" Type="http://schemas.openxmlformats.org/officeDocument/2006/relationships/image" Target="../media/image168.png"/><Relationship Id="rId5" Type="http://schemas.openxmlformats.org/officeDocument/2006/relationships/image" Target="../media/image169.png"/><Relationship Id="rId6" Type="http://schemas.openxmlformats.org/officeDocument/2006/relationships/image" Target="../media/image170.png"/><Relationship Id="rId7" Type="http://schemas.openxmlformats.org/officeDocument/2006/relationships/image" Target="../media/image171.jpeg"/><Relationship Id="rId8" Type="http://schemas.openxmlformats.org/officeDocument/2006/relationships/image" Target="../media/image172.png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80.tif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3.png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81.pn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2.png"/><Relationship Id="rId3" Type="http://schemas.openxmlformats.org/officeDocument/2006/relationships/image" Target="../media/image183.emf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png"/><Relationship Id="rId4" Type="http://schemas.openxmlformats.org/officeDocument/2006/relationships/image" Target="../media/image185.jpeg"/><Relationship Id="rId5" Type="http://schemas.openxmlformats.org/officeDocument/2006/relationships/image" Target="../media/image186.png"/><Relationship Id="rId6" Type="http://schemas.openxmlformats.org/officeDocument/2006/relationships/image" Target="../media/image187.emf"/><Relationship Id="rId7" Type="http://schemas.openxmlformats.org/officeDocument/2006/relationships/image" Target="../media/image188.emf"/><Relationship Id="rId8" Type="http://schemas.openxmlformats.org/officeDocument/2006/relationships/image" Target="../media/image189.emf"/><Relationship Id="rId9" Type="http://schemas.openxmlformats.org/officeDocument/2006/relationships/image" Target="../media/image190.png"/><Relationship Id="rId10" Type="http://schemas.openxmlformats.org/officeDocument/2006/relationships/image" Target="../media/image191.png"/><Relationship Id="rId11" Type="http://schemas.openxmlformats.org/officeDocument/2006/relationships/image" Target="../media/image19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9.emf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gif"/><Relationship Id="rId4" Type="http://schemas.openxmlformats.org/officeDocument/2006/relationships/image" Target="../media/image195.emf"/><Relationship Id="rId5" Type="http://schemas.openxmlformats.org/officeDocument/2006/relationships/image" Target="../media/image196.emf"/><Relationship Id="rId6" Type="http://schemas.openxmlformats.org/officeDocument/2006/relationships/image" Target="../media/image197.PNG"/><Relationship Id="rId7" Type="http://schemas.openxmlformats.org/officeDocument/2006/relationships/image" Target="../media/image198.PNG"/><Relationship Id="rId8" Type="http://schemas.openxmlformats.org/officeDocument/2006/relationships/image" Target="../media/image19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3.emf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0.png"/><Relationship Id="rId3" Type="http://schemas.openxmlformats.org/officeDocument/2006/relationships/image" Target="../media/image201.emf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2.emf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3.png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4038600"/>
            <a:ext cx="7215188" cy="685800"/>
          </a:xfrm>
        </p:spPr>
        <p:txBody>
          <a:bodyPr/>
          <a:lstStyle/>
          <a:p>
            <a:pPr algn="ctr"/>
            <a:r>
              <a:rPr lang="en-US" sz="4400" dirty="0" err="1" smtClean="0"/>
              <a:t>RuckU</a:t>
            </a:r>
            <a:r>
              <a:rPr lang="en-US" sz="4400" dirty="0" smtClean="0"/>
              <a:t> 2013 on Tour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0492" y="4828060"/>
            <a:ext cx="4923016" cy="515937"/>
          </a:xfrm>
        </p:spPr>
        <p:txBody>
          <a:bodyPr/>
          <a:lstStyle/>
          <a:p>
            <a:pPr algn="ctr"/>
            <a:r>
              <a:rPr lang="en-US" sz="2800" dirty="0" smtClean="0"/>
              <a:t>GT Hill &amp; Eric Stresen-Reuter</a:t>
            </a:r>
          </a:p>
          <a:p>
            <a:pPr algn="ctr"/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1613493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Restrooms</a:t>
            </a:r>
            <a:br>
              <a:rPr lang="en-US" sz="2800" dirty="0" smtClean="0"/>
            </a:br>
            <a:endParaRPr lang="en-US" sz="2800" dirty="0" smtClean="0"/>
          </a:p>
          <a:p>
            <a:r>
              <a:rPr lang="en-US" sz="2800" dirty="0" smtClean="0"/>
              <a:t>Agenda</a:t>
            </a:r>
          </a:p>
          <a:p>
            <a:pPr marL="18288" indent="0">
              <a:buNone/>
            </a:pPr>
            <a:endParaRPr lang="en-US" sz="2800" dirty="0" smtClean="0"/>
          </a:p>
          <a:p>
            <a:r>
              <a:rPr lang="en-US" sz="2800" dirty="0" smtClean="0"/>
              <a:t>Tweet</a:t>
            </a:r>
            <a:r>
              <a:rPr lang="en-US" sz="2800" dirty="0" smtClean="0"/>
              <a:t>!</a:t>
            </a:r>
          </a:p>
          <a:p>
            <a:pPr lvl="1"/>
            <a:r>
              <a:rPr lang="en-US" dirty="0" smtClean="0"/>
              <a:t> </a:t>
            </a:r>
            <a:r>
              <a:rPr lang="en-US" dirty="0" smtClean="0"/>
              <a:t>#</a:t>
            </a:r>
            <a:r>
              <a:rPr lang="en-US" dirty="0" err="1" smtClean="0"/>
              <a:t>rucku</a:t>
            </a:r>
            <a:endParaRPr lang="en-US" dirty="0" smtClean="0"/>
          </a:p>
          <a:p>
            <a:pPr lvl="1"/>
            <a:r>
              <a:rPr lang="en-US" dirty="0"/>
              <a:t> </a:t>
            </a:r>
            <a:r>
              <a:rPr lang="en-US" dirty="0" smtClean="0"/>
              <a:t>@</a:t>
            </a:r>
            <a:r>
              <a:rPr lang="en-US" dirty="0" err="1" smtClean="0"/>
              <a:t>ericsr</a:t>
            </a:r>
            <a:r>
              <a:rPr lang="en-US" dirty="0" smtClean="0"/>
              <a:t> @</a:t>
            </a:r>
            <a:r>
              <a:rPr lang="en-US" dirty="0" err="1" smtClean="0"/>
              <a:t>gthill</a:t>
            </a:r>
            <a:r>
              <a:rPr lang="en-US" dirty="0" smtClean="0"/>
              <a:t> @</a:t>
            </a:r>
            <a:r>
              <a:rPr lang="en-US" dirty="0" err="1" smtClean="0"/>
              <a:t>ruckuswireless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sz="2800" dirty="0" smtClean="0"/>
              <a:t>Introductions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2BCC59-8EC1-BA46-854B-5FD0FEC4523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Housekeeping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Ruckus Proprietary and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9313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Ruckus in 15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Company, Technology, and Update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5416767" y="2971800"/>
            <a:ext cx="2203233" cy="2694968"/>
            <a:chOff x="228600" y="1066800"/>
            <a:chExt cx="2889033" cy="315216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13206" t="3590" r="7716" b="22949"/>
            <a:stretch/>
          </p:blipFill>
          <p:spPr>
            <a:xfrm>
              <a:off x="228600" y="1066800"/>
              <a:ext cx="1799205" cy="2074334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l="16199" t="3305" r="19707"/>
            <a:stretch/>
          </p:blipFill>
          <p:spPr>
            <a:xfrm>
              <a:off x="1752600" y="1828800"/>
              <a:ext cx="1365033" cy="16764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"/>
            <a:srcRect l="9298" t="4840" r="4502"/>
            <a:stretch/>
          </p:blipFill>
          <p:spPr>
            <a:xfrm>
              <a:off x="304800" y="2895600"/>
              <a:ext cx="1600200" cy="132336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76200" cap="sq" cmpd="sng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3846274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500" y="254000"/>
            <a:ext cx="8153400" cy="685800"/>
          </a:xfrm>
        </p:spPr>
        <p:txBody>
          <a:bodyPr/>
          <a:lstStyle/>
          <a:p>
            <a:r>
              <a:rPr lang="en-US" dirty="0" smtClean="0"/>
              <a:t>Fast and Fierce</a:t>
            </a:r>
            <a:endParaRPr lang="en-US" dirty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9450" y="65786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rgbClr val="D9D9D9"/>
                </a:solidFill>
              </a:defRPr>
            </a:lvl1pPr>
          </a:lstStyle>
          <a:p>
            <a:r>
              <a:rPr lang="en-US" dirty="0" smtClean="0"/>
              <a:t>INTRO TO RUCKUS WIRELESS</a:t>
            </a:r>
            <a:endParaRPr lang="en-US" dirty="0"/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-12700" y="6567005"/>
            <a:ext cx="462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fld id="{F62BCC59-8EC1-BA46-854B-5FD0FEC4523B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045133"/>
              </p:ext>
            </p:extLst>
          </p:nvPr>
        </p:nvGraphicFramePr>
        <p:xfrm>
          <a:off x="685800" y="1264920"/>
          <a:ext cx="7772400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/>
                <a:gridCol w="5181600"/>
              </a:tblGrid>
              <a:tr h="358987">
                <a:tc>
                  <a:txBody>
                    <a:bodyPr/>
                    <a:lstStyle/>
                    <a:p>
                      <a:pPr algn="r"/>
                      <a:r>
                        <a:rPr lang="en-US" sz="2000" i="0" dirty="0" smtClean="0">
                          <a:solidFill>
                            <a:schemeClr val="bg2"/>
                          </a:solidFill>
                          <a:latin typeface="Arial"/>
                          <a:cs typeface="+mn-cs"/>
                        </a:rPr>
                        <a:t>Began</a:t>
                      </a:r>
                      <a:r>
                        <a:rPr lang="en-US" sz="2000" i="0" baseline="0" dirty="0" smtClean="0">
                          <a:solidFill>
                            <a:schemeClr val="bg2"/>
                          </a:solidFill>
                          <a:latin typeface="Arial"/>
                          <a:cs typeface="+mn-cs"/>
                        </a:rPr>
                        <a:t> Operations</a:t>
                      </a:r>
                      <a:endParaRPr lang="en-US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dirty="0" smtClean="0">
                          <a:solidFill>
                            <a:schemeClr val="bg2"/>
                          </a:solidFill>
                          <a:latin typeface="Arial"/>
                          <a:cs typeface="+mn-cs"/>
                        </a:rPr>
                        <a:t>2004, Sunnyvale, CA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8987">
                <a:tc>
                  <a:txBody>
                    <a:bodyPr/>
                    <a:lstStyle/>
                    <a:p>
                      <a:pPr algn="r"/>
                      <a:r>
                        <a:rPr lang="en-US" sz="2000" b="1" i="0" dirty="0" smtClean="0">
                          <a:solidFill>
                            <a:schemeClr val="bg2"/>
                          </a:solidFill>
                          <a:latin typeface="Arial"/>
                          <a:cs typeface="+mn-cs"/>
                        </a:rPr>
                        <a:t>Status</a:t>
                      </a:r>
                      <a:endParaRPr lang="en-US" sz="20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dirty="0" smtClean="0">
                          <a:solidFill>
                            <a:schemeClr val="bg2"/>
                          </a:solidFill>
                          <a:latin typeface="Arial"/>
                          <a:cs typeface="+mn-cs"/>
                        </a:rPr>
                        <a:t>Publicly held (NYSE: RKUS)</a:t>
                      </a:r>
                      <a:endParaRPr lang="en-US" sz="2000" i="0" dirty="0" smtClean="0">
                        <a:solidFill>
                          <a:schemeClr val="bg2"/>
                        </a:solidFill>
                        <a:latin typeface="Arial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8987">
                <a:tc>
                  <a:txBody>
                    <a:bodyPr/>
                    <a:lstStyle/>
                    <a:p>
                      <a:pPr algn="r"/>
                      <a:r>
                        <a:rPr lang="en-US" sz="2000" b="1" i="0" dirty="0" smtClean="0">
                          <a:solidFill>
                            <a:schemeClr val="bg2"/>
                          </a:solidFill>
                          <a:latin typeface="Arial"/>
                          <a:cs typeface="+mn-cs"/>
                        </a:rPr>
                        <a:t>CEO</a:t>
                      </a:r>
                      <a:endParaRPr lang="en-US" sz="20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dirty="0" err="1" smtClean="0">
                          <a:solidFill>
                            <a:schemeClr val="bg2"/>
                          </a:solidFill>
                          <a:latin typeface="Arial"/>
                          <a:cs typeface="+mn-cs"/>
                        </a:rPr>
                        <a:t>Selina</a:t>
                      </a:r>
                      <a:r>
                        <a:rPr lang="en-US" sz="2000" b="0" i="0" dirty="0" smtClean="0">
                          <a:solidFill>
                            <a:schemeClr val="bg2"/>
                          </a:solidFill>
                          <a:latin typeface="Arial"/>
                          <a:cs typeface="+mn-cs"/>
                        </a:rPr>
                        <a:t> Lo</a:t>
                      </a:r>
                      <a:endParaRPr lang="en-US" sz="2000" i="0" dirty="0" smtClean="0">
                        <a:solidFill>
                          <a:schemeClr val="bg2"/>
                        </a:solidFill>
                        <a:latin typeface="Arial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8987">
                <a:tc>
                  <a:txBody>
                    <a:bodyPr/>
                    <a:lstStyle/>
                    <a:p>
                      <a:pPr algn="r"/>
                      <a:r>
                        <a:rPr lang="en-US" sz="2000" b="1" i="0" dirty="0" smtClean="0">
                          <a:solidFill>
                            <a:schemeClr val="bg2"/>
                          </a:solidFill>
                          <a:latin typeface="Arial"/>
                          <a:cs typeface="+mn-cs"/>
                        </a:rPr>
                        <a:t>Innovation</a:t>
                      </a:r>
                      <a:endParaRPr lang="en-US" sz="20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dirty="0" smtClean="0">
                          <a:solidFill>
                            <a:schemeClr val="bg2"/>
                          </a:solidFill>
                          <a:latin typeface="Arial"/>
                          <a:cs typeface="+mn-cs"/>
                        </a:rPr>
                        <a:t>Carrier class Smart Wi-Fi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8987">
                <a:tc>
                  <a:txBody>
                    <a:bodyPr/>
                    <a:lstStyle/>
                    <a:p>
                      <a:pPr algn="r"/>
                      <a:r>
                        <a:rPr lang="en-US" sz="2000" b="1" i="0" dirty="0" smtClean="0">
                          <a:solidFill>
                            <a:schemeClr val="bg2"/>
                          </a:solidFill>
                          <a:latin typeface="Arial"/>
                          <a:cs typeface="+mn-cs"/>
                        </a:rPr>
                        <a:t>R&amp;D Centers</a:t>
                      </a:r>
                      <a:endParaRPr lang="en-US" sz="20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dirty="0" smtClean="0">
                          <a:solidFill>
                            <a:schemeClr val="bg2"/>
                          </a:solidFill>
                          <a:latin typeface="Arial"/>
                          <a:cs typeface="+mn-cs"/>
                        </a:rPr>
                        <a:t>Sunnyvale, China, Taiwan, India, Israel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8987">
                <a:tc>
                  <a:txBody>
                    <a:bodyPr/>
                    <a:lstStyle/>
                    <a:p>
                      <a:pPr algn="r"/>
                      <a:r>
                        <a:rPr lang="en-US" sz="2000" b="1" i="0" dirty="0" smtClean="0">
                          <a:solidFill>
                            <a:schemeClr val="bg2"/>
                          </a:solidFill>
                          <a:latin typeface="Arial"/>
                          <a:cs typeface="+mn-cs"/>
                        </a:rPr>
                        <a:t>2011/2012 Revenue</a:t>
                      </a:r>
                      <a:endParaRPr lang="en-US" sz="20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dirty="0" smtClean="0">
                          <a:solidFill>
                            <a:schemeClr val="bg2"/>
                          </a:solidFill>
                          <a:latin typeface="Arial"/>
                          <a:cs typeface="+mn-cs"/>
                        </a:rPr>
                        <a:t>$120 million / $214.7 million (79% y/y)</a:t>
                      </a:r>
                      <a:endParaRPr lang="en-US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8987">
                <a:tc>
                  <a:txBody>
                    <a:bodyPr/>
                    <a:lstStyle/>
                    <a:p>
                      <a:pPr algn="r"/>
                      <a:r>
                        <a:rPr lang="en-US" sz="2000" b="1" i="0" dirty="0" smtClean="0">
                          <a:solidFill>
                            <a:schemeClr val="bg2"/>
                          </a:solidFill>
                          <a:latin typeface="Arial"/>
                          <a:cs typeface="+mn-cs"/>
                        </a:rPr>
                        <a:t>4Q12 revenue</a:t>
                      </a:r>
                      <a:endParaRPr lang="en-US" sz="20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dirty="0" smtClean="0">
                          <a:solidFill>
                            <a:schemeClr val="bg2"/>
                          </a:solidFill>
                          <a:latin typeface="Arial"/>
                          <a:cs typeface="+mn-cs"/>
                        </a:rPr>
                        <a:t>$62.2 million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8987">
                <a:tc>
                  <a:txBody>
                    <a:bodyPr/>
                    <a:lstStyle/>
                    <a:p>
                      <a:pPr algn="r"/>
                      <a:r>
                        <a:rPr lang="en-US" sz="2000" b="1" i="0" dirty="0" smtClean="0">
                          <a:solidFill>
                            <a:schemeClr val="bg2"/>
                          </a:solidFill>
                          <a:latin typeface="Arial"/>
                          <a:cs typeface="+mn-cs"/>
                        </a:rPr>
                        <a:t>CAGR</a:t>
                      </a:r>
                      <a:endParaRPr lang="en-US" sz="20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dirty="0" smtClean="0">
                          <a:solidFill>
                            <a:schemeClr val="bg2"/>
                          </a:solidFill>
                          <a:latin typeface="Arial"/>
                          <a:cs typeface="+mn-cs"/>
                        </a:rPr>
                        <a:t>64% (2009-2011)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8987">
                <a:tc>
                  <a:txBody>
                    <a:bodyPr/>
                    <a:lstStyle/>
                    <a:p>
                      <a:pPr algn="r"/>
                      <a:r>
                        <a:rPr lang="en-US" sz="2000" b="1" i="0" dirty="0" smtClean="0">
                          <a:solidFill>
                            <a:schemeClr val="bg2"/>
                          </a:solidFill>
                          <a:latin typeface="Arial"/>
                          <a:cs typeface="+mn-cs"/>
                        </a:rPr>
                        <a:t>Customers</a:t>
                      </a:r>
                      <a:endParaRPr lang="en-US" sz="20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i="0" dirty="0" smtClean="0">
                          <a:solidFill>
                            <a:schemeClr val="bg2"/>
                          </a:solidFill>
                          <a:latin typeface="Arial"/>
                          <a:cs typeface="+mn-cs"/>
                        </a:rPr>
                        <a:t>20,000+</a:t>
                      </a:r>
                      <a:endParaRPr lang="en-US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8987">
                <a:tc>
                  <a:txBody>
                    <a:bodyPr/>
                    <a:lstStyle/>
                    <a:p>
                      <a:pPr algn="r"/>
                      <a:r>
                        <a:rPr lang="en-US" sz="2000" b="1" i="0" dirty="0" smtClean="0">
                          <a:solidFill>
                            <a:schemeClr val="bg2"/>
                          </a:solidFill>
                          <a:latin typeface="Arial"/>
                          <a:cs typeface="+mn-cs"/>
                        </a:rPr>
                        <a:t>Employees</a:t>
                      </a:r>
                      <a:endParaRPr lang="en-US" sz="20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dirty="0" smtClean="0">
                          <a:solidFill>
                            <a:schemeClr val="bg2"/>
                          </a:solidFill>
                          <a:latin typeface="Arial"/>
                          <a:cs typeface="+mn-cs"/>
                        </a:rPr>
                        <a:t>725+ in 33 countries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8987">
                <a:tc>
                  <a:txBody>
                    <a:bodyPr/>
                    <a:lstStyle/>
                    <a:p>
                      <a:pPr algn="r"/>
                      <a:r>
                        <a:rPr lang="en-US" sz="2000" b="1" i="0" dirty="0" smtClean="0">
                          <a:solidFill>
                            <a:schemeClr val="bg2"/>
                          </a:solidFill>
                          <a:latin typeface="Arial"/>
                          <a:cs typeface="+mn-cs"/>
                        </a:rPr>
                        <a:t>Patents</a:t>
                      </a:r>
                      <a:endParaRPr lang="en-US" sz="20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dirty="0" smtClean="0">
                          <a:solidFill>
                            <a:schemeClr val="bg2"/>
                          </a:solidFill>
                          <a:latin typeface="Arial"/>
                          <a:cs typeface="+mn-cs"/>
                        </a:rPr>
                        <a:t>60 granted (82 pending)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8987">
                <a:tc>
                  <a:txBody>
                    <a:bodyPr/>
                    <a:lstStyle/>
                    <a:p>
                      <a:pPr algn="r"/>
                      <a:r>
                        <a:rPr lang="en-US" sz="2000" b="1" i="0" dirty="0" smtClean="0">
                          <a:solidFill>
                            <a:schemeClr val="bg2"/>
                          </a:solidFill>
                          <a:latin typeface="Arial"/>
                          <a:cs typeface="+mn-cs"/>
                        </a:rPr>
                        <a:t>Markets</a:t>
                      </a:r>
                      <a:endParaRPr lang="en-US" sz="20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dirty="0" smtClean="0">
                          <a:solidFill>
                            <a:schemeClr val="bg2"/>
                          </a:solidFill>
                          <a:latin typeface="Arial"/>
                          <a:cs typeface="+mn-cs"/>
                        </a:rPr>
                        <a:t>Carrier/enterprise wireless infrastructure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rgbClr val="F078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758283464"/>
              </p:ext>
            </p:extLst>
          </p:nvPr>
        </p:nvGraphicFramePr>
        <p:xfrm>
          <a:off x="6745272" y="228600"/>
          <a:ext cx="2362200" cy="2069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333818" y="457200"/>
            <a:ext cx="65811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chemeClr val="bg1"/>
                </a:solidFill>
              </a:rPr>
              <a:t>30</a:t>
            </a:r>
            <a:r>
              <a:rPr lang="en-US" sz="1400" dirty="0" smtClean="0">
                <a:solidFill>
                  <a:schemeClr val="bg1"/>
                </a:solidFill>
              </a:rPr>
              <a:t>%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59672" y="1670963"/>
            <a:ext cx="65811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</a:rPr>
              <a:t>7</a:t>
            </a:r>
            <a:r>
              <a:rPr lang="en-US" sz="2200" b="1" dirty="0" smtClean="0">
                <a:solidFill>
                  <a:schemeClr val="bg1"/>
                </a:solidFill>
              </a:rPr>
              <a:t>0</a:t>
            </a:r>
            <a:r>
              <a:rPr lang="en-US" sz="1400" dirty="0" smtClean="0">
                <a:solidFill>
                  <a:schemeClr val="bg1"/>
                </a:solidFill>
              </a:rPr>
              <a:t>%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13622" y="1011079"/>
            <a:ext cx="8176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spc="-100" dirty="0" smtClean="0">
                <a:solidFill>
                  <a:schemeClr val="bg2"/>
                </a:solidFill>
                <a:latin typeface="Arial Black"/>
                <a:cs typeface="Arial Black"/>
              </a:rPr>
              <a:t>2012</a:t>
            </a:r>
            <a:endParaRPr lang="en-US" sz="2000" spc="-100" dirty="0">
              <a:solidFill>
                <a:schemeClr val="bg2"/>
              </a:solidFill>
              <a:latin typeface="Arial Black"/>
              <a:cs typeface="Arial Black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43622" y="495300"/>
            <a:ext cx="8772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7800"/>
                </a:solidFill>
              </a:rPr>
              <a:t>CARRIER</a:t>
            </a:r>
            <a:endParaRPr lang="en-US" sz="1200" dirty="0">
              <a:solidFill>
                <a:srgbClr val="FF78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67600" y="2133600"/>
            <a:ext cx="11680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accent1"/>
                </a:solidFill>
              </a:rPr>
              <a:t>ENTERPRISE</a:t>
            </a:r>
            <a:endParaRPr lang="en-US" sz="1200" dirty="0">
              <a:solidFill>
                <a:schemeClr val="accent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31100" y="1277779"/>
            <a:ext cx="804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bg2"/>
                </a:solidFill>
              </a:rPr>
              <a:t>REVENUE</a:t>
            </a:r>
            <a:endParaRPr lang="en-US" sz="1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825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204665695"/>
              </p:ext>
            </p:extLst>
          </p:nvPr>
        </p:nvGraphicFramePr>
        <p:xfrm>
          <a:off x="990600" y="2586334"/>
          <a:ext cx="40005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Growing Share in the Enterprise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0" y="5634334"/>
            <a:ext cx="1024467" cy="2330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41400" y="1367134"/>
            <a:ext cx="59309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2"/>
                </a:solidFill>
              </a:rPr>
              <a:t>World’s Top Three WLAN Suppliers </a:t>
            </a:r>
            <a:r>
              <a:rPr lang="en-US" sz="1800" dirty="0" smtClean="0">
                <a:solidFill>
                  <a:schemeClr val="bg2"/>
                </a:solidFill>
              </a:rPr>
              <a:t>(4Q12)</a:t>
            </a:r>
          </a:p>
          <a:p>
            <a:r>
              <a:rPr lang="en-US" sz="1200" dirty="0" smtClean="0"/>
              <a:t>(based on estimated revenue)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3276600" y="3424534"/>
            <a:ext cx="6866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51</a:t>
            </a:r>
            <a:r>
              <a:rPr lang="en-US" sz="1400" dirty="0" smtClean="0">
                <a:solidFill>
                  <a:schemeClr val="bg1"/>
                </a:solidFill>
              </a:rPr>
              <a:t>%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860550" y="3062584"/>
            <a:ext cx="6866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33</a:t>
            </a:r>
            <a:r>
              <a:rPr lang="en-US" sz="1400" dirty="0" smtClean="0">
                <a:solidFill>
                  <a:schemeClr val="bg1"/>
                </a:solidFill>
              </a:rPr>
              <a:t>%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835150" y="3767434"/>
            <a:ext cx="607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pc="-200" dirty="0" smtClean="0">
                <a:solidFill>
                  <a:schemeClr val="bg2"/>
                </a:solidFill>
              </a:rPr>
              <a:t>11</a:t>
            </a:r>
            <a:r>
              <a:rPr lang="en-US" sz="1400" spc="-190" dirty="0" smtClean="0">
                <a:solidFill>
                  <a:schemeClr val="bg2"/>
                </a:solidFill>
              </a:rPr>
              <a:t>%</a:t>
            </a:r>
            <a:endParaRPr lang="en-US" sz="1400" spc="-190" dirty="0">
              <a:solidFill>
                <a:schemeClr val="bg2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393950" y="4027784"/>
            <a:ext cx="549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  <a:latin typeface="Arial Black"/>
                <a:cs typeface="Arial Black"/>
              </a:rPr>
              <a:t>5</a:t>
            </a:r>
            <a:r>
              <a:rPr lang="en-US" sz="1400" dirty="0" smtClean="0">
                <a:solidFill>
                  <a:schemeClr val="bg2"/>
                </a:solidFill>
              </a:rPr>
              <a:t>%</a:t>
            </a:r>
            <a:endParaRPr lang="en-US" sz="1400" dirty="0">
              <a:solidFill>
                <a:schemeClr val="bg2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24250" y="2218034"/>
            <a:ext cx="6977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Cisco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57200" y="4192884"/>
            <a:ext cx="7321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Aruba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133600" y="5329534"/>
            <a:ext cx="86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Ruckus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 flipH="1">
            <a:off x="533400" y="4491334"/>
            <a:ext cx="12954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cxnSp>
        <p:nvCxnSpPr>
          <p:cNvPr id="37" name="Straight Connector 36"/>
          <p:cNvCxnSpPr/>
          <p:nvPr/>
        </p:nvCxnSpPr>
        <p:spPr bwMode="auto">
          <a:xfrm flipV="1">
            <a:off x="3549650" y="2325984"/>
            <a:ext cx="6350" cy="113665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sp>
        <p:nvSpPr>
          <p:cNvPr id="41" name="TextBox 40"/>
          <p:cNvSpPr txBox="1"/>
          <p:nvPr/>
        </p:nvSpPr>
        <p:spPr>
          <a:xfrm>
            <a:off x="1352550" y="2216030"/>
            <a:ext cx="8004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Others</a:t>
            </a:r>
            <a:endParaRPr lang="en-US" sz="1600" dirty="0">
              <a:solidFill>
                <a:srgbClr val="000000"/>
              </a:solidFill>
            </a:endParaRPr>
          </a:p>
        </p:txBody>
      </p:sp>
      <p:cxnSp>
        <p:nvCxnSpPr>
          <p:cNvPr id="44" name="Straight Connector 43"/>
          <p:cNvCxnSpPr/>
          <p:nvPr/>
        </p:nvCxnSpPr>
        <p:spPr bwMode="auto">
          <a:xfrm flipV="1">
            <a:off x="2127250" y="2325984"/>
            <a:ext cx="0" cy="80467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cxnSp>
        <p:nvCxnSpPr>
          <p:cNvPr id="46" name="Straight Connector 45"/>
          <p:cNvCxnSpPr/>
          <p:nvPr/>
        </p:nvCxnSpPr>
        <p:spPr bwMode="auto">
          <a:xfrm flipV="1">
            <a:off x="2590800" y="4643734"/>
            <a:ext cx="0" cy="7132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graphicFrame>
        <p:nvGraphicFramePr>
          <p:cNvPr id="48" name="Chart 47"/>
          <p:cNvGraphicFramePr/>
          <p:nvPr>
            <p:extLst>
              <p:ext uri="{D42A27DB-BD31-4B8C-83A1-F6EECF244321}">
                <p14:modId xmlns:p14="http://schemas.microsoft.com/office/powerpoint/2010/main" val="3127907471"/>
              </p:ext>
            </p:extLst>
          </p:nvPr>
        </p:nvGraphicFramePr>
        <p:xfrm>
          <a:off x="5791200" y="1595734"/>
          <a:ext cx="3505200" cy="37748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49" name="Picture 48" descr="ruckus_type_only_tagline.eps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98"/>
          <a:stretch/>
        </p:blipFill>
        <p:spPr>
          <a:xfrm rot="16200000">
            <a:off x="7285361" y="3139038"/>
            <a:ext cx="1785148" cy="413037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7245348" y="4338934"/>
            <a:ext cx="629752" cy="2526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1600" b="1" dirty="0" smtClean="0">
                <a:solidFill>
                  <a:srgbClr val="000000"/>
                </a:solidFill>
                <a:latin typeface="Arial"/>
                <a:cs typeface="Arial"/>
              </a:rPr>
              <a:t>33</a:t>
            </a:r>
            <a:r>
              <a:rPr lang="en-US" sz="1200" dirty="0" smtClean="0">
                <a:solidFill>
                  <a:srgbClr val="000000"/>
                </a:solidFill>
                <a:latin typeface="Arial"/>
                <a:cs typeface="Arial"/>
              </a:rPr>
              <a:t>%</a:t>
            </a:r>
            <a:endParaRPr lang="en-US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534150" y="4567534"/>
            <a:ext cx="685800" cy="2577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1600" b="1" dirty="0" smtClean="0">
                <a:solidFill>
                  <a:srgbClr val="000000"/>
                </a:solidFill>
                <a:latin typeface="Arial"/>
                <a:cs typeface="Arial"/>
              </a:rPr>
              <a:t>20</a:t>
            </a:r>
            <a:r>
              <a:rPr lang="en-US" sz="1200" dirty="0" smtClean="0">
                <a:solidFill>
                  <a:srgbClr val="000000"/>
                </a:solidFill>
                <a:latin typeface="Arial"/>
                <a:cs typeface="Arial"/>
              </a:rPr>
              <a:t>%</a:t>
            </a:r>
            <a:endParaRPr lang="en-US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105400" y="4388884"/>
            <a:ext cx="1295400" cy="273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b="1" dirty="0" smtClean="0">
                <a:solidFill>
                  <a:srgbClr val="FF0000"/>
                </a:solidFill>
                <a:latin typeface="Arial"/>
                <a:cs typeface="Arial"/>
              </a:rPr>
              <a:t>34</a:t>
            </a:r>
            <a:r>
              <a:rPr lang="en-US" sz="1600" dirty="0" smtClean="0">
                <a:solidFill>
                  <a:srgbClr val="FF0000"/>
                </a:solidFill>
                <a:latin typeface="Arial"/>
                <a:cs typeface="Arial"/>
              </a:rPr>
              <a:t>%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232650" y="5139034"/>
            <a:ext cx="6037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00"/>
                </a:solidFill>
              </a:rPr>
              <a:t>Cisco</a:t>
            </a:r>
            <a:endParaRPr lang="en-US" sz="1200" b="1" dirty="0">
              <a:solidFill>
                <a:srgbClr val="0000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34625" y="5132684"/>
            <a:ext cx="5837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00"/>
                </a:solidFill>
              </a:rPr>
              <a:t>Aruba</a:t>
            </a:r>
            <a:endParaRPr lang="en-US" sz="1200" b="1" dirty="0">
              <a:solidFill>
                <a:srgbClr val="000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816850" y="1798934"/>
            <a:ext cx="772076" cy="2628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98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 b="1" dirty="0" smtClean="0">
                <a:solidFill>
                  <a:schemeClr val="bg2"/>
                </a:solidFill>
                <a:latin typeface="Arial Black"/>
                <a:cs typeface="Arial Black"/>
              </a:rPr>
              <a:t>65</a:t>
            </a:r>
            <a:r>
              <a:rPr lang="en-US" sz="1200" dirty="0" smtClean="0">
                <a:solidFill>
                  <a:schemeClr val="bg2"/>
                </a:solidFill>
                <a:latin typeface="Arial"/>
                <a:cs typeface="Arial"/>
              </a:rPr>
              <a:t>%</a:t>
            </a:r>
            <a:endParaRPr lang="en-US" sz="1200" dirty="0">
              <a:solidFill>
                <a:schemeClr val="bg2"/>
              </a:solidFill>
              <a:latin typeface="Arial"/>
              <a:cs typeface="Arial"/>
            </a:endParaRPr>
          </a:p>
        </p:txBody>
      </p:sp>
      <p:cxnSp>
        <p:nvCxnSpPr>
          <p:cNvPr id="56" name="Straight Connector 55"/>
          <p:cNvCxnSpPr/>
          <p:nvPr/>
        </p:nvCxnSpPr>
        <p:spPr bwMode="auto">
          <a:xfrm>
            <a:off x="6096000" y="4510384"/>
            <a:ext cx="2584450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FF0000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sp>
        <p:nvSpPr>
          <p:cNvPr id="59" name="Rectangle 58"/>
          <p:cNvSpPr/>
          <p:nvPr/>
        </p:nvSpPr>
        <p:spPr>
          <a:xfrm>
            <a:off x="5105400" y="2205334"/>
            <a:ext cx="2514600" cy="1070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18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srgbClr val="000000"/>
                </a:solidFill>
                <a:latin typeface="Arial"/>
              </a:rPr>
              <a:t>Worldwide 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</a:rPr>
              <a:t>WLAN </a:t>
            </a:r>
            <a:r>
              <a:rPr lang="en-US" sz="2000" b="1" dirty="0">
                <a:solidFill>
                  <a:srgbClr val="000000"/>
                </a:solidFill>
                <a:latin typeface="Arial"/>
              </a:rPr>
              <a:t>Market 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</a:rPr>
              <a:t>Growth</a:t>
            </a:r>
          </a:p>
          <a:p>
            <a:pPr algn="r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endParaRPr lang="en-US" sz="2000" b="1" dirty="0">
              <a:solidFill>
                <a:srgbClr val="000000"/>
              </a:solidFill>
              <a:latin typeface="Arial"/>
            </a:endParaRPr>
          </a:p>
          <a:p>
            <a:pPr algn="r">
              <a:lnSpc>
                <a:spcPts val="128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solidFill>
                  <a:srgbClr val="000000"/>
                </a:solidFill>
                <a:latin typeface="Arial"/>
              </a:rPr>
              <a:t>(1Q11 </a:t>
            </a:r>
            <a:r>
              <a:rPr lang="en-US" sz="1600" dirty="0">
                <a:solidFill>
                  <a:srgbClr val="000000"/>
                </a:solidFill>
                <a:latin typeface="Arial"/>
              </a:rPr>
              <a:t>to 4Q12)</a:t>
            </a:r>
          </a:p>
        </p:txBody>
      </p:sp>
      <p:sp>
        <p:nvSpPr>
          <p:cNvPr id="2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369" y="6555345"/>
            <a:ext cx="462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FFFFFF"/>
                </a:solidFill>
              </a:defRPr>
            </a:lvl1pPr>
          </a:lstStyle>
          <a:p>
            <a:fld id="{F62BCC59-8EC1-BA46-854B-5FD0FEC4523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>
                <a:solidFill>
                  <a:srgbClr val="D9D9D9"/>
                </a:solidFill>
              </a:defRPr>
            </a:lvl1pPr>
          </a:lstStyle>
          <a:p>
            <a:r>
              <a:rPr lang="en-US" smtClean="0"/>
              <a:t>Ruckus Proprietary and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003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Outpacing the WLAN Market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200"/>
            <a:ext cx="1024467" cy="23306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735230" y="3968750"/>
            <a:ext cx="719667" cy="1885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400" dirty="0" smtClean="0">
                <a:solidFill>
                  <a:srgbClr val="000000"/>
                </a:solidFill>
                <a:latin typeface="Arial"/>
              </a:rPr>
              <a:t>Cisco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49430" y="3968750"/>
            <a:ext cx="719667" cy="1885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400" dirty="0" smtClean="0">
                <a:solidFill>
                  <a:srgbClr val="000000"/>
                </a:solidFill>
                <a:latin typeface="Arial"/>
              </a:rPr>
              <a:t>Aruba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077797"/>
              </p:ext>
            </p:extLst>
          </p:nvPr>
        </p:nvGraphicFramePr>
        <p:xfrm>
          <a:off x="609600" y="2901950"/>
          <a:ext cx="8026397" cy="1978659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105335"/>
                <a:gridCol w="631619"/>
                <a:gridCol w="585564"/>
                <a:gridCol w="611881"/>
                <a:gridCol w="592143"/>
                <a:gridCol w="605302"/>
                <a:gridCol w="598723"/>
                <a:gridCol w="611881"/>
                <a:gridCol w="611881"/>
                <a:gridCol w="1145253"/>
                <a:gridCol w="926815"/>
              </a:tblGrid>
              <a:tr h="5461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Arial"/>
                          <a:cs typeface="Arial"/>
                        </a:rPr>
                        <a:t>VENDOR</a:t>
                      </a:r>
                      <a:endParaRPr lang="en-US" sz="1400" b="1" dirty="0">
                        <a:latin typeface="Arial"/>
                        <a:cs typeface="Arial"/>
                      </a:endParaRPr>
                    </a:p>
                  </a:txBody>
                  <a:tcPr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42525F"/>
                        </a:gs>
                        <a:gs pos="100000">
                          <a:srgbClr val="657D93"/>
                        </a:gs>
                      </a:gsLst>
                      <a:lin ang="162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b="0" smtClean="0">
                          <a:latin typeface="Arial"/>
                          <a:cs typeface="Arial"/>
                        </a:rPr>
                        <a:t>Q1</a:t>
                      </a:r>
                      <a:endParaRPr lang="en-US" sz="1400" b="0" dirty="0" smtClean="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b="0" dirty="0" smtClean="0">
                          <a:latin typeface="Arial"/>
                          <a:cs typeface="Arial"/>
                        </a:rPr>
                        <a:t>2011</a:t>
                      </a:r>
                      <a:endParaRPr lang="en-US" sz="1400" b="0" dirty="0">
                        <a:latin typeface="Arial"/>
                        <a:cs typeface="Arial"/>
                      </a:endParaRPr>
                    </a:p>
                  </a:txBody>
                  <a:tcPr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42525F"/>
                        </a:gs>
                        <a:gs pos="100000">
                          <a:srgbClr val="657D93"/>
                        </a:gs>
                      </a:gsLst>
                      <a:lin ang="162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b="0" dirty="0" smtClean="0">
                          <a:latin typeface="Arial"/>
                          <a:cs typeface="Arial"/>
                        </a:rPr>
                        <a:t>Q2</a:t>
                      </a:r>
                    </a:p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b="0" dirty="0" smtClean="0">
                          <a:latin typeface="Arial"/>
                          <a:cs typeface="Arial"/>
                        </a:rPr>
                        <a:t>2011</a:t>
                      </a:r>
                      <a:endParaRPr lang="en-US" sz="1400" b="0" dirty="0">
                        <a:latin typeface="Arial"/>
                        <a:cs typeface="Arial"/>
                      </a:endParaRPr>
                    </a:p>
                  </a:txBody>
                  <a:tcPr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42525F"/>
                        </a:gs>
                        <a:gs pos="100000">
                          <a:srgbClr val="657D93"/>
                        </a:gs>
                      </a:gsLst>
                      <a:lin ang="162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b="0" dirty="0" smtClean="0">
                          <a:latin typeface="Arial"/>
                          <a:cs typeface="Arial"/>
                        </a:rPr>
                        <a:t>Q3</a:t>
                      </a:r>
                    </a:p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b="0" dirty="0" smtClean="0">
                          <a:latin typeface="Arial"/>
                          <a:cs typeface="Arial"/>
                        </a:rPr>
                        <a:t>2011</a:t>
                      </a:r>
                      <a:endParaRPr lang="en-US" sz="1400" b="0" dirty="0">
                        <a:latin typeface="Arial"/>
                        <a:cs typeface="Arial"/>
                      </a:endParaRPr>
                    </a:p>
                  </a:txBody>
                  <a:tcPr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42525F"/>
                        </a:gs>
                        <a:gs pos="100000">
                          <a:srgbClr val="657D93"/>
                        </a:gs>
                      </a:gsLst>
                      <a:lin ang="162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b="0" dirty="0" smtClean="0">
                          <a:latin typeface="Arial"/>
                          <a:cs typeface="Arial"/>
                        </a:rPr>
                        <a:t>Q4</a:t>
                      </a:r>
                    </a:p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b="0" dirty="0" smtClean="0">
                          <a:latin typeface="Arial"/>
                          <a:cs typeface="Arial"/>
                        </a:rPr>
                        <a:t>2011</a:t>
                      </a:r>
                      <a:endParaRPr lang="en-US" sz="1400" b="0" dirty="0">
                        <a:latin typeface="Arial"/>
                        <a:cs typeface="Arial"/>
                      </a:endParaRPr>
                    </a:p>
                  </a:txBody>
                  <a:tcPr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42525F"/>
                        </a:gs>
                        <a:gs pos="100000">
                          <a:srgbClr val="657D93"/>
                        </a:gs>
                      </a:gsLst>
                      <a:lin ang="162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b="0" dirty="0" smtClean="0">
                          <a:latin typeface="Arial"/>
                          <a:cs typeface="Arial"/>
                        </a:rPr>
                        <a:t>Q1</a:t>
                      </a:r>
                    </a:p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400" b="0" dirty="0" smtClean="0">
                          <a:latin typeface="Arial"/>
                          <a:cs typeface="Arial"/>
                        </a:rPr>
                        <a:t>2012</a:t>
                      </a:r>
                      <a:endParaRPr lang="en-US" sz="1400" b="0" dirty="0">
                        <a:latin typeface="Arial"/>
                        <a:cs typeface="Arial"/>
                      </a:endParaRPr>
                    </a:p>
                  </a:txBody>
                  <a:tcPr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42525F"/>
                        </a:gs>
                        <a:gs pos="100000">
                          <a:srgbClr val="657D93"/>
                        </a:gs>
                      </a:gsLst>
                      <a:lin ang="162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latin typeface="Arial"/>
                          <a:cs typeface="Arial"/>
                        </a:rPr>
                        <a:t>Q2</a:t>
                      </a:r>
                    </a:p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latin typeface="Arial"/>
                          <a:cs typeface="Arial"/>
                        </a:rPr>
                        <a:t>2012</a:t>
                      </a:r>
                      <a:endParaRPr lang="en-US" sz="1400" b="0" dirty="0">
                        <a:latin typeface="Arial"/>
                        <a:cs typeface="Arial"/>
                      </a:endParaRPr>
                    </a:p>
                  </a:txBody>
                  <a:tcPr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42525F"/>
                        </a:gs>
                        <a:gs pos="100000">
                          <a:srgbClr val="657D93"/>
                        </a:gs>
                      </a:gsLst>
                      <a:lin ang="162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latin typeface="Arial"/>
                          <a:cs typeface="Arial"/>
                        </a:rPr>
                        <a:t>Q3</a:t>
                      </a:r>
                    </a:p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latin typeface="Arial"/>
                          <a:cs typeface="Arial"/>
                        </a:rPr>
                        <a:t>2012</a:t>
                      </a:r>
                      <a:endParaRPr lang="en-US" sz="1400" b="0" dirty="0">
                        <a:latin typeface="Arial"/>
                        <a:cs typeface="Arial"/>
                      </a:endParaRPr>
                    </a:p>
                  </a:txBody>
                  <a:tcPr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42525F"/>
                        </a:gs>
                        <a:gs pos="100000">
                          <a:srgbClr val="657D93"/>
                        </a:gs>
                      </a:gsLst>
                      <a:lin ang="162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latin typeface="Arial"/>
                          <a:cs typeface="+mn-cs"/>
                        </a:rPr>
                        <a:t>Q4</a:t>
                      </a:r>
                    </a:p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latin typeface="Arial"/>
                          <a:cs typeface="+mn-cs"/>
                        </a:rPr>
                        <a:t>2012</a:t>
                      </a:r>
                    </a:p>
                  </a:txBody>
                  <a:tcPr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42525F"/>
                        </a:gs>
                        <a:gs pos="100000">
                          <a:srgbClr val="657D93"/>
                        </a:gs>
                      </a:gsLst>
                      <a:lin ang="162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Arial"/>
                          <a:cs typeface="Arial"/>
                        </a:rPr>
                        <a:t>% Change </a:t>
                      </a:r>
                      <a:br>
                        <a:rPr lang="en-US" sz="1400" b="1" dirty="0" smtClean="0">
                          <a:latin typeface="Arial"/>
                          <a:cs typeface="Arial"/>
                        </a:rPr>
                      </a:br>
                      <a:r>
                        <a:rPr lang="en-US" sz="1400" b="1" dirty="0" smtClean="0">
                          <a:latin typeface="Arial"/>
                          <a:cs typeface="Arial"/>
                        </a:rPr>
                        <a:t>1Q11-4Q12</a:t>
                      </a:r>
                      <a:endParaRPr lang="en-US" sz="1400" b="1" dirty="0">
                        <a:latin typeface="Arial"/>
                        <a:cs typeface="Arial"/>
                      </a:endParaRPr>
                    </a:p>
                  </a:txBody>
                  <a:tcPr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42525F"/>
                        </a:gs>
                        <a:gs pos="100000">
                          <a:srgbClr val="657D93"/>
                        </a:gs>
                      </a:gsLst>
                      <a:lin ang="162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Arial"/>
                          <a:cs typeface="+mn-cs"/>
                        </a:rPr>
                        <a:t>CQGR</a:t>
                      </a:r>
                      <a:r>
                        <a:rPr lang="en-US" sz="1800" b="0" dirty="0" smtClean="0">
                          <a:latin typeface="Arial"/>
                          <a:cs typeface="+mn-cs"/>
                        </a:rPr>
                        <a:t>*</a:t>
                      </a:r>
                    </a:p>
                  </a:txBody>
                  <a:tcPr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42525F"/>
                        </a:gs>
                        <a:gs pos="100000">
                          <a:srgbClr val="657D93"/>
                        </a:gs>
                      </a:gsLst>
                      <a:lin ang="16200000" scaled="0"/>
                      <a:tileRect/>
                    </a:gradFill>
                  </a:tcPr>
                </a:tc>
              </a:tr>
              <a:tr h="21590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bg2"/>
                          </a:solidFill>
                          <a:latin typeface="Arial"/>
                          <a:cs typeface="Arial"/>
                        </a:rPr>
                        <a:t>Cisco</a:t>
                      </a:r>
                      <a:endParaRPr lang="en-US" sz="1400" dirty="0">
                        <a:solidFill>
                          <a:schemeClr val="bg2"/>
                        </a:solidFill>
                        <a:latin typeface="Arial"/>
                        <a:cs typeface="Arial"/>
                      </a:endParaRPr>
                    </a:p>
                  </a:txBody>
                  <a:tcPr marL="18288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2"/>
                          </a:solidFill>
                          <a:latin typeface="Arial"/>
                          <a:cs typeface="Arial"/>
                        </a:rPr>
                        <a:t>321.9</a:t>
                      </a:r>
                      <a:endParaRPr lang="en-US" sz="1400" dirty="0">
                        <a:solidFill>
                          <a:schemeClr val="bg2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2"/>
                          </a:solidFill>
                          <a:latin typeface="Arial"/>
                          <a:cs typeface="Arial"/>
                        </a:rPr>
                        <a:t>360</a:t>
                      </a:r>
                      <a:endParaRPr lang="en-US" sz="1400" dirty="0">
                        <a:solidFill>
                          <a:schemeClr val="bg2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2"/>
                          </a:solidFill>
                          <a:latin typeface="Arial"/>
                          <a:cs typeface="Arial"/>
                        </a:rPr>
                        <a:t>399.2</a:t>
                      </a:r>
                      <a:endParaRPr lang="en-US" sz="1400" dirty="0">
                        <a:solidFill>
                          <a:schemeClr val="bg2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2"/>
                          </a:solidFill>
                          <a:latin typeface="Arial"/>
                          <a:cs typeface="Arial"/>
                        </a:rPr>
                        <a:t>417.7</a:t>
                      </a:r>
                      <a:endParaRPr lang="en-US" sz="1400" dirty="0">
                        <a:solidFill>
                          <a:schemeClr val="bg2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2"/>
                          </a:solidFill>
                          <a:latin typeface="Arial"/>
                          <a:cs typeface="Arial"/>
                        </a:rPr>
                        <a:t>407.6</a:t>
                      </a:r>
                      <a:endParaRPr lang="en-US" sz="1400" dirty="0">
                        <a:solidFill>
                          <a:schemeClr val="bg2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2"/>
                          </a:solidFill>
                          <a:latin typeface="Arial"/>
                          <a:cs typeface="Arial"/>
                        </a:rPr>
                        <a:t>491.7</a:t>
                      </a:r>
                      <a:endParaRPr lang="en-US" sz="1400" dirty="0">
                        <a:solidFill>
                          <a:schemeClr val="bg2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2"/>
                          </a:solidFill>
                          <a:latin typeface="Arial"/>
                          <a:cs typeface="Arial"/>
                        </a:rPr>
                        <a:t>502.4</a:t>
                      </a:r>
                      <a:endParaRPr lang="en-US" sz="1400" dirty="0">
                        <a:solidFill>
                          <a:schemeClr val="bg2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2"/>
                          </a:solidFill>
                          <a:latin typeface="Arial"/>
                          <a:cs typeface="Arial"/>
                        </a:rPr>
                        <a:t>557.1</a:t>
                      </a:r>
                      <a:endParaRPr lang="en-US" sz="1400" dirty="0">
                        <a:solidFill>
                          <a:schemeClr val="bg2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bg2"/>
                          </a:solidFill>
                          <a:latin typeface="Arial"/>
                          <a:cs typeface="Arial"/>
                        </a:rPr>
                        <a:t>33%</a:t>
                      </a:r>
                      <a:endParaRPr lang="en-US" sz="1400" b="0" dirty="0">
                        <a:solidFill>
                          <a:schemeClr val="bg2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bg2"/>
                          </a:solidFill>
                          <a:latin typeface="Arial"/>
                          <a:cs typeface="+mn-cs"/>
                        </a:rPr>
                        <a:t>8.1%</a:t>
                      </a:r>
                      <a:endParaRPr lang="en-US" sz="1400" b="0" dirty="0">
                        <a:solidFill>
                          <a:schemeClr val="bg2"/>
                        </a:solidFill>
                        <a:latin typeface="Arial"/>
                        <a:cs typeface="+mn-cs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bg2"/>
                          </a:solidFill>
                          <a:latin typeface="Arial"/>
                          <a:ea typeface="+mn-ea"/>
                          <a:cs typeface="Arial"/>
                        </a:rPr>
                        <a:t>Aruba</a:t>
                      </a:r>
                      <a:endParaRPr lang="en-US" sz="1400" kern="1200" dirty="0">
                        <a:solidFill>
                          <a:schemeClr val="bg2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18288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 smtClean="0">
                          <a:solidFill>
                            <a:schemeClr val="bg2"/>
                          </a:solidFill>
                          <a:latin typeface="Arial"/>
                          <a:ea typeface="+mn-ea"/>
                          <a:cs typeface="Arial"/>
                        </a:rPr>
                        <a:t>77.9</a:t>
                      </a:r>
                      <a:endParaRPr lang="en-US" sz="1400" kern="1200" dirty="0">
                        <a:solidFill>
                          <a:schemeClr val="bg2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 smtClean="0">
                          <a:solidFill>
                            <a:schemeClr val="bg2"/>
                          </a:solidFill>
                          <a:latin typeface="Arial"/>
                          <a:ea typeface="+mn-ea"/>
                          <a:cs typeface="Arial"/>
                        </a:rPr>
                        <a:t>79.1</a:t>
                      </a:r>
                      <a:endParaRPr lang="en-US" sz="1400" kern="1200" dirty="0">
                        <a:solidFill>
                          <a:schemeClr val="bg2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 smtClean="0">
                          <a:solidFill>
                            <a:schemeClr val="bg2"/>
                          </a:solidFill>
                          <a:latin typeface="Arial"/>
                          <a:ea typeface="+mn-ea"/>
                          <a:cs typeface="Arial"/>
                        </a:rPr>
                        <a:t>79</a:t>
                      </a:r>
                      <a:endParaRPr lang="en-US" sz="1400" kern="1200" dirty="0">
                        <a:solidFill>
                          <a:schemeClr val="bg2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 smtClean="0">
                          <a:solidFill>
                            <a:schemeClr val="bg2"/>
                          </a:solidFill>
                          <a:latin typeface="Arial"/>
                          <a:ea typeface="+mn-ea"/>
                          <a:cs typeface="Arial"/>
                        </a:rPr>
                        <a:t>93.7</a:t>
                      </a:r>
                      <a:endParaRPr lang="en-US" sz="1400" kern="1200" dirty="0">
                        <a:solidFill>
                          <a:schemeClr val="bg2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 smtClean="0">
                          <a:solidFill>
                            <a:schemeClr val="bg2"/>
                          </a:solidFill>
                          <a:latin typeface="Arial"/>
                          <a:ea typeface="+mn-ea"/>
                          <a:cs typeface="Arial"/>
                        </a:rPr>
                        <a:t>105.5</a:t>
                      </a:r>
                      <a:endParaRPr lang="en-US" sz="1400" kern="1200" dirty="0">
                        <a:solidFill>
                          <a:schemeClr val="bg2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2"/>
                          </a:solidFill>
                          <a:latin typeface="Arial"/>
                          <a:cs typeface="Arial"/>
                        </a:rPr>
                        <a:t>110.5</a:t>
                      </a:r>
                      <a:endParaRPr lang="en-US" sz="1400" dirty="0">
                        <a:solidFill>
                          <a:schemeClr val="bg2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2"/>
                          </a:solidFill>
                          <a:latin typeface="Arial"/>
                          <a:cs typeface="Arial"/>
                        </a:rPr>
                        <a:t>114.6</a:t>
                      </a:r>
                      <a:endParaRPr lang="en-US" sz="1400" dirty="0">
                        <a:solidFill>
                          <a:schemeClr val="bg2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2"/>
                          </a:solidFill>
                          <a:latin typeface="Arial"/>
                          <a:cs typeface="Arial"/>
                        </a:rPr>
                        <a:t>123.3</a:t>
                      </a:r>
                      <a:endParaRPr lang="en-US" sz="1400" dirty="0">
                        <a:solidFill>
                          <a:schemeClr val="bg2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bg2"/>
                          </a:solidFill>
                          <a:latin typeface="Arial"/>
                          <a:cs typeface="Arial"/>
                        </a:rPr>
                        <a:t>20%</a:t>
                      </a:r>
                      <a:endParaRPr lang="en-US" sz="1400" b="0" dirty="0">
                        <a:solidFill>
                          <a:schemeClr val="bg2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bg2"/>
                          </a:solidFill>
                          <a:latin typeface="Arial"/>
                          <a:cs typeface="+mn-cs"/>
                        </a:rPr>
                        <a:t>6.7%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r>
                        <a:rPr lang="en-US" sz="1400" b="1" kern="1200" dirty="0" smtClean="0">
                          <a:solidFill>
                            <a:srgbClr val="FF6600"/>
                          </a:solidFill>
                          <a:latin typeface="Arial"/>
                          <a:ea typeface="+mn-ea"/>
                          <a:cs typeface="Arial"/>
                        </a:rPr>
                        <a:t>RUCKUS</a:t>
                      </a:r>
                      <a:endParaRPr lang="en-US" sz="1400" b="1" kern="1200" dirty="0">
                        <a:solidFill>
                          <a:srgbClr val="FF660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182880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rgbClr val="FF6600"/>
                          </a:solidFill>
                          <a:latin typeface="Arial"/>
                          <a:ea typeface="+mn-ea"/>
                          <a:cs typeface="Arial"/>
                        </a:rPr>
                        <a:t>18.5</a:t>
                      </a:r>
                      <a:endParaRPr lang="en-US" sz="1400" b="1" kern="1200" dirty="0">
                        <a:solidFill>
                          <a:srgbClr val="FF660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rgbClr val="FF6600"/>
                          </a:solidFill>
                          <a:latin typeface="Arial"/>
                          <a:ea typeface="+mn-ea"/>
                          <a:cs typeface="Arial"/>
                        </a:rPr>
                        <a:t>22.8</a:t>
                      </a:r>
                      <a:endParaRPr lang="en-US" sz="1400" b="1" kern="1200" dirty="0">
                        <a:solidFill>
                          <a:srgbClr val="FF660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rgbClr val="FF6600"/>
                          </a:solidFill>
                          <a:latin typeface="Arial"/>
                          <a:ea typeface="+mn-ea"/>
                          <a:cs typeface="Arial"/>
                        </a:rPr>
                        <a:t>29.6</a:t>
                      </a:r>
                      <a:endParaRPr lang="en-US" sz="1400" b="1" kern="1200" dirty="0">
                        <a:solidFill>
                          <a:srgbClr val="FF660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rgbClr val="FF6600"/>
                          </a:solidFill>
                          <a:latin typeface="Arial"/>
                          <a:ea typeface="+mn-ea"/>
                          <a:cs typeface="Arial"/>
                        </a:rPr>
                        <a:t>40.4</a:t>
                      </a:r>
                      <a:endParaRPr lang="en-US" sz="1400" b="1" kern="1200" dirty="0">
                        <a:solidFill>
                          <a:srgbClr val="FF660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rgbClr val="FF6600"/>
                          </a:solidFill>
                          <a:latin typeface="Arial"/>
                          <a:ea typeface="+mn-ea"/>
                          <a:cs typeface="Arial"/>
                        </a:rPr>
                        <a:t>43</a:t>
                      </a:r>
                      <a:endParaRPr lang="en-US" sz="1400" b="1" kern="1200" dirty="0">
                        <a:solidFill>
                          <a:srgbClr val="FF660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6600"/>
                          </a:solidFill>
                          <a:latin typeface="Arial"/>
                          <a:cs typeface="Arial"/>
                        </a:rPr>
                        <a:t>45.7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6600"/>
                          </a:solidFill>
                          <a:latin typeface="Arial"/>
                          <a:cs typeface="Arial"/>
                        </a:rPr>
                        <a:t>52.4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6600"/>
                          </a:solidFill>
                          <a:latin typeface="Arial"/>
                          <a:cs typeface="Arial"/>
                        </a:rPr>
                        <a:t>56.0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6600"/>
                          </a:solidFill>
                          <a:latin typeface="Arial Black"/>
                          <a:cs typeface="Arial Black"/>
                        </a:rPr>
                        <a:t>65%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Arial Black"/>
                        <a:cs typeface="Arial Black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solidFill>
                            <a:srgbClr val="FF6600"/>
                          </a:solidFill>
                          <a:latin typeface="Arial Black"/>
                          <a:cs typeface="Arial Black"/>
                        </a:rPr>
                        <a:t>17.4%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8300">
                <a:tc>
                  <a:txBody>
                    <a:bodyPr/>
                    <a:lstStyle/>
                    <a:p>
                      <a:r>
                        <a:rPr lang="en-US" sz="1400" b="1" kern="1200" dirty="0" smtClean="0">
                          <a:solidFill>
                            <a:schemeClr val="bg2"/>
                          </a:solidFill>
                          <a:latin typeface="Arial"/>
                          <a:ea typeface="+mn-ea"/>
                          <a:cs typeface="Arial"/>
                        </a:rPr>
                        <a:t>TOTAL</a:t>
                      </a:r>
                      <a:r>
                        <a:rPr lang="en-US" sz="1400" b="1" kern="1200" baseline="0" dirty="0" smtClean="0">
                          <a:solidFill>
                            <a:schemeClr val="bg2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en-US" sz="1400" b="1" kern="1200" dirty="0" smtClean="0">
                          <a:solidFill>
                            <a:schemeClr val="bg2"/>
                          </a:solidFill>
                          <a:latin typeface="Arial"/>
                          <a:ea typeface="+mn-ea"/>
                          <a:cs typeface="Arial"/>
                        </a:rPr>
                        <a:t>MARKET</a:t>
                      </a:r>
                      <a:endParaRPr lang="en-US" sz="1400" b="1" kern="1200" dirty="0">
                        <a:solidFill>
                          <a:schemeClr val="bg2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182880">
                    <a:lnL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kern="1200" dirty="0" smtClean="0">
                          <a:solidFill>
                            <a:schemeClr val="bg2"/>
                          </a:solidFill>
                          <a:latin typeface="Arial"/>
                          <a:ea typeface="+mn-ea"/>
                          <a:cs typeface="Arial"/>
                        </a:rPr>
                        <a:t>617</a:t>
                      </a:r>
                      <a:endParaRPr lang="en-US" sz="1400" b="0" kern="1200" dirty="0">
                        <a:solidFill>
                          <a:schemeClr val="bg2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kern="1200" dirty="0" smtClean="0">
                          <a:solidFill>
                            <a:schemeClr val="bg2"/>
                          </a:solidFill>
                          <a:latin typeface="Arial"/>
                          <a:ea typeface="+mn-ea"/>
                          <a:cs typeface="Arial"/>
                        </a:rPr>
                        <a:t>649</a:t>
                      </a:r>
                      <a:endParaRPr lang="en-US" sz="1400" b="0" kern="1200" dirty="0">
                        <a:solidFill>
                          <a:schemeClr val="bg2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kern="1200" dirty="0" smtClean="0">
                          <a:solidFill>
                            <a:schemeClr val="bg2"/>
                          </a:solidFill>
                          <a:latin typeface="Arial"/>
                          <a:ea typeface="+mn-ea"/>
                          <a:cs typeface="Arial"/>
                        </a:rPr>
                        <a:t>796</a:t>
                      </a:r>
                      <a:endParaRPr lang="en-US" sz="1400" b="0" kern="1200" dirty="0">
                        <a:solidFill>
                          <a:schemeClr val="bg2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kern="1200" dirty="0" smtClean="0">
                          <a:solidFill>
                            <a:schemeClr val="bg2"/>
                          </a:solidFill>
                          <a:latin typeface="Arial"/>
                          <a:ea typeface="+mn-ea"/>
                          <a:cs typeface="Arial"/>
                        </a:rPr>
                        <a:t>798</a:t>
                      </a:r>
                      <a:endParaRPr lang="en-US" sz="1400" b="0" kern="1200" dirty="0">
                        <a:solidFill>
                          <a:schemeClr val="bg2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kern="1200" dirty="0" smtClean="0">
                          <a:solidFill>
                            <a:schemeClr val="bg2"/>
                          </a:solidFill>
                          <a:latin typeface="Arial"/>
                          <a:ea typeface="+mn-ea"/>
                          <a:cs typeface="Arial"/>
                        </a:rPr>
                        <a:t>801</a:t>
                      </a:r>
                      <a:endParaRPr lang="en-US" sz="1400" b="0" kern="1200" dirty="0">
                        <a:solidFill>
                          <a:schemeClr val="bg2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bg2"/>
                          </a:solidFill>
                          <a:latin typeface="Arial"/>
                          <a:cs typeface="Arial"/>
                        </a:rPr>
                        <a:t>952</a:t>
                      </a:r>
                      <a:endParaRPr lang="en-US" sz="1400" b="0" dirty="0">
                        <a:solidFill>
                          <a:schemeClr val="bg2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bg2"/>
                          </a:solidFill>
                          <a:latin typeface="Arial"/>
                          <a:cs typeface="Arial"/>
                        </a:rPr>
                        <a:t>1012</a:t>
                      </a:r>
                      <a:endParaRPr lang="en-US" sz="1400" b="0" dirty="0">
                        <a:solidFill>
                          <a:schemeClr val="bg2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bg2"/>
                          </a:solidFill>
                          <a:latin typeface="Arial"/>
                          <a:cs typeface="Arial"/>
                        </a:rPr>
                        <a:t>1090</a:t>
                      </a:r>
                      <a:endParaRPr lang="en-US" sz="1400" b="0" dirty="0">
                        <a:solidFill>
                          <a:schemeClr val="bg2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2"/>
                          </a:solidFill>
                          <a:latin typeface="Arial"/>
                          <a:cs typeface="Arial"/>
                        </a:rPr>
                        <a:t>34%</a:t>
                      </a:r>
                      <a:endParaRPr lang="en-US" sz="1400" b="1" dirty="0">
                        <a:solidFill>
                          <a:schemeClr val="bg2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bg2"/>
                          </a:solidFill>
                          <a:latin typeface="Arial"/>
                          <a:cs typeface="Arial"/>
                        </a:rPr>
                        <a:t>8.4%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>
                          <a:lumMod val="40000"/>
                          <a:lumOff val="6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41400" y="990600"/>
            <a:ext cx="59309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Quarterly Enterprise WLAN </a:t>
            </a:r>
            <a:br>
              <a:rPr lang="en-US" dirty="0" smtClean="0">
                <a:solidFill>
                  <a:schemeClr val="bg2"/>
                </a:solidFill>
              </a:rPr>
            </a:br>
            <a:r>
              <a:rPr lang="en-US" dirty="0" smtClean="0">
                <a:solidFill>
                  <a:schemeClr val="bg2"/>
                </a:solidFill>
              </a:rPr>
              <a:t>Market Growth from 1Q11 to 4Q12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200" dirty="0" smtClean="0"/>
              <a:t>(based on estimated revenue)</a:t>
            </a:r>
            <a:endParaRPr lang="en-US" sz="1200" dirty="0"/>
          </a:p>
        </p:txBody>
      </p:sp>
      <p:sp>
        <p:nvSpPr>
          <p:cNvPr id="21" name="Down Arrow 20"/>
          <p:cNvSpPr/>
          <p:nvPr/>
        </p:nvSpPr>
        <p:spPr bwMode="auto">
          <a:xfrm>
            <a:off x="1904997" y="2673350"/>
            <a:ext cx="304800" cy="304800"/>
          </a:xfrm>
          <a:prstGeom prst="downArrow">
            <a:avLst/>
          </a:prstGeom>
          <a:solidFill>
            <a:schemeClr val="accent2">
              <a:alpha val="59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727197" y="4857750"/>
            <a:ext cx="3886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latin typeface="Palatino"/>
                <a:cs typeface="Palatino"/>
              </a:rPr>
              <a:t>*</a:t>
            </a:r>
            <a:r>
              <a:rPr lang="en-US" sz="1400" i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Palatino"/>
                <a:cs typeface="Palatino"/>
              </a:rPr>
              <a:t>Compound</a:t>
            </a:r>
            <a:r>
              <a:rPr lang="en-US" sz="1400" i="1" dirty="0" smtClean="0">
                <a:latin typeface="Palatino"/>
                <a:cs typeface="Palatino"/>
              </a:rPr>
              <a:t> </a:t>
            </a:r>
            <a:r>
              <a:rPr lang="en-US" sz="1400" i="1" dirty="0" smtClean="0">
                <a:solidFill>
                  <a:srgbClr val="000000"/>
                </a:solidFill>
                <a:latin typeface="Palatino"/>
                <a:cs typeface="Palatino"/>
              </a:rPr>
              <a:t>quarterly</a:t>
            </a:r>
            <a:r>
              <a:rPr lang="en-US" sz="1400" i="1" dirty="0" smtClean="0">
                <a:latin typeface="Palatino"/>
                <a:cs typeface="Palatino"/>
              </a:rPr>
              <a:t> </a:t>
            </a:r>
            <a:r>
              <a:rPr lang="en-US" sz="1400" i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Palatino"/>
                <a:cs typeface="Palatino"/>
              </a:rPr>
              <a:t>growth rate</a:t>
            </a:r>
            <a:endParaRPr lang="en-US" sz="1400" i="1" dirty="0">
              <a:solidFill>
                <a:schemeClr val="tx1">
                  <a:lumMod val="60000"/>
                  <a:lumOff val="40000"/>
                </a:schemeClr>
              </a:solidFill>
              <a:latin typeface="Palatino"/>
              <a:cs typeface="Palatino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1714497" y="4064000"/>
            <a:ext cx="6896100" cy="304800"/>
          </a:xfrm>
          <a:prstGeom prst="rect">
            <a:avLst/>
          </a:prstGeom>
          <a:noFill/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27" name="Down Arrow 26"/>
          <p:cNvSpPr/>
          <p:nvPr/>
        </p:nvSpPr>
        <p:spPr bwMode="auto">
          <a:xfrm>
            <a:off x="6076947" y="2673350"/>
            <a:ext cx="304800" cy="304800"/>
          </a:xfrm>
          <a:prstGeom prst="downArrow">
            <a:avLst/>
          </a:prstGeom>
          <a:solidFill>
            <a:schemeClr val="accent2">
              <a:alpha val="59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1981197" y="2667000"/>
            <a:ext cx="5105401" cy="184150"/>
          </a:xfrm>
          <a:custGeom>
            <a:avLst/>
            <a:gdLst>
              <a:gd name="connsiteX0" fmla="*/ 0 w 4413250"/>
              <a:gd name="connsiteY0" fmla="*/ 0 h 273050"/>
              <a:gd name="connsiteX1" fmla="*/ 4406900 w 4413250"/>
              <a:gd name="connsiteY1" fmla="*/ 6350 h 273050"/>
              <a:gd name="connsiteX2" fmla="*/ 4413250 w 4413250"/>
              <a:gd name="connsiteY2" fmla="*/ 273050 h 273050"/>
              <a:gd name="connsiteX0" fmla="*/ 0 w 4410075"/>
              <a:gd name="connsiteY0" fmla="*/ 0 h 171450"/>
              <a:gd name="connsiteX1" fmla="*/ 4406900 w 4410075"/>
              <a:gd name="connsiteY1" fmla="*/ 6350 h 171450"/>
              <a:gd name="connsiteX2" fmla="*/ 4410075 w 4410075"/>
              <a:gd name="connsiteY2" fmla="*/ 171450 h 17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10075" h="171450">
                <a:moveTo>
                  <a:pt x="0" y="0"/>
                </a:moveTo>
                <a:lnTo>
                  <a:pt x="4406900" y="6350"/>
                </a:lnTo>
                <a:cubicBezTo>
                  <a:pt x="4407958" y="61383"/>
                  <a:pt x="4409017" y="116417"/>
                  <a:pt x="4410075" y="171450"/>
                </a:cubicBezTo>
              </a:path>
            </a:pathLst>
          </a:custGeom>
          <a:ln>
            <a:solidFill>
              <a:srgbClr val="F07800"/>
            </a:solidFill>
            <a:tailEnd type="stealth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92200" y="2235200"/>
            <a:ext cx="8858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00"/>
                </a:solidFill>
              </a:rPr>
              <a:t>SOURCE:</a:t>
            </a:r>
            <a:endParaRPr lang="en-US" sz="1200" b="1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369" y="6555345"/>
            <a:ext cx="462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FFFFFF"/>
                </a:solidFill>
              </a:defRPr>
            </a:lvl1pPr>
          </a:lstStyle>
          <a:p>
            <a:fld id="{F62BCC59-8EC1-BA46-854B-5FD0FEC4523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>
                <a:solidFill>
                  <a:srgbClr val="D9D9D9"/>
                </a:solidFill>
              </a:defRPr>
            </a:lvl1pPr>
          </a:lstStyle>
          <a:p>
            <a:r>
              <a:rPr lang="en-US" smtClean="0"/>
              <a:t>Ruckus Proprietary and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126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/>
          <p:cNvGrpSpPr/>
          <p:nvPr/>
        </p:nvGrpSpPr>
        <p:grpSpPr>
          <a:xfrm>
            <a:off x="2565400" y="1502569"/>
            <a:ext cx="5765799" cy="1452678"/>
            <a:chOff x="2565400" y="1502569"/>
            <a:chExt cx="5765799" cy="1452678"/>
          </a:xfrm>
        </p:grpSpPr>
        <p:cxnSp>
          <p:nvCxnSpPr>
            <p:cNvPr id="57" name="Straight Connector 56"/>
            <p:cNvCxnSpPr>
              <a:endCxn id="62" idx="2"/>
            </p:cNvCxnSpPr>
            <p:nvPr/>
          </p:nvCxnSpPr>
          <p:spPr bwMode="auto">
            <a:xfrm>
              <a:off x="2565400" y="2101850"/>
              <a:ext cx="2474119" cy="1270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8" name="Oval 10"/>
            <p:cNvSpPr>
              <a:spLocks noChangeArrowheads="1"/>
            </p:cNvSpPr>
            <p:nvPr/>
          </p:nvSpPr>
          <p:spPr bwMode="auto">
            <a:xfrm>
              <a:off x="5163715" y="2821710"/>
              <a:ext cx="955842" cy="133537"/>
            </a:xfrm>
            <a:prstGeom prst="ellipse">
              <a:avLst/>
            </a:prstGeom>
            <a:gradFill rotWithShape="1">
              <a:gsLst>
                <a:gs pos="0">
                  <a:srgbClr val="747474"/>
                </a:gs>
                <a:gs pos="79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wrap="none" lIns="77120" tIns="38560" rIns="77120" bIns="38560" anchor="ctr"/>
            <a:lstStyle/>
            <a:p>
              <a:pPr defTabSz="771525"/>
              <a:endParaRPr lang="en-US">
                <a:cs typeface="Arial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604915" y="1539010"/>
              <a:ext cx="49259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>
                  <a:solidFill>
                    <a:srgbClr val="F07800"/>
                  </a:solidFill>
                  <a:latin typeface="Arial Black"/>
                  <a:cs typeface="Arial Black"/>
                </a:rPr>
                <a:t>1</a:t>
              </a:r>
              <a:endParaRPr lang="en-US" sz="3600" dirty="0">
                <a:solidFill>
                  <a:srgbClr val="F07800"/>
                </a:solidFill>
                <a:latin typeface="Arial Black"/>
                <a:cs typeface="Arial Black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6341522" y="1839048"/>
              <a:ext cx="1989677" cy="4492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0" rIns="68580" bIns="0" numCol="1" spcCol="1270" anchor="t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kern="1200" dirty="0" smtClean="0">
                  <a:solidFill>
                    <a:srgbClr val="474747"/>
                  </a:solidFill>
                  <a:latin typeface="Arial"/>
                  <a:cs typeface="Arial"/>
                </a:rPr>
                <a:t>Interference</a:t>
              </a:r>
              <a:endParaRPr lang="en-US" b="1" kern="1200" dirty="0">
                <a:solidFill>
                  <a:srgbClr val="474747"/>
                </a:solidFill>
                <a:latin typeface="Arial"/>
                <a:cs typeface="Arial"/>
              </a:endParaRPr>
            </a:p>
          </p:txBody>
        </p:sp>
        <p:sp>
          <p:nvSpPr>
            <p:cNvPr id="61" name="Freeform 5"/>
            <p:cNvSpPr>
              <a:spLocks/>
            </p:cNvSpPr>
            <p:nvPr/>
          </p:nvSpPr>
          <p:spPr bwMode="auto">
            <a:xfrm>
              <a:off x="5213350" y="1566333"/>
              <a:ext cx="838200" cy="944034"/>
            </a:xfrm>
            <a:custGeom>
              <a:avLst/>
              <a:gdLst>
                <a:gd name="T0" fmla="*/ 0 w 4027"/>
                <a:gd name="T1" fmla="*/ 2147483647 h 3283"/>
                <a:gd name="T2" fmla="*/ 2147483647 w 4027"/>
                <a:gd name="T3" fmla="*/ 2147483647 h 3283"/>
                <a:gd name="T4" fmla="*/ 2147483647 w 4027"/>
                <a:gd name="T5" fmla="*/ 2147483647 h 3283"/>
                <a:gd name="T6" fmla="*/ 2147483647 w 4027"/>
                <a:gd name="T7" fmla="*/ 2147483647 h 3283"/>
                <a:gd name="T8" fmla="*/ 2147483647 w 4027"/>
                <a:gd name="T9" fmla="*/ 2147483647 h 3283"/>
                <a:gd name="T10" fmla="*/ 2147483647 w 4027"/>
                <a:gd name="T11" fmla="*/ 2147483647 h 3283"/>
                <a:gd name="T12" fmla="*/ 2147483647 w 4027"/>
                <a:gd name="T13" fmla="*/ 2147483647 h 3283"/>
                <a:gd name="T14" fmla="*/ 2147483647 w 4027"/>
                <a:gd name="T15" fmla="*/ 2147483647 h 3283"/>
                <a:gd name="T16" fmla="*/ 2147483647 w 4027"/>
                <a:gd name="T17" fmla="*/ 2147483647 h 3283"/>
                <a:gd name="T18" fmla="*/ 2147483647 w 4027"/>
                <a:gd name="T19" fmla="*/ 2147483647 h 3283"/>
                <a:gd name="T20" fmla="*/ 2147483647 w 4027"/>
                <a:gd name="T21" fmla="*/ 2147483647 h 3283"/>
                <a:gd name="T22" fmla="*/ 2147483647 w 4027"/>
                <a:gd name="T23" fmla="*/ 2147483647 h 3283"/>
                <a:gd name="T24" fmla="*/ 2147483647 w 4027"/>
                <a:gd name="T25" fmla="*/ 2147483647 h 3283"/>
                <a:gd name="T26" fmla="*/ 2147483647 w 4027"/>
                <a:gd name="T27" fmla="*/ 2147483647 h 3283"/>
                <a:gd name="T28" fmla="*/ 2147483647 w 4027"/>
                <a:gd name="T29" fmla="*/ 2147483647 h 3283"/>
                <a:gd name="T30" fmla="*/ 2147483647 w 4027"/>
                <a:gd name="T31" fmla="*/ 2147483647 h 3283"/>
                <a:gd name="T32" fmla="*/ 2147483647 w 4027"/>
                <a:gd name="T33" fmla="*/ 2147483647 h 3283"/>
                <a:gd name="T34" fmla="*/ 2147483647 w 4027"/>
                <a:gd name="T35" fmla="*/ 2147483647 h 3283"/>
                <a:gd name="T36" fmla="*/ 2147483647 w 4027"/>
                <a:gd name="T37" fmla="*/ 2147483647 h 3283"/>
                <a:gd name="T38" fmla="*/ 2147483647 w 4027"/>
                <a:gd name="T39" fmla="*/ 2147483647 h 3283"/>
                <a:gd name="T40" fmla="*/ 2147483647 w 4027"/>
                <a:gd name="T41" fmla="*/ 2147483647 h 3283"/>
                <a:gd name="T42" fmla="*/ 2147483647 w 4027"/>
                <a:gd name="T43" fmla="*/ 2147483647 h 3283"/>
                <a:gd name="T44" fmla="*/ 2147483647 w 4027"/>
                <a:gd name="T45" fmla="*/ 2147483647 h 3283"/>
                <a:gd name="T46" fmla="*/ 2147483647 w 4027"/>
                <a:gd name="T47" fmla="*/ 2147483647 h 3283"/>
                <a:gd name="T48" fmla="*/ 2147483647 w 4027"/>
                <a:gd name="T49" fmla="*/ 2147483647 h 3283"/>
                <a:gd name="T50" fmla="*/ 2147483647 w 4027"/>
                <a:gd name="T51" fmla="*/ 2147483647 h 3283"/>
                <a:gd name="T52" fmla="*/ 2147483647 w 4027"/>
                <a:gd name="T53" fmla="*/ 2147483647 h 3283"/>
                <a:gd name="T54" fmla="*/ 2147483647 w 4027"/>
                <a:gd name="T55" fmla="*/ 2147483647 h 3283"/>
                <a:gd name="T56" fmla="*/ 2147483647 w 4027"/>
                <a:gd name="T57" fmla="*/ 2147483647 h 3283"/>
                <a:gd name="T58" fmla="*/ 2147483647 w 4027"/>
                <a:gd name="T59" fmla="*/ 2147483647 h 3283"/>
                <a:gd name="T60" fmla="*/ 2147483647 w 4027"/>
                <a:gd name="T61" fmla="*/ 2147483647 h 3283"/>
                <a:gd name="T62" fmla="*/ 2147483647 w 4027"/>
                <a:gd name="T63" fmla="*/ 2147483647 h 3283"/>
                <a:gd name="T64" fmla="*/ 2147483647 w 4027"/>
                <a:gd name="T65" fmla="*/ 2147483647 h 3283"/>
                <a:gd name="T66" fmla="*/ 2147483647 w 4027"/>
                <a:gd name="T67" fmla="*/ 2147483647 h 3283"/>
                <a:gd name="T68" fmla="*/ 2147483647 w 4027"/>
                <a:gd name="T69" fmla="*/ 2147483647 h 32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027"/>
                <a:gd name="T106" fmla="*/ 0 h 3283"/>
                <a:gd name="T107" fmla="*/ 4027 w 4027"/>
                <a:gd name="T108" fmla="*/ 3283 h 32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027" h="3283">
                  <a:moveTo>
                    <a:pt x="0" y="2510"/>
                  </a:moveTo>
                  <a:cubicBezTo>
                    <a:pt x="36" y="1750"/>
                    <a:pt x="73" y="990"/>
                    <a:pt x="116" y="1064"/>
                  </a:cubicBezTo>
                  <a:cubicBezTo>
                    <a:pt x="159" y="1138"/>
                    <a:pt x="213" y="3013"/>
                    <a:pt x="260" y="2953"/>
                  </a:cubicBezTo>
                  <a:cubicBezTo>
                    <a:pt x="307" y="2893"/>
                    <a:pt x="351" y="691"/>
                    <a:pt x="398" y="701"/>
                  </a:cubicBezTo>
                  <a:cubicBezTo>
                    <a:pt x="445" y="711"/>
                    <a:pt x="502" y="2878"/>
                    <a:pt x="542" y="3011"/>
                  </a:cubicBezTo>
                  <a:cubicBezTo>
                    <a:pt x="582" y="3144"/>
                    <a:pt x="608" y="1513"/>
                    <a:pt x="640" y="1502"/>
                  </a:cubicBezTo>
                  <a:cubicBezTo>
                    <a:pt x="672" y="1491"/>
                    <a:pt x="699" y="3027"/>
                    <a:pt x="732" y="2947"/>
                  </a:cubicBezTo>
                  <a:cubicBezTo>
                    <a:pt x="765" y="2867"/>
                    <a:pt x="798" y="1040"/>
                    <a:pt x="841" y="1024"/>
                  </a:cubicBezTo>
                  <a:cubicBezTo>
                    <a:pt x="884" y="1008"/>
                    <a:pt x="949" y="2928"/>
                    <a:pt x="991" y="2849"/>
                  </a:cubicBezTo>
                  <a:cubicBezTo>
                    <a:pt x="1033" y="2770"/>
                    <a:pt x="1049" y="535"/>
                    <a:pt x="1095" y="551"/>
                  </a:cubicBezTo>
                  <a:cubicBezTo>
                    <a:pt x="1141" y="567"/>
                    <a:pt x="1225" y="2817"/>
                    <a:pt x="1268" y="2947"/>
                  </a:cubicBezTo>
                  <a:cubicBezTo>
                    <a:pt x="1311" y="3077"/>
                    <a:pt x="1316" y="1309"/>
                    <a:pt x="1354" y="1329"/>
                  </a:cubicBezTo>
                  <a:cubicBezTo>
                    <a:pt x="1392" y="1349"/>
                    <a:pt x="1459" y="3283"/>
                    <a:pt x="1498" y="3068"/>
                  </a:cubicBezTo>
                  <a:cubicBezTo>
                    <a:pt x="1537" y="2853"/>
                    <a:pt x="1548" y="78"/>
                    <a:pt x="1590" y="39"/>
                  </a:cubicBezTo>
                  <a:cubicBezTo>
                    <a:pt x="1632" y="0"/>
                    <a:pt x="1711" y="2673"/>
                    <a:pt x="1751" y="2832"/>
                  </a:cubicBezTo>
                  <a:cubicBezTo>
                    <a:pt x="1791" y="2991"/>
                    <a:pt x="1805" y="983"/>
                    <a:pt x="1832" y="995"/>
                  </a:cubicBezTo>
                  <a:cubicBezTo>
                    <a:pt x="1859" y="1007"/>
                    <a:pt x="1888" y="2963"/>
                    <a:pt x="1913" y="2907"/>
                  </a:cubicBezTo>
                  <a:cubicBezTo>
                    <a:pt x="1938" y="2851"/>
                    <a:pt x="1947" y="703"/>
                    <a:pt x="1982" y="661"/>
                  </a:cubicBezTo>
                  <a:cubicBezTo>
                    <a:pt x="2017" y="619"/>
                    <a:pt x="2077" y="2693"/>
                    <a:pt x="2120" y="2654"/>
                  </a:cubicBezTo>
                  <a:cubicBezTo>
                    <a:pt x="2163" y="2615"/>
                    <a:pt x="2212" y="375"/>
                    <a:pt x="2241" y="425"/>
                  </a:cubicBezTo>
                  <a:cubicBezTo>
                    <a:pt x="2270" y="475"/>
                    <a:pt x="2261" y="2857"/>
                    <a:pt x="2293" y="2953"/>
                  </a:cubicBezTo>
                  <a:cubicBezTo>
                    <a:pt x="2325" y="3049"/>
                    <a:pt x="2387" y="1003"/>
                    <a:pt x="2431" y="1001"/>
                  </a:cubicBezTo>
                  <a:cubicBezTo>
                    <a:pt x="2475" y="999"/>
                    <a:pt x="2525" y="2945"/>
                    <a:pt x="2558" y="2942"/>
                  </a:cubicBezTo>
                  <a:cubicBezTo>
                    <a:pt x="2591" y="2939"/>
                    <a:pt x="2599" y="1176"/>
                    <a:pt x="2627" y="983"/>
                  </a:cubicBezTo>
                  <a:cubicBezTo>
                    <a:pt x="2655" y="790"/>
                    <a:pt x="2689" y="1805"/>
                    <a:pt x="2725" y="1784"/>
                  </a:cubicBezTo>
                  <a:cubicBezTo>
                    <a:pt x="2761" y="1763"/>
                    <a:pt x="2803" y="665"/>
                    <a:pt x="2840" y="857"/>
                  </a:cubicBezTo>
                  <a:cubicBezTo>
                    <a:pt x="2877" y="1049"/>
                    <a:pt x="2908" y="2928"/>
                    <a:pt x="2950" y="2936"/>
                  </a:cubicBezTo>
                  <a:cubicBezTo>
                    <a:pt x="2992" y="2944"/>
                    <a:pt x="3044" y="964"/>
                    <a:pt x="3094" y="908"/>
                  </a:cubicBezTo>
                  <a:cubicBezTo>
                    <a:pt x="3144" y="852"/>
                    <a:pt x="3204" y="2627"/>
                    <a:pt x="3249" y="2602"/>
                  </a:cubicBezTo>
                  <a:cubicBezTo>
                    <a:pt x="3294" y="2577"/>
                    <a:pt x="3320" y="700"/>
                    <a:pt x="3364" y="759"/>
                  </a:cubicBezTo>
                  <a:cubicBezTo>
                    <a:pt x="3408" y="818"/>
                    <a:pt x="3476" y="2944"/>
                    <a:pt x="3514" y="2953"/>
                  </a:cubicBezTo>
                  <a:cubicBezTo>
                    <a:pt x="3552" y="2962"/>
                    <a:pt x="3552" y="821"/>
                    <a:pt x="3595" y="816"/>
                  </a:cubicBezTo>
                  <a:cubicBezTo>
                    <a:pt x="3638" y="811"/>
                    <a:pt x="3729" y="2900"/>
                    <a:pt x="3773" y="2924"/>
                  </a:cubicBezTo>
                  <a:cubicBezTo>
                    <a:pt x="3817" y="2948"/>
                    <a:pt x="3818" y="1017"/>
                    <a:pt x="3860" y="960"/>
                  </a:cubicBezTo>
                  <a:cubicBezTo>
                    <a:pt x="3902" y="903"/>
                    <a:pt x="3964" y="1741"/>
                    <a:pt x="4027" y="2579"/>
                  </a:cubicBezTo>
                </a:path>
              </a:pathLst>
            </a:custGeom>
            <a:noFill/>
            <a:ln w="9525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5039519" y="1502569"/>
              <a:ext cx="1223962" cy="1223962"/>
            </a:xfrm>
            <a:prstGeom prst="ellipse">
              <a:avLst/>
            </a:prstGeom>
            <a:solidFill>
              <a:schemeClr val="accent5">
                <a:lumMod val="75000"/>
                <a:alpha val="52000"/>
              </a:schemeClr>
            </a:solidFill>
            <a:scene3d>
              <a:camera prst="orthographicFront"/>
              <a:lightRig rig="threePt" dir="t"/>
            </a:scene3d>
            <a:sp3d>
              <a:bevelT w="139700" prst="cross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pic>
          <p:nvPicPr>
            <p:cNvPr id="63" name="Picture 62" descr="Hot-Spot-Sign.png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76719" y="1551111"/>
              <a:ext cx="1143425" cy="1131498"/>
            </a:xfrm>
            <a:prstGeom prst="rect">
              <a:avLst/>
            </a:prstGeom>
          </p:spPr>
        </p:pic>
      </p:grpSp>
      <p:grpSp>
        <p:nvGrpSpPr>
          <p:cNvPr id="64" name="Group 63"/>
          <p:cNvGrpSpPr/>
          <p:nvPr/>
        </p:nvGrpSpPr>
        <p:grpSpPr>
          <a:xfrm>
            <a:off x="3232150" y="4667250"/>
            <a:ext cx="5175250" cy="1441637"/>
            <a:chOff x="3232150" y="4667250"/>
            <a:chExt cx="5175250" cy="1441637"/>
          </a:xfrm>
        </p:grpSpPr>
        <p:cxnSp>
          <p:nvCxnSpPr>
            <p:cNvPr id="65" name="Straight Connector 64"/>
            <p:cNvCxnSpPr/>
            <p:nvPr/>
          </p:nvCxnSpPr>
          <p:spPr bwMode="auto">
            <a:xfrm>
              <a:off x="3232150" y="5270500"/>
              <a:ext cx="2139950" cy="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6" name="TextBox 65"/>
            <p:cNvSpPr txBox="1"/>
            <p:nvPr/>
          </p:nvSpPr>
          <p:spPr>
            <a:xfrm>
              <a:off x="4496965" y="4682260"/>
              <a:ext cx="49259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>
                  <a:solidFill>
                    <a:srgbClr val="F07800"/>
                  </a:solidFill>
                  <a:latin typeface="Arial Black"/>
                  <a:cs typeface="Arial Black"/>
                </a:rPr>
                <a:t>3</a:t>
              </a:r>
              <a:endParaRPr lang="en-US" sz="3600" dirty="0">
                <a:solidFill>
                  <a:srgbClr val="F07800"/>
                </a:solidFill>
                <a:latin typeface="Arial Black"/>
                <a:cs typeface="Arial Black"/>
              </a:endParaRPr>
            </a:p>
          </p:txBody>
        </p:sp>
        <p:sp>
          <p:nvSpPr>
            <p:cNvPr id="67" name="Oval 10"/>
            <p:cNvSpPr>
              <a:spLocks noChangeArrowheads="1"/>
            </p:cNvSpPr>
            <p:nvPr/>
          </p:nvSpPr>
          <p:spPr bwMode="auto">
            <a:xfrm>
              <a:off x="5099050" y="5975350"/>
              <a:ext cx="955842" cy="133537"/>
            </a:xfrm>
            <a:prstGeom prst="ellipse">
              <a:avLst/>
            </a:prstGeom>
            <a:gradFill rotWithShape="1">
              <a:gsLst>
                <a:gs pos="0">
                  <a:srgbClr val="747474"/>
                </a:gs>
                <a:gs pos="79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wrap="none" lIns="77120" tIns="38560" rIns="77120" bIns="38560" anchor="ctr"/>
            <a:lstStyle/>
            <a:p>
              <a:pPr defTabSz="771525"/>
              <a:endParaRPr lang="en-US">
                <a:cs typeface="Arial" charset="0"/>
              </a:endParaRPr>
            </a:p>
          </p:txBody>
        </p:sp>
        <p:grpSp>
          <p:nvGrpSpPr>
            <p:cNvPr id="68" name="Group 67"/>
            <p:cNvGrpSpPr/>
            <p:nvPr/>
          </p:nvGrpSpPr>
          <p:grpSpPr>
            <a:xfrm>
              <a:off x="4972050" y="4667250"/>
              <a:ext cx="1223962" cy="1223962"/>
              <a:chOff x="5276850" y="3067050"/>
              <a:chExt cx="1223962" cy="1223962"/>
            </a:xfrm>
          </p:grpSpPr>
          <p:sp>
            <p:nvSpPr>
              <p:cNvPr id="70" name="Oval 69"/>
              <p:cNvSpPr/>
              <p:nvPr/>
            </p:nvSpPr>
            <p:spPr>
              <a:xfrm>
                <a:off x="5276850" y="3067050"/>
                <a:ext cx="1223962" cy="1223962"/>
              </a:xfrm>
              <a:prstGeom prst="ellipse">
                <a:avLst/>
              </a:prstGeom>
              <a:solidFill>
                <a:srgbClr val="648787"/>
              </a:solidFill>
              <a:scene3d>
                <a:camera prst="orthographicFront"/>
                <a:lightRig rig="threePt" dir="t"/>
              </a:scene3d>
              <a:sp3d>
                <a:bevelT w="139700" prst="cross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pic>
            <p:nvPicPr>
              <p:cNvPr id="71" name="Picture 70"/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352107" y="3140076"/>
                <a:ext cx="1079188" cy="1063624"/>
              </a:xfrm>
              <a:prstGeom prst="ellipse">
                <a:avLst/>
              </a:prstGeom>
            </p:spPr>
          </p:pic>
        </p:grpSp>
        <p:sp>
          <p:nvSpPr>
            <p:cNvPr id="69" name="Rectangle 68"/>
            <p:cNvSpPr/>
            <p:nvPr/>
          </p:nvSpPr>
          <p:spPr>
            <a:xfrm>
              <a:off x="6301835" y="5039448"/>
              <a:ext cx="2105565" cy="4492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0" rIns="68580" bIns="0" numCol="1" spcCol="1270" anchor="t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kern="1200" dirty="0" smtClean="0">
                  <a:solidFill>
                    <a:srgbClr val="474747"/>
                  </a:solidFill>
                  <a:latin typeface="Arial"/>
                  <a:cs typeface="Arial"/>
                </a:rPr>
                <a:t>Flexibility and Scale</a:t>
              </a:r>
              <a:endParaRPr lang="en-US" b="1" kern="1200" dirty="0">
                <a:solidFill>
                  <a:srgbClr val="474747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3644900" y="3058319"/>
            <a:ext cx="4686299" cy="1459028"/>
            <a:chOff x="3644900" y="3058319"/>
            <a:chExt cx="4686299" cy="1459028"/>
          </a:xfrm>
        </p:grpSpPr>
        <p:sp>
          <p:nvSpPr>
            <p:cNvPr id="73" name="Oval 10"/>
            <p:cNvSpPr>
              <a:spLocks noChangeArrowheads="1"/>
            </p:cNvSpPr>
            <p:nvPr/>
          </p:nvSpPr>
          <p:spPr bwMode="auto">
            <a:xfrm>
              <a:off x="5093865" y="4383810"/>
              <a:ext cx="955842" cy="133537"/>
            </a:xfrm>
            <a:prstGeom prst="ellipse">
              <a:avLst/>
            </a:prstGeom>
            <a:gradFill rotWithShape="1">
              <a:gsLst>
                <a:gs pos="0">
                  <a:srgbClr val="747474"/>
                </a:gs>
                <a:gs pos="79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wrap="none" lIns="77120" tIns="38560" rIns="77120" bIns="38560" anchor="ctr"/>
            <a:lstStyle/>
            <a:p>
              <a:pPr defTabSz="771525"/>
              <a:endParaRPr lang="en-US">
                <a:cs typeface="Arial" charset="0"/>
              </a:endParaRPr>
            </a:p>
          </p:txBody>
        </p:sp>
        <p:cxnSp>
          <p:nvCxnSpPr>
            <p:cNvPr id="74" name="Straight Connector 73"/>
            <p:cNvCxnSpPr/>
            <p:nvPr/>
          </p:nvCxnSpPr>
          <p:spPr bwMode="auto">
            <a:xfrm>
              <a:off x="3644900" y="3803650"/>
              <a:ext cx="2139950" cy="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5" name="TextBox 74"/>
            <p:cNvSpPr txBox="1"/>
            <p:nvPr/>
          </p:nvSpPr>
          <p:spPr>
            <a:xfrm>
              <a:off x="4512372" y="3216506"/>
              <a:ext cx="49259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>
                  <a:solidFill>
                    <a:srgbClr val="F07800"/>
                  </a:solidFill>
                  <a:latin typeface="Arial Black"/>
                  <a:cs typeface="Arial Black"/>
                </a:rPr>
                <a:t>2</a:t>
              </a:r>
              <a:endParaRPr lang="en-US" sz="3600" dirty="0">
                <a:solidFill>
                  <a:srgbClr val="F07800"/>
                </a:solidFill>
                <a:latin typeface="Arial Black"/>
                <a:cs typeface="Arial Black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6341522" y="3363048"/>
              <a:ext cx="1989677" cy="4492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0" rIns="68580" bIns="0" numCol="1" spcCol="1270" anchor="t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dirty="0" smtClean="0">
                  <a:solidFill>
                    <a:srgbClr val="474747"/>
                  </a:solidFill>
                  <a:latin typeface="Arial"/>
                  <a:cs typeface="Arial"/>
                </a:rPr>
                <a:t>Capacity Constraints</a:t>
              </a:r>
              <a:endParaRPr lang="en-US" b="1" kern="1200" dirty="0">
                <a:solidFill>
                  <a:srgbClr val="474747"/>
                </a:solidFill>
                <a:latin typeface="Arial"/>
                <a:cs typeface="Arial"/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4976019" y="3058319"/>
              <a:ext cx="1223962" cy="1223962"/>
            </a:xfrm>
            <a:prstGeom prst="ellipse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scene3d>
              <a:camera prst="orthographicFront"/>
              <a:lightRig rig="threePt" dir="t"/>
            </a:scene3d>
            <a:sp3d>
              <a:bevelT w="139700" prst="cross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55" name="Oval 54"/>
          <p:cNvSpPr/>
          <p:nvPr/>
        </p:nvSpPr>
        <p:spPr>
          <a:xfrm>
            <a:off x="457200" y="1683103"/>
            <a:ext cx="4079875" cy="4079875"/>
          </a:xfrm>
          <a:prstGeom prst="ellipse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effectLst/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rgbClr r="0" g="0" b="0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is Killing Wi-Fi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340774" y="4038600"/>
            <a:ext cx="1965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Dealing with mobile device capacity and management </a:t>
            </a:r>
            <a:endParaRPr lang="en-US" sz="1200" dirty="0"/>
          </a:p>
        </p:txBody>
      </p:sp>
      <p:sp>
        <p:nvSpPr>
          <p:cNvPr id="7" name="Rectangle 6"/>
          <p:cNvSpPr/>
          <p:nvPr/>
        </p:nvSpPr>
        <p:spPr>
          <a:xfrm>
            <a:off x="6340774" y="5715000"/>
            <a:ext cx="20412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Product and management solutions for any network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6340774" y="2209800"/>
            <a:ext cx="1497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Dropped packets, low data rates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3061865" y="2751860"/>
            <a:ext cx="723275" cy="424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280"/>
              </a:lnSpc>
            </a:pPr>
            <a:r>
              <a:rPr lang="en-US" sz="1400" b="1" dirty="0" smtClean="0">
                <a:solidFill>
                  <a:srgbClr val="F07800"/>
                </a:solidFill>
              </a:rPr>
              <a:t>MORE</a:t>
            </a:r>
          </a:p>
          <a:p>
            <a:pPr>
              <a:lnSpc>
                <a:spcPts val="1280"/>
              </a:lnSpc>
            </a:pPr>
            <a:r>
              <a:rPr lang="en-US" sz="1200" dirty="0" smtClean="0">
                <a:solidFill>
                  <a:srgbClr val="F07800"/>
                </a:solidFill>
              </a:rPr>
              <a:t>USERS</a:t>
            </a:r>
            <a:endParaRPr lang="en-US" sz="1200" dirty="0">
              <a:solidFill>
                <a:srgbClr val="F078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31465" y="3520210"/>
            <a:ext cx="646331" cy="319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80"/>
              </a:lnSpc>
            </a:pPr>
            <a:r>
              <a:rPr lang="en-US" sz="1200" b="1" dirty="0" smtClean="0">
                <a:solidFill>
                  <a:srgbClr val="F07800"/>
                </a:solidFill>
              </a:rPr>
              <a:t>MORE</a:t>
            </a:r>
          </a:p>
          <a:p>
            <a:pPr>
              <a:lnSpc>
                <a:spcPts val="880"/>
              </a:lnSpc>
            </a:pPr>
            <a:r>
              <a:rPr lang="en-US" sz="800" dirty="0" smtClean="0">
                <a:solidFill>
                  <a:srgbClr val="F07800"/>
                </a:solidFill>
              </a:rPr>
              <a:t>DEVICES</a:t>
            </a:r>
            <a:endParaRPr lang="en-US" sz="800" dirty="0">
              <a:solidFill>
                <a:srgbClr val="F078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07665" y="2967760"/>
            <a:ext cx="726055" cy="3718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080"/>
              </a:lnSpc>
            </a:pPr>
            <a:r>
              <a:rPr lang="en-US" sz="1400" b="1" dirty="0" smtClean="0">
                <a:solidFill>
                  <a:srgbClr val="F07800"/>
                </a:solidFill>
              </a:rPr>
              <a:t>MORE</a:t>
            </a:r>
          </a:p>
          <a:p>
            <a:pPr>
              <a:lnSpc>
                <a:spcPts val="1080"/>
              </a:lnSpc>
            </a:pPr>
            <a:r>
              <a:rPr lang="en-US" sz="1000" dirty="0" smtClean="0">
                <a:solidFill>
                  <a:srgbClr val="F07800"/>
                </a:solidFill>
              </a:rPr>
              <a:t>TRAFFIC</a:t>
            </a:r>
            <a:endParaRPr lang="en-US" sz="1000" dirty="0">
              <a:solidFill>
                <a:srgbClr val="F078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09465" y="3380510"/>
            <a:ext cx="659155" cy="3979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180"/>
              </a:lnSpc>
            </a:pPr>
            <a:r>
              <a:rPr lang="en-US" sz="1200" b="1" dirty="0" smtClean="0">
                <a:solidFill>
                  <a:srgbClr val="F07800"/>
                </a:solidFill>
              </a:rPr>
              <a:t>MORE</a:t>
            </a:r>
          </a:p>
          <a:p>
            <a:pPr>
              <a:lnSpc>
                <a:spcPts val="1180"/>
              </a:lnSpc>
            </a:pPr>
            <a:r>
              <a:rPr lang="en-US" sz="1100" spc="130" dirty="0" smtClean="0">
                <a:solidFill>
                  <a:srgbClr val="F07800"/>
                </a:solidFill>
              </a:rPr>
              <a:t>VIDEO</a:t>
            </a:r>
            <a:endParaRPr lang="en-US" sz="1100" spc="130" dirty="0">
              <a:solidFill>
                <a:srgbClr val="F078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1367805" y="2314340"/>
            <a:ext cx="748973" cy="319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80"/>
              </a:lnSpc>
            </a:pPr>
            <a:r>
              <a:rPr lang="en-US" sz="1400" b="1" spc="40" dirty="0" smtClean="0">
                <a:solidFill>
                  <a:srgbClr val="F07800"/>
                </a:solidFill>
              </a:rPr>
              <a:t>MORE</a:t>
            </a:r>
          </a:p>
          <a:p>
            <a:pPr>
              <a:lnSpc>
                <a:spcPts val="880"/>
              </a:lnSpc>
            </a:pPr>
            <a:r>
              <a:rPr lang="en-US" sz="800" spc="130" dirty="0" smtClean="0">
                <a:solidFill>
                  <a:srgbClr val="F07800"/>
                </a:solidFill>
              </a:rPr>
              <a:t>HOTSPOTS</a:t>
            </a:r>
            <a:endParaRPr lang="en-US" sz="800" spc="130" dirty="0">
              <a:solidFill>
                <a:srgbClr val="F078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99815" y="3952010"/>
            <a:ext cx="684803" cy="3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080"/>
              </a:lnSpc>
            </a:pPr>
            <a:r>
              <a:rPr lang="en-US" sz="1300" b="1" dirty="0" smtClean="0">
                <a:solidFill>
                  <a:srgbClr val="F07800"/>
                </a:solidFill>
              </a:rPr>
              <a:t>MORE</a:t>
            </a:r>
          </a:p>
          <a:p>
            <a:pPr>
              <a:lnSpc>
                <a:spcPts val="1080"/>
              </a:lnSpc>
            </a:pPr>
            <a:r>
              <a:rPr lang="en-US" sz="1200" spc="30" dirty="0" smtClean="0">
                <a:solidFill>
                  <a:srgbClr val="F07800"/>
                </a:solidFill>
              </a:rPr>
              <a:t>NOISE</a:t>
            </a:r>
            <a:endParaRPr lang="en-US" sz="1200" spc="30" dirty="0">
              <a:solidFill>
                <a:srgbClr val="F078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36315" y="3367810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080"/>
              </a:lnSpc>
            </a:pPr>
            <a:r>
              <a:rPr lang="en-US" sz="2200" b="1" dirty="0" smtClean="0">
                <a:solidFill>
                  <a:srgbClr val="F07800"/>
                </a:solidFill>
              </a:rPr>
              <a:t>MORE</a:t>
            </a:r>
          </a:p>
          <a:p>
            <a:pPr>
              <a:lnSpc>
                <a:spcPts val="1080"/>
              </a:lnSpc>
            </a:pPr>
            <a:r>
              <a:rPr lang="en-US" sz="900" dirty="0" smtClean="0">
                <a:solidFill>
                  <a:srgbClr val="F07800"/>
                </a:solidFill>
              </a:rPr>
              <a:t>APPLICATIONS</a:t>
            </a:r>
            <a:endParaRPr lang="en-US" sz="900" dirty="0">
              <a:solidFill>
                <a:srgbClr val="F07800"/>
              </a:solidFill>
            </a:endParaRPr>
          </a:p>
        </p:txBody>
      </p:sp>
      <p:sp>
        <p:nvSpPr>
          <p:cNvPr id="18" name="Oval 10"/>
          <p:cNvSpPr>
            <a:spLocks noChangeArrowheads="1"/>
          </p:cNvSpPr>
          <p:nvPr/>
        </p:nvSpPr>
        <p:spPr bwMode="auto">
          <a:xfrm>
            <a:off x="1801223" y="5750648"/>
            <a:ext cx="1363579" cy="190500"/>
          </a:xfrm>
          <a:prstGeom prst="ellipse">
            <a:avLst/>
          </a:prstGeom>
          <a:gradFill rotWithShape="1">
            <a:gsLst>
              <a:gs pos="0">
                <a:srgbClr val="747474"/>
              </a:gs>
              <a:gs pos="100000">
                <a:srgbClr val="C0C0C0">
                  <a:alpha val="300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77120" tIns="38560" rIns="77120" bIns="38560" anchor="ctr"/>
          <a:lstStyle/>
          <a:p>
            <a:pPr defTabSz="771525"/>
            <a:endParaRPr lang="en-US">
              <a:cs typeface="Arial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95300" y="963613"/>
            <a:ext cx="4051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rgbClr val="FF6600"/>
                </a:solidFill>
                <a:latin typeface="Palatino"/>
                <a:cs typeface="Palatino"/>
              </a:rPr>
              <a:t>Industry Challenges!</a:t>
            </a:r>
            <a:endParaRPr lang="en-US" sz="2800" b="1" i="1" dirty="0">
              <a:solidFill>
                <a:srgbClr val="FF6600"/>
              </a:solidFill>
              <a:latin typeface="Palatino"/>
              <a:cs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2942829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5"/>
          <p:cNvSpPr txBox="1">
            <a:spLocks noChangeArrowheads="1"/>
          </p:cNvSpPr>
          <p:nvPr/>
        </p:nvSpPr>
        <p:spPr bwMode="auto">
          <a:xfrm>
            <a:off x="6851412" y="4164196"/>
            <a:ext cx="1821447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en-US" sz="1800" dirty="0">
                <a:solidFill>
                  <a:schemeClr val="tx1">
                    <a:lumMod val="75000"/>
                  </a:schemeClr>
                </a:solidFill>
                <a:latin typeface="Arial"/>
                <a:cs typeface="Arial"/>
              </a:rPr>
              <a:t>Advanced</a:t>
            </a:r>
          </a:p>
          <a:p>
            <a:pPr algn="ctr" eaLnBrk="1" hangingPunct="1"/>
            <a:r>
              <a:rPr lang="en-US" sz="1800" dirty="0">
                <a:solidFill>
                  <a:schemeClr val="tx1">
                    <a:lumMod val="75000"/>
                  </a:schemeClr>
                </a:solidFill>
                <a:latin typeface="Arial"/>
                <a:cs typeface="Arial"/>
              </a:rPr>
              <a:t>per-user</a:t>
            </a:r>
          </a:p>
          <a:p>
            <a:pPr algn="ctr" eaLnBrk="1" hangingPunct="1"/>
            <a:r>
              <a:rPr lang="en-US" sz="1800" dirty="0">
                <a:solidFill>
                  <a:schemeClr val="tx1">
                    <a:lumMod val="75000"/>
                  </a:schemeClr>
                </a:solidFill>
                <a:latin typeface="Arial"/>
                <a:cs typeface="Arial"/>
              </a:rPr>
              <a:t>security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fld id="{F62BCC59-8EC1-BA46-854B-5FD0FEC4523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ea typeface="MS PGothic" charset="0"/>
              </a:rPr>
              <a:t>Technology Breakthroughs</a:t>
            </a:r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rgbClr val="D9D9D9"/>
                </a:solidFill>
              </a:defRPr>
            </a:lvl1pPr>
          </a:lstStyle>
          <a:p>
            <a:r>
              <a:rPr lang="en-US" dirty="0" smtClean="0"/>
              <a:t>INTRO TO RUCKUS WIRELESS – GOLDMAN SACHS</a:t>
            </a:r>
            <a:endParaRPr lang="en-US" dirty="0"/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482940" y="4230871"/>
            <a:ext cx="1809749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en-US" sz="1800" dirty="0">
                <a:solidFill>
                  <a:schemeClr val="tx1">
                    <a:lumMod val="75000"/>
                  </a:schemeClr>
                </a:solidFill>
                <a:latin typeface="Arial"/>
                <a:cs typeface="Arial"/>
              </a:rPr>
              <a:t>Adaptive</a:t>
            </a:r>
          </a:p>
          <a:p>
            <a:pPr algn="ctr" eaLnBrk="1" hangingPunct="1"/>
            <a:r>
              <a:rPr lang="en-US" sz="1800" dirty="0">
                <a:solidFill>
                  <a:schemeClr val="tx1">
                    <a:lumMod val="75000"/>
                  </a:schemeClr>
                </a:solidFill>
                <a:latin typeface="Arial"/>
                <a:cs typeface="Arial"/>
              </a:rPr>
              <a:t>antenna</a:t>
            </a:r>
          </a:p>
          <a:p>
            <a:pPr algn="ctr" eaLnBrk="1" hangingPunct="1"/>
            <a:r>
              <a:rPr lang="en-US" sz="1800" dirty="0">
                <a:solidFill>
                  <a:schemeClr val="tx1">
                    <a:lumMod val="75000"/>
                  </a:schemeClr>
                </a:solidFill>
                <a:latin typeface="Arial"/>
                <a:cs typeface="Arial"/>
              </a:rPr>
              <a:t>technology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441408" y="4107046"/>
            <a:ext cx="2032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en-US" sz="1800" dirty="0" err="1" smtClean="0">
                <a:solidFill>
                  <a:schemeClr val="tx1">
                    <a:lumMod val="75000"/>
                  </a:schemeClr>
                </a:solidFill>
                <a:latin typeface="Arial"/>
                <a:cs typeface="Arial"/>
              </a:rPr>
              <a:t>QoS</a:t>
            </a:r>
            <a:endParaRPr lang="en-US" sz="1800" dirty="0" smtClean="0">
              <a:solidFill>
                <a:schemeClr val="tx1">
                  <a:lumMod val="75000"/>
                </a:schemeClr>
              </a:solidFill>
              <a:latin typeface="Arial"/>
              <a:cs typeface="Arial"/>
            </a:endParaRPr>
          </a:p>
          <a:p>
            <a:pPr algn="ctr" eaLnBrk="1" hangingPunct="1"/>
            <a:r>
              <a:rPr lang="en-US" sz="1800" dirty="0" smtClean="0">
                <a:solidFill>
                  <a:schemeClr val="tx1">
                    <a:lumMod val="75000"/>
                  </a:schemeClr>
                </a:solidFill>
                <a:latin typeface="Arial"/>
                <a:cs typeface="Arial"/>
              </a:rPr>
              <a:t>ChannelFly</a:t>
            </a:r>
          </a:p>
          <a:p>
            <a:pPr algn="ctr" eaLnBrk="1" hangingPunct="1"/>
            <a:r>
              <a:rPr lang="en-US" sz="1800" dirty="0" err="1" smtClean="0">
                <a:solidFill>
                  <a:schemeClr val="tx1">
                    <a:lumMod val="75000"/>
                  </a:schemeClr>
                </a:solidFill>
                <a:latin typeface="Arial"/>
                <a:cs typeface="Arial"/>
              </a:rPr>
              <a:t>SmartRoam</a:t>
            </a:r>
            <a:endParaRPr lang="en-US" sz="1800" dirty="0" smtClean="0">
              <a:solidFill>
                <a:schemeClr val="tx1">
                  <a:lumMod val="75000"/>
                </a:schemeClr>
              </a:solidFill>
              <a:latin typeface="Arial"/>
              <a:cs typeface="Arial"/>
            </a:endParaRPr>
          </a:p>
          <a:p>
            <a:pPr algn="ctr" eaLnBrk="1" hangingPunct="1"/>
            <a:r>
              <a:rPr lang="en-US" sz="1800" dirty="0" smtClean="0">
                <a:solidFill>
                  <a:schemeClr val="tx1">
                    <a:lumMod val="75000"/>
                  </a:schemeClr>
                </a:solidFill>
                <a:latin typeface="Arial"/>
                <a:cs typeface="Arial"/>
              </a:rPr>
              <a:t>Airtime Fairness</a:t>
            </a:r>
          </a:p>
          <a:p>
            <a:pPr algn="ctr" eaLnBrk="1" hangingPunct="1"/>
            <a:r>
              <a:rPr lang="en-US" sz="1800" dirty="0" smtClean="0">
                <a:solidFill>
                  <a:schemeClr val="tx1">
                    <a:lumMod val="75000"/>
                  </a:schemeClr>
                </a:solidFill>
                <a:latin typeface="Arial"/>
                <a:cs typeface="Arial"/>
              </a:rPr>
              <a:t>Band-Steering</a:t>
            </a:r>
          </a:p>
        </p:txBody>
      </p:sp>
      <p:sp>
        <p:nvSpPr>
          <p:cNvPr id="22533" name="Line 5"/>
          <p:cNvSpPr>
            <a:spLocks noChangeShapeType="1"/>
          </p:cNvSpPr>
          <p:nvPr/>
        </p:nvSpPr>
        <p:spPr bwMode="auto">
          <a:xfrm flipV="1">
            <a:off x="2525057" y="1333500"/>
            <a:ext cx="1671" cy="3373438"/>
          </a:xfrm>
          <a:prstGeom prst="line">
            <a:avLst/>
          </a:prstGeom>
          <a:noFill/>
          <a:ln w="6350" cmpd="sng">
            <a:gradFill flip="none" rotWithShape="1">
              <a:gsLst>
                <a:gs pos="0">
                  <a:schemeClr val="bg2"/>
                </a:gs>
                <a:gs pos="100000">
                  <a:srgbClr val="FFFFFF">
                    <a:alpha val="99000"/>
                  </a:srgbClr>
                </a:gs>
              </a:gsLst>
              <a:lin ang="16200000" scaled="0"/>
              <a:tileRect/>
            </a:gra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4480102" y="4049713"/>
            <a:ext cx="229769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en-US" sz="1800" dirty="0">
                <a:solidFill>
                  <a:schemeClr val="tx1">
                    <a:lumMod val="75000"/>
                  </a:schemeClr>
                </a:solidFill>
                <a:latin typeface="Arial"/>
                <a:cs typeface="Arial"/>
              </a:rPr>
              <a:t>Self-provisioning</a:t>
            </a:r>
            <a:br>
              <a:rPr lang="en-US" sz="1800" dirty="0">
                <a:solidFill>
                  <a:schemeClr val="tx1">
                    <a:lumMod val="75000"/>
                  </a:schemeClr>
                </a:solidFill>
                <a:latin typeface="Arial"/>
                <a:cs typeface="Arial"/>
              </a:rPr>
            </a:br>
            <a:r>
              <a:rPr lang="en-US" sz="1800" dirty="0">
                <a:solidFill>
                  <a:schemeClr val="tx1">
                    <a:lumMod val="75000"/>
                  </a:schemeClr>
                </a:solidFill>
                <a:latin typeface="Arial"/>
                <a:cs typeface="Arial"/>
              </a:rPr>
              <a:t>self-optimizing </a:t>
            </a:r>
          </a:p>
          <a:p>
            <a:pPr algn="ctr" eaLnBrk="1" hangingPunct="1"/>
            <a:r>
              <a:rPr lang="en-US" sz="1800" dirty="0">
                <a:solidFill>
                  <a:schemeClr val="tx1">
                    <a:lumMod val="75000"/>
                  </a:schemeClr>
                </a:solidFill>
                <a:latin typeface="Arial"/>
                <a:cs typeface="Arial"/>
              </a:rPr>
              <a:t>high speed    </a:t>
            </a:r>
            <a:br>
              <a:rPr lang="en-US" sz="1800" dirty="0">
                <a:solidFill>
                  <a:schemeClr val="tx1">
                    <a:lumMod val="75000"/>
                  </a:schemeClr>
                </a:solidFill>
                <a:latin typeface="Arial"/>
                <a:cs typeface="Arial"/>
              </a:rPr>
            </a:br>
            <a:r>
              <a:rPr lang="en-US" sz="1800" dirty="0">
                <a:solidFill>
                  <a:schemeClr val="tx1">
                    <a:lumMod val="75000"/>
                  </a:schemeClr>
                </a:solidFill>
                <a:latin typeface="Arial"/>
                <a:cs typeface="Arial"/>
              </a:rPr>
              <a:t>wireless backbone</a:t>
            </a:r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 flipV="1">
            <a:off x="6749478" y="1323975"/>
            <a:ext cx="1671" cy="3373438"/>
          </a:xfrm>
          <a:prstGeom prst="line">
            <a:avLst/>
          </a:prstGeom>
          <a:noFill/>
          <a:ln w="6350" cmpd="sng">
            <a:gradFill flip="none" rotWithShape="1">
              <a:gsLst>
                <a:gs pos="0">
                  <a:schemeClr val="bg2"/>
                </a:gs>
                <a:gs pos="100000">
                  <a:srgbClr val="FFFFFF">
                    <a:alpha val="99000"/>
                  </a:srgbClr>
                </a:gs>
              </a:gsLst>
              <a:lin ang="16200000" scaled="0"/>
              <a:tileRect/>
            </a:gra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6" name="Line 16"/>
          <p:cNvSpPr>
            <a:spLocks noChangeShapeType="1"/>
          </p:cNvSpPr>
          <p:nvPr/>
        </p:nvSpPr>
        <p:spPr bwMode="auto">
          <a:xfrm flipV="1">
            <a:off x="4548605" y="1323975"/>
            <a:ext cx="1672" cy="3373438"/>
          </a:xfrm>
          <a:prstGeom prst="line">
            <a:avLst/>
          </a:prstGeom>
          <a:noFill/>
          <a:ln w="6350" cmpd="sng">
            <a:gradFill flip="none" rotWithShape="1">
              <a:gsLst>
                <a:gs pos="0">
                  <a:schemeClr val="bg2"/>
                </a:gs>
                <a:gs pos="100000">
                  <a:srgbClr val="FFFFFF">
                    <a:alpha val="99000"/>
                  </a:srgbClr>
                </a:gs>
              </a:gsLst>
              <a:lin ang="16200000" scaled="0"/>
              <a:tileRect/>
            </a:gra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2537" name="Picture 5" descr="stoplight-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535" y="1882775"/>
            <a:ext cx="1574132" cy="212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8" name="Picture 8" descr="mes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353" y="2097271"/>
            <a:ext cx="1961816" cy="17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9" name="TextBox 10"/>
          <p:cNvSpPr txBox="1">
            <a:spLocks noChangeArrowheads="1"/>
          </p:cNvSpPr>
          <p:nvPr/>
        </p:nvSpPr>
        <p:spPr bwMode="auto">
          <a:xfrm>
            <a:off x="5161882" y="1373189"/>
            <a:ext cx="114226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600">
                <a:cs typeface="Arial" charset="0"/>
              </a:rPr>
              <a:t>MESHING</a:t>
            </a:r>
          </a:p>
        </p:txBody>
      </p:sp>
      <p:sp>
        <p:nvSpPr>
          <p:cNvPr id="22540" name="TextBox 11"/>
          <p:cNvSpPr txBox="1">
            <a:spLocks noChangeArrowheads="1"/>
          </p:cNvSpPr>
          <p:nvPr/>
        </p:nvSpPr>
        <p:spPr bwMode="auto">
          <a:xfrm>
            <a:off x="695064" y="1304925"/>
            <a:ext cx="1301959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en-US" sz="1600" dirty="0" smtClean="0">
                <a:cs typeface="Arial" charset="0"/>
              </a:rPr>
              <a:t>ADAPTIVE </a:t>
            </a:r>
          </a:p>
          <a:p>
            <a:pPr algn="ctr" eaLnBrk="1" hangingPunct="1"/>
            <a:r>
              <a:rPr lang="en-US" sz="1600" dirty="0" smtClean="0">
                <a:cs typeface="Arial" charset="0"/>
              </a:rPr>
              <a:t>ANTENNAS</a:t>
            </a:r>
            <a:endParaRPr lang="en-US" sz="1600" dirty="0">
              <a:cs typeface="Arial" charset="0"/>
            </a:endParaRPr>
          </a:p>
        </p:txBody>
      </p:sp>
      <p:sp>
        <p:nvSpPr>
          <p:cNvPr id="22541" name="TextBox 12"/>
          <p:cNvSpPr txBox="1">
            <a:spLocks noChangeArrowheads="1"/>
          </p:cNvSpPr>
          <p:nvPr/>
        </p:nvSpPr>
        <p:spPr bwMode="auto">
          <a:xfrm>
            <a:off x="2895600" y="1376364"/>
            <a:ext cx="14426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600" dirty="0" smtClean="0">
                <a:cs typeface="Arial" charset="0"/>
              </a:rPr>
              <a:t>SMARTCAST</a:t>
            </a:r>
            <a:endParaRPr lang="en-US" sz="1600" dirty="0">
              <a:cs typeface="Arial" charset="0"/>
            </a:endParaRPr>
          </a:p>
        </p:txBody>
      </p:sp>
      <p:sp>
        <p:nvSpPr>
          <p:cNvPr id="22542" name="TextBox 13"/>
          <p:cNvSpPr txBox="1">
            <a:spLocks noChangeArrowheads="1"/>
          </p:cNvSpPr>
          <p:nvPr/>
        </p:nvSpPr>
        <p:spPr bwMode="auto">
          <a:xfrm>
            <a:off x="7292474" y="1346200"/>
            <a:ext cx="121840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600">
                <a:cs typeface="Arial" charset="0"/>
              </a:rPr>
              <a:t>SECURITY</a:t>
            </a:r>
          </a:p>
        </p:txBody>
      </p:sp>
      <p:pic>
        <p:nvPicPr>
          <p:cNvPr id="22543" name="Picture 13" descr="locked-wifi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233" y="1838325"/>
            <a:ext cx="1961816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44" name="Oval 10"/>
          <p:cNvSpPr>
            <a:spLocks noChangeArrowheads="1"/>
          </p:cNvSpPr>
          <p:nvPr/>
        </p:nvSpPr>
        <p:spPr bwMode="auto">
          <a:xfrm>
            <a:off x="7120361" y="3843338"/>
            <a:ext cx="1363579" cy="190500"/>
          </a:xfrm>
          <a:prstGeom prst="ellipse">
            <a:avLst/>
          </a:prstGeom>
          <a:gradFill rotWithShape="1">
            <a:gsLst>
              <a:gs pos="0">
                <a:srgbClr val="747474"/>
              </a:gs>
              <a:gs pos="100000">
                <a:srgbClr val="C0C0C0">
                  <a:alpha val="300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77120" tIns="38560" rIns="77120" bIns="38560" anchor="ctr"/>
          <a:lstStyle/>
          <a:p>
            <a:pPr defTabSz="771525"/>
            <a:endParaRPr lang="en-US">
              <a:solidFill>
                <a:schemeClr val="tx1">
                  <a:lumMod val="75000"/>
                </a:schemeClr>
              </a:solidFill>
              <a:cs typeface="Arial" charset="0"/>
            </a:endParaRPr>
          </a:p>
        </p:txBody>
      </p:sp>
      <p:cxnSp>
        <p:nvCxnSpPr>
          <p:cNvPr id="22545" name="Straight Connector 21"/>
          <p:cNvCxnSpPr>
            <a:cxnSpLocks noChangeShapeType="1"/>
          </p:cNvCxnSpPr>
          <p:nvPr/>
        </p:nvCxnSpPr>
        <p:spPr bwMode="auto">
          <a:xfrm rot="5400000">
            <a:off x="5354692" y="3996532"/>
            <a:ext cx="2655887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46" name="Oval 10"/>
          <p:cNvSpPr>
            <a:spLocks noChangeArrowheads="1"/>
          </p:cNvSpPr>
          <p:nvPr/>
        </p:nvSpPr>
        <p:spPr bwMode="auto">
          <a:xfrm>
            <a:off x="5083342" y="3843338"/>
            <a:ext cx="1363579" cy="190500"/>
          </a:xfrm>
          <a:prstGeom prst="ellipse">
            <a:avLst/>
          </a:prstGeom>
          <a:gradFill rotWithShape="1">
            <a:gsLst>
              <a:gs pos="0">
                <a:srgbClr val="747474"/>
              </a:gs>
              <a:gs pos="100000">
                <a:srgbClr val="C0C0C0">
                  <a:alpha val="300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77120" tIns="38560" rIns="77120" bIns="38560" anchor="ctr"/>
          <a:lstStyle/>
          <a:p>
            <a:pPr defTabSz="771525"/>
            <a:endParaRPr lang="en-US">
              <a:solidFill>
                <a:schemeClr val="tx1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22547" name="Oval 10"/>
          <p:cNvSpPr>
            <a:spLocks noChangeArrowheads="1"/>
          </p:cNvSpPr>
          <p:nvPr/>
        </p:nvSpPr>
        <p:spPr bwMode="auto">
          <a:xfrm>
            <a:off x="2949408" y="3843338"/>
            <a:ext cx="1363579" cy="190500"/>
          </a:xfrm>
          <a:prstGeom prst="ellipse">
            <a:avLst/>
          </a:prstGeom>
          <a:gradFill rotWithShape="1">
            <a:gsLst>
              <a:gs pos="0">
                <a:srgbClr val="747474"/>
              </a:gs>
              <a:gs pos="100000">
                <a:srgbClr val="C0C0C0">
                  <a:alpha val="300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77120" tIns="38560" rIns="77120" bIns="38560" anchor="ctr"/>
          <a:lstStyle/>
          <a:p>
            <a:pPr defTabSz="771525"/>
            <a:endParaRPr lang="en-US">
              <a:solidFill>
                <a:schemeClr val="tx1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22548" name="Oval 10"/>
          <p:cNvSpPr>
            <a:spLocks noChangeArrowheads="1"/>
          </p:cNvSpPr>
          <p:nvPr/>
        </p:nvSpPr>
        <p:spPr bwMode="auto">
          <a:xfrm>
            <a:off x="738605" y="3843338"/>
            <a:ext cx="1363579" cy="190500"/>
          </a:xfrm>
          <a:prstGeom prst="ellipse">
            <a:avLst/>
          </a:prstGeom>
          <a:gradFill rotWithShape="1">
            <a:gsLst>
              <a:gs pos="0">
                <a:srgbClr val="747474"/>
              </a:gs>
              <a:gs pos="100000">
                <a:srgbClr val="C0C0C0">
                  <a:alpha val="300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77120" tIns="38560" rIns="77120" bIns="38560" anchor="ctr"/>
          <a:lstStyle/>
          <a:p>
            <a:pPr defTabSz="771525"/>
            <a:endParaRPr lang="en-US">
              <a:solidFill>
                <a:schemeClr val="tx1">
                  <a:lumMod val="75000"/>
                </a:schemeClr>
              </a:solidFill>
              <a:cs typeface="Arial" charset="0"/>
            </a:endParaRPr>
          </a:p>
        </p:txBody>
      </p:sp>
      <p:pic>
        <p:nvPicPr>
          <p:cNvPr id="22549" name="Content Placeholder 4" descr="red-shift-antenna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59" y="2489200"/>
            <a:ext cx="2244223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94618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Automatic Interference Mitigation</a:t>
            </a:r>
          </a:p>
        </p:txBody>
      </p:sp>
      <p:sp>
        <p:nvSpPr>
          <p:cNvPr id="33795" name="TextBox 4"/>
          <p:cNvSpPr txBox="1">
            <a:spLocks noChangeArrowheads="1"/>
          </p:cNvSpPr>
          <p:nvPr/>
        </p:nvSpPr>
        <p:spPr bwMode="auto">
          <a:xfrm>
            <a:off x="758870" y="768350"/>
            <a:ext cx="7910513" cy="464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ts val="3000"/>
              </a:lnSpc>
            </a:pPr>
            <a:r>
              <a:rPr lang="en-US" sz="2000" i="1" dirty="0" smtClean="0">
                <a:latin typeface="Palatino"/>
                <a:ea typeface="MS PGothic" pitchFamily="34" charset="-128"/>
                <a:cs typeface="Palatino"/>
              </a:rPr>
              <a:t>Minimizes Packet Loss and Re-Transmissions, Increases Reliability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330707" y="1752600"/>
            <a:ext cx="4421188" cy="3886200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Font typeface="Courier New"/>
              <a:buChar char="o"/>
              <a:defRPr/>
            </a:pPr>
            <a:r>
              <a:rPr lang="en-US" sz="2200" kern="0" dirty="0">
                <a:solidFill>
                  <a:srgbClr val="474747"/>
                </a:solidFill>
                <a:latin typeface="Arial"/>
                <a:ea typeface="ＭＳ Ｐゴシック" pitchFamily="1" charset="-128"/>
                <a:cs typeface="Arial"/>
              </a:rPr>
              <a:t>Interference mitigated by positioning antenna nulls in specific directions</a:t>
            </a:r>
          </a:p>
          <a:p>
            <a:pPr marL="342900" indent="-342900" eaLnBrk="0" hangingPunct="0">
              <a:lnSpc>
                <a:spcPts val="2700"/>
              </a:lnSpc>
              <a:spcBef>
                <a:spcPts val="1200"/>
              </a:spcBef>
              <a:spcAft>
                <a:spcPts val="0"/>
              </a:spcAft>
              <a:buClr>
                <a:srgbClr val="FF6600"/>
              </a:buClr>
              <a:buFont typeface="Courier New"/>
              <a:buChar char="o"/>
              <a:defRPr/>
            </a:pPr>
            <a:r>
              <a:rPr lang="en-US" sz="2200" kern="0" dirty="0">
                <a:solidFill>
                  <a:srgbClr val="474747"/>
                </a:solidFill>
                <a:latin typeface="Arial"/>
                <a:ea typeface="ＭＳ Ｐゴシック" pitchFamily="1" charset="-128"/>
                <a:cs typeface="Arial"/>
              </a:rPr>
              <a:t>Avoiding interference delivers more benefits than a stronger signal</a:t>
            </a:r>
          </a:p>
          <a:p>
            <a:pPr marL="571500" lvl="1" indent="-342900" eaLnBrk="0" hangingPunct="0">
              <a:lnSpc>
                <a:spcPts val="2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Font typeface="Courier New"/>
              <a:buChar char="o"/>
              <a:tabLst>
                <a:tab pos="635000" algn="l"/>
              </a:tabLst>
              <a:defRPr/>
            </a:pPr>
            <a:r>
              <a:rPr lang="en-US" sz="2000" kern="0" dirty="0">
                <a:solidFill>
                  <a:srgbClr val="474747"/>
                </a:solidFill>
                <a:latin typeface="Arial"/>
                <a:ea typeface="ＭＳ Ｐゴシック" pitchFamily="1" charset="-128"/>
                <a:cs typeface="Arial"/>
              </a:rPr>
              <a:t>Better throughput</a:t>
            </a:r>
          </a:p>
          <a:p>
            <a:pPr marL="571500" lvl="1" indent="-342900" eaLnBrk="0" hangingPunct="0">
              <a:lnSpc>
                <a:spcPts val="2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Courier New"/>
              <a:buChar char="o"/>
              <a:tabLst>
                <a:tab pos="635000" algn="l"/>
              </a:tabLst>
              <a:defRPr/>
            </a:pPr>
            <a:r>
              <a:rPr lang="en-US" sz="2000" kern="0" dirty="0">
                <a:solidFill>
                  <a:srgbClr val="474747"/>
                </a:solidFill>
                <a:latin typeface="Arial"/>
                <a:ea typeface="ＭＳ Ｐゴシック" pitchFamily="1" charset="-128"/>
                <a:cs typeface="Arial"/>
              </a:rPr>
              <a:t>More predictable connectivity</a:t>
            </a:r>
          </a:p>
        </p:txBody>
      </p:sp>
      <p:sp>
        <p:nvSpPr>
          <p:cNvPr id="33797" name="Rectangle 4"/>
          <p:cNvSpPr>
            <a:spLocks noChangeArrowheads="1"/>
          </p:cNvSpPr>
          <p:nvPr/>
        </p:nvSpPr>
        <p:spPr bwMode="auto">
          <a:xfrm>
            <a:off x="4437063" y="3198820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 smtClean="0">
                <a:solidFill>
                  <a:srgbClr val="000000"/>
                </a:solidFill>
                <a:latin typeface="Arial" pitchFamily="34" charset="0"/>
                <a:ea typeface="MS PGothic" pitchFamily="34" charset="-128"/>
                <a:cs typeface="Arial"/>
              </a:rPr>
              <a:t> </a:t>
            </a:r>
          </a:p>
        </p:txBody>
      </p:sp>
      <p:pic>
        <p:nvPicPr>
          <p:cNvPr id="33798" name="Picture 9" descr="signal-chart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025" y="1377950"/>
            <a:ext cx="3448051" cy="49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9" name="Picture 10" descr="chow-chow-down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14594" y="3852863"/>
            <a:ext cx="641351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0" name="TextBox 11"/>
          <p:cNvSpPr txBox="1">
            <a:spLocks noChangeArrowheads="1"/>
          </p:cNvSpPr>
          <p:nvPr/>
        </p:nvSpPr>
        <p:spPr bwMode="auto">
          <a:xfrm>
            <a:off x="2255883" y="4037021"/>
            <a:ext cx="40848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200" b="1" smtClean="0">
                <a:solidFill>
                  <a:srgbClr val="000000"/>
                </a:solidFill>
                <a:latin typeface="Arial" pitchFamily="34" charset="0"/>
                <a:ea typeface="MS PGothic" pitchFamily="34" charset="-128"/>
                <a:cs typeface="Arial"/>
              </a:rPr>
              <a:t>AP</a:t>
            </a:r>
          </a:p>
        </p:txBody>
      </p:sp>
      <p:pic>
        <p:nvPicPr>
          <p:cNvPr id="33801" name="Picture 4" descr="http://harrythomashackneypa.files.wordpress.com/2008/03/compaq_laptop_hire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27283" y="1828886"/>
            <a:ext cx="77152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Content Placeholder 4" descr="red-shift-antenna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876800"/>
            <a:ext cx="2244223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719928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TxBF+AA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" y="1562100"/>
            <a:ext cx="7446512" cy="49562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Transmit </a:t>
            </a:r>
            <a:r>
              <a:rPr lang="en-US" dirty="0" err="1" smtClean="0"/>
              <a:t>Beamforming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44550" y="1016000"/>
            <a:ext cx="70932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latin typeface="Palatino"/>
                <a:cs typeface="Palatino"/>
              </a:rPr>
              <a:t>Adaptive Antennas and Transmit </a:t>
            </a:r>
            <a:r>
              <a:rPr lang="en-US" sz="2000" i="1" dirty="0" err="1" smtClean="0">
                <a:latin typeface="Palatino"/>
                <a:cs typeface="Palatino"/>
              </a:rPr>
              <a:t>Beamforming</a:t>
            </a:r>
            <a:r>
              <a:rPr lang="en-US" sz="2000" i="1" dirty="0" smtClean="0">
                <a:latin typeface="Palatino"/>
                <a:cs typeface="Palatino"/>
              </a:rPr>
              <a:t> Working Together</a:t>
            </a:r>
            <a:endParaRPr lang="en-US" sz="1400" i="1" dirty="0">
              <a:latin typeface="Palatino"/>
              <a:cs typeface="Palatino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32718" y="1953879"/>
            <a:ext cx="6337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Narrow"/>
                <a:cs typeface="Arial Narrow"/>
              </a:rPr>
              <a:t>3dB</a:t>
            </a:r>
            <a:endParaRPr lang="en-US" dirty="0">
              <a:latin typeface="Arial Narrow"/>
              <a:cs typeface="Arial Narrow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92185" y="1869214"/>
            <a:ext cx="6337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 Narrow"/>
                <a:cs typeface="Arial Narrow"/>
              </a:rPr>
              <a:t>6dB</a:t>
            </a:r>
            <a:endParaRPr lang="en-US" dirty="0">
              <a:latin typeface="Arial Narrow"/>
              <a:cs typeface="Arial Narrow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07250" y="1737978"/>
            <a:ext cx="8346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Arial Black"/>
                <a:cs typeface="Arial Black"/>
              </a:rPr>
              <a:t>9</a:t>
            </a:r>
            <a:r>
              <a:rPr lang="en-US" dirty="0" smtClean="0">
                <a:solidFill>
                  <a:srgbClr val="000000"/>
                </a:solidFill>
                <a:latin typeface="Arial Black"/>
                <a:cs typeface="Arial Black"/>
              </a:rPr>
              <a:t>dB</a:t>
            </a:r>
            <a:endParaRPr lang="en-US" dirty="0">
              <a:solidFill>
                <a:srgbClr val="000000"/>
              </a:solidFill>
              <a:latin typeface="Arial Black"/>
              <a:cs typeface="Arial Black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6453237" y="4170018"/>
            <a:ext cx="2106098" cy="1514178"/>
            <a:chOff x="12896381" y="1570761"/>
            <a:chExt cx="2106098" cy="1514178"/>
          </a:xfrm>
        </p:grpSpPr>
        <p:sp>
          <p:nvSpPr>
            <p:cNvPr id="19" name="TextBox 18"/>
            <p:cNvSpPr txBox="1"/>
            <p:nvPr/>
          </p:nvSpPr>
          <p:spPr>
            <a:xfrm>
              <a:off x="13107861" y="2058590"/>
              <a:ext cx="1894618" cy="10263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en-US" sz="1200" spc="710" dirty="0" smtClean="0">
                  <a:solidFill>
                    <a:schemeClr val="tx2">
                      <a:lumMod val="50000"/>
                    </a:schemeClr>
                  </a:solidFill>
                </a:rPr>
                <a:t>SIGNAL TO</a:t>
              </a:r>
              <a:r>
                <a:rPr lang="en-US" sz="1200" spc="710" dirty="0">
                  <a:solidFill>
                    <a:schemeClr val="tx2">
                      <a:lumMod val="50000"/>
                    </a:schemeClr>
                  </a:solidFill>
                </a:rPr>
                <a:t> </a:t>
              </a:r>
              <a:r>
                <a:rPr lang="en-US" sz="1700" b="1" dirty="0" smtClean="0">
                  <a:solidFill>
                    <a:schemeClr val="tx2">
                      <a:lumMod val="50000"/>
                    </a:schemeClr>
                  </a:solidFill>
                </a:rPr>
                <a:t>INTEFERENCE</a:t>
              </a:r>
              <a:endParaRPr lang="en-US" sz="1700" dirty="0" smtClean="0">
                <a:solidFill>
                  <a:schemeClr val="tx2">
                    <a:lumMod val="50000"/>
                  </a:schemeClr>
                </a:solidFill>
              </a:endParaRPr>
            </a:p>
            <a:p>
              <a:pPr>
                <a:lnSpc>
                  <a:spcPts val="1400"/>
                </a:lnSpc>
              </a:pPr>
              <a:r>
                <a:rPr lang="en-US" sz="1100" kern="1100" spc="120" dirty="0" smtClean="0">
                  <a:solidFill>
                    <a:schemeClr val="tx2">
                      <a:lumMod val="50000"/>
                    </a:schemeClr>
                  </a:solidFill>
                </a:rPr>
                <a:t>PLUS NOISE </a:t>
              </a:r>
              <a:r>
                <a:rPr lang="en-US" sz="1100" b="1" kern="1100" spc="120" dirty="0" smtClean="0">
                  <a:solidFill>
                    <a:srgbClr val="F07800"/>
                  </a:solidFill>
                </a:rPr>
                <a:t>(SINR)</a:t>
              </a:r>
              <a:endParaRPr lang="en-US" sz="1600" b="1" kern="1100" spc="120" dirty="0" smtClean="0">
                <a:solidFill>
                  <a:srgbClr val="F07800"/>
                </a:solidFill>
              </a:endParaRPr>
            </a:p>
            <a:p>
              <a:pPr>
                <a:lnSpc>
                  <a:spcPts val="1900"/>
                </a:lnSpc>
                <a:spcBef>
                  <a:spcPts val="200"/>
                </a:spcBef>
              </a:pPr>
              <a:r>
                <a:rPr lang="en-US" sz="2000" dirty="0" smtClean="0">
                  <a:solidFill>
                    <a:schemeClr val="tx2">
                      <a:lumMod val="50000"/>
                    </a:schemeClr>
                  </a:solidFill>
                  <a:latin typeface="Arial Narrow"/>
                  <a:cs typeface="Arial Narrow"/>
                </a:rPr>
                <a:t>IMPROVEMENT</a:t>
              </a: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12896381" y="1773976"/>
              <a:ext cx="336600" cy="338554"/>
              <a:chOff x="554038" y="1382296"/>
              <a:chExt cx="336600" cy="338554"/>
            </a:xfrm>
          </p:grpSpPr>
          <p:sp>
            <p:nvSpPr>
              <p:cNvPr id="21" name="Oval 20"/>
              <p:cNvSpPr/>
              <p:nvPr/>
            </p:nvSpPr>
            <p:spPr bwMode="auto">
              <a:xfrm>
                <a:off x="575522" y="1457564"/>
                <a:ext cx="209428" cy="209428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60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 Narrow"/>
                  <a:cs typeface="Arial Narrow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554038" y="1382296"/>
                <a:ext cx="3366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solidFill>
                      <a:schemeClr val="bg1"/>
                    </a:solidFill>
                    <a:latin typeface="Arial Narrow"/>
                    <a:cs typeface="Arial Narrow"/>
                  </a:rPr>
                  <a:t>&gt;</a:t>
                </a:r>
                <a:endParaRPr lang="en-US" sz="1600" dirty="0">
                  <a:solidFill>
                    <a:schemeClr val="bg1"/>
                  </a:solidFill>
                  <a:latin typeface="Arial Narrow"/>
                  <a:cs typeface="Arial Narrow"/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13115424" y="1570761"/>
              <a:ext cx="167543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>
                  <a:solidFill>
                    <a:srgbClr val="F07800"/>
                  </a:solidFill>
                  <a:latin typeface="Arial Black"/>
                  <a:cs typeface="Arial Black"/>
                </a:rPr>
                <a:t>9dB</a:t>
              </a:r>
              <a:r>
                <a:rPr lang="en-US" sz="1200" dirty="0" smtClean="0">
                  <a:solidFill>
                    <a:srgbClr val="000000"/>
                  </a:solidFill>
                  <a:latin typeface="Arial Black"/>
                  <a:cs typeface="Arial Black"/>
                </a:rPr>
                <a:t> </a:t>
              </a:r>
              <a:r>
                <a:rPr lang="en-US" sz="2000" dirty="0" smtClean="0">
                  <a:solidFill>
                    <a:srgbClr val="000000"/>
                  </a:solidFill>
                  <a:latin typeface="Airla"/>
                  <a:cs typeface="Airla"/>
                </a:rPr>
                <a:t>OF</a:t>
              </a:r>
              <a:endParaRPr lang="en-US" sz="2000" dirty="0">
                <a:solidFill>
                  <a:srgbClr val="000000"/>
                </a:solidFill>
                <a:latin typeface="Airla"/>
                <a:cs typeface="Airla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11238" y="4160550"/>
            <a:ext cx="2201348" cy="1038035"/>
            <a:chOff x="12896381" y="3517087"/>
            <a:chExt cx="2201348" cy="1038035"/>
          </a:xfrm>
        </p:grpSpPr>
        <p:sp>
          <p:nvSpPr>
            <p:cNvPr id="32" name="TextBox 31"/>
            <p:cNvSpPr txBox="1"/>
            <p:nvPr/>
          </p:nvSpPr>
          <p:spPr>
            <a:xfrm>
              <a:off x="13203111" y="4043016"/>
              <a:ext cx="1894618" cy="512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en-US" sz="1600" b="1" dirty="0" smtClean="0">
                  <a:solidFill>
                    <a:schemeClr val="tx2">
                      <a:lumMod val="50000"/>
                    </a:schemeClr>
                  </a:solidFill>
                </a:rPr>
                <a:t>INTEFERENCE</a:t>
              </a:r>
            </a:p>
            <a:p>
              <a:pPr>
                <a:lnSpc>
                  <a:spcPts val="1500"/>
                </a:lnSpc>
              </a:pPr>
              <a:r>
                <a:rPr lang="en-US" sz="1200" spc="490" dirty="0" smtClean="0">
                  <a:solidFill>
                    <a:schemeClr val="tx2">
                      <a:lumMod val="50000"/>
                    </a:schemeClr>
                  </a:solidFill>
                </a:rPr>
                <a:t>MITIGATION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3077324" y="3517087"/>
              <a:ext cx="1836598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800" spc="-300" dirty="0" smtClean="0">
                  <a:solidFill>
                    <a:srgbClr val="F07800"/>
                  </a:solidFill>
                  <a:latin typeface="Arial Black"/>
                  <a:cs typeface="Arial Black"/>
                </a:rPr>
                <a:t>1</a:t>
              </a:r>
              <a:r>
                <a:rPr lang="en-US" sz="3800" dirty="0" smtClean="0">
                  <a:solidFill>
                    <a:srgbClr val="F07800"/>
                  </a:solidFill>
                  <a:latin typeface="Arial Black"/>
                  <a:cs typeface="Arial Black"/>
                </a:rPr>
                <a:t>5dB</a:t>
              </a:r>
              <a:r>
                <a:rPr lang="en-US" sz="1200" dirty="0" smtClean="0">
                  <a:solidFill>
                    <a:srgbClr val="000000"/>
                  </a:solidFill>
                  <a:latin typeface="Arial Black"/>
                  <a:cs typeface="Arial Black"/>
                </a:rPr>
                <a:t> </a:t>
              </a:r>
              <a:r>
                <a:rPr lang="en-US" sz="1400" dirty="0" smtClean="0">
                  <a:solidFill>
                    <a:srgbClr val="000000"/>
                  </a:solidFill>
                  <a:latin typeface="Airla"/>
                  <a:cs typeface="Airla"/>
                </a:rPr>
                <a:t>OF</a:t>
              </a:r>
              <a:endParaRPr lang="en-US" sz="1400" dirty="0">
                <a:solidFill>
                  <a:srgbClr val="000000"/>
                </a:solidFill>
                <a:latin typeface="Airla"/>
                <a:cs typeface="Airla"/>
              </a:endParaRPr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12896381" y="3700116"/>
              <a:ext cx="336600" cy="338554"/>
              <a:chOff x="554038" y="1382296"/>
              <a:chExt cx="336600" cy="338554"/>
            </a:xfrm>
          </p:grpSpPr>
          <p:sp>
            <p:nvSpPr>
              <p:cNvPr id="35" name="Oval 34"/>
              <p:cNvSpPr/>
              <p:nvPr/>
            </p:nvSpPr>
            <p:spPr bwMode="auto">
              <a:xfrm>
                <a:off x="575522" y="1457564"/>
                <a:ext cx="209428" cy="209428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60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 Narrow"/>
                  <a:cs typeface="Arial Narrow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554038" y="1382296"/>
                <a:ext cx="3366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solidFill>
                      <a:schemeClr val="bg1"/>
                    </a:solidFill>
                    <a:latin typeface="Arial Narrow"/>
                    <a:cs typeface="Arial Narrow"/>
                  </a:rPr>
                  <a:t>&gt;</a:t>
                </a:r>
                <a:endParaRPr lang="en-US" sz="1600" dirty="0">
                  <a:solidFill>
                    <a:schemeClr val="bg1"/>
                  </a:solidFill>
                  <a:latin typeface="Arial Narrow"/>
                  <a:cs typeface="Arial Narrow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37570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BeamFlex</a:t>
            </a:r>
            <a:r>
              <a:rPr lang="en-US" dirty="0" smtClean="0"/>
              <a:t>+ </a:t>
            </a:r>
            <a:endParaRPr lang="en-US" dirty="0"/>
          </a:p>
        </p:txBody>
      </p:sp>
      <p:pic>
        <p:nvPicPr>
          <p:cNvPr id="4" name="Picture 9" descr="client-rotation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3074"/>
          <a:stretch/>
        </p:blipFill>
        <p:spPr bwMode="auto">
          <a:xfrm>
            <a:off x="533400" y="2590800"/>
            <a:ext cx="3322637" cy="124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iphone-rotatio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617381"/>
            <a:ext cx="1411819" cy="1411819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676650" y="1222555"/>
            <a:ext cx="5454650" cy="3120845"/>
          </a:xfrm>
        </p:spPr>
        <p:txBody>
          <a:bodyPr/>
          <a:lstStyle/>
          <a:p>
            <a:r>
              <a:rPr lang="en-US" sz="2000" dirty="0" smtClean="0">
                <a:solidFill>
                  <a:srgbClr val="5F5F5F"/>
                </a:solidFill>
              </a:rPr>
              <a:t>Better</a:t>
            </a:r>
            <a:r>
              <a:rPr lang="en-US" sz="2000" baseline="0" dirty="0" smtClean="0">
                <a:solidFill>
                  <a:srgbClr val="5F5F5F"/>
                </a:solidFill>
              </a:rPr>
              <a:t> reception (PD-MRC) for</a:t>
            </a:r>
            <a:r>
              <a:rPr lang="en-US" sz="2000" dirty="0">
                <a:solidFill>
                  <a:srgbClr val="5F5F5F"/>
                </a:solidFill>
              </a:rPr>
              <a:t> </a:t>
            </a:r>
            <a:r>
              <a:rPr lang="en-US" sz="2000" dirty="0" smtClean="0">
                <a:solidFill>
                  <a:srgbClr val="5F5F5F"/>
                </a:solidFill>
              </a:rPr>
              <a:t>weak and hard to “hear” devices</a:t>
            </a:r>
          </a:p>
          <a:p>
            <a:r>
              <a:rPr lang="en-US" sz="2000" baseline="0" dirty="0" smtClean="0">
                <a:solidFill>
                  <a:srgbClr val="5F5F5F"/>
                </a:solidFill>
              </a:rPr>
              <a:t>Better</a:t>
            </a:r>
            <a:r>
              <a:rPr lang="en-US" sz="2000" dirty="0" smtClean="0">
                <a:solidFill>
                  <a:srgbClr val="5F5F5F"/>
                </a:solidFill>
              </a:rPr>
              <a:t> transmission to devices constantly changing their orientation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49241" y="1665820"/>
            <a:ext cx="2099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800"/>
              </a:spcBef>
              <a:buClr>
                <a:srgbClr val="FF6600"/>
              </a:buClr>
            </a:pPr>
            <a:r>
              <a:rPr lang="en-US" sz="1200" dirty="0">
                <a:solidFill>
                  <a:srgbClr val="FF9829"/>
                </a:solidFill>
              </a:rPr>
              <a:t>Device orientation accounts for up </a:t>
            </a:r>
            <a:r>
              <a:rPr lang="en-US" sz="1200" dirty="0" smtClean="0">
                <a:solidFill>
                  <a:srgbClr val="FF9829"/>
                </a:solidFill>
              </a:rPr>
              <a:t>to 5x performance </a:t>
            </a:r>
            <a:r>
              <a:rPr lang="en-US" sz="1200" dirty="0">
                <a:solidFill>
                  <a:srgbClr val="FF9829"/>
                </a:solidFill>
              </a:rPr>
              <a:t>differential among products</a:t>
            </a:r>
          </a:p>
        </p:txBody>
      </p:sp>
      <p:pic>
        <p:nvPicPr>
          <p:cNvPr id="9" name="Picture 8" descr="ipad-rotation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3886200"/>
            <a:ext cx="1060450" cy="10604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9400" y="3352800"/>
            <a:ext cx="1704775" cy="90991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0400" y="5029200"/>
            <a:ext cx="1225923" cy="1176559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4190999" y="2743199"/>
            <a:ext cx="2832100" cy="3378633"/>
            <a:chOff x="3924300" y="2801609"/>
            <a:chExt cx="2958035" cy="3357894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47778"/>
            <a:stretch/>
          </p:blipFill>
          <p:spPr>
            <a:xfrm>
              <a:off x="3924300" y="2801609"/>
              <a:ext cx="2958035" cy="3357894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 bwMode="auto">
            <a:xfrm>
              <a:off x="4749800" y="2857500"/>
              <a:ext cx="1587500" cy="3175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4826000" y="4419600"/>
              <a:ext cx="1587500" cy="3175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5486400" y="4495800"/>
            <a:ext cx="1314758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/>
              <a:t>VERTICAL</a:t>
            </a:r>
          </a:p>
          <a:p>
            <a:r>
              <a:rPr lang="en-US" sz="1200" dirty="0" smtClean="0"/>
              <a:t>POLARIZATION</a:t>
            </a:r>
            <a:endParaRPr 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5486400" y="3048000"/>
            <a:ext cx="1314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HORIZONTAL</a:t>
            </a:r>
          </a:p>
          <a:p>
            <a:r>
              <a:rPr lang="en-US" sz="1200" dirty="0" smtClean="0"/>
              <a:t>POLARIZATION</a:t>
            </a:r>
            <a:endParaRPr lang="en-US"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592672" y="1253059"/>
            <a:ext cx="10054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5</a:t>
            </a:r>
            <a:r>
              <a:rPr lang="en-US" sz="4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x</a:t>
            </a:r>
            <a:endParaRPr lang="en-US" sz="48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98312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891" name="Oval 3"/>
          <p:cNvSpPr>
            <a:spLocks noChangeArrowheads="1"/>
          </p:cNvSpPr>
          <p:nvPr/>
        </p:nvSpPr>
        <p:spPr bwMode="auto">
          <a:xfrm>
            <a:off x="599909" y="2149479"/>
            <a:ext cx="3118184" cy="2925763"/>
          </a:xfrm>
          <a:prstGeom prst="ellipse">
            <a:avLst/>
          </a:prstGeom>
          <a:gradFill rotWithShape="1">
            <a:gsLst>
              <a:gs pos="0">
                <a:srgbClr val="FE1E06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/>
              <a:t>Interference</a:t>
            </a:r>
          </a:p>
        </p:txBody>
      </p:sp>
      <p:sp>
        <p:nvSpPr>
          <p:cNvPr id="677890" name="Rectangle 2"/>
          <p:cNvSpPr>
            <a:spLocks noGrp="1" noChangeArrowheads="1"/>
          </p:cNvSpPr>
          <p:nvPr>
            <p:ph idx="1"/>
          </p:nvPr>
        </p:nvSpPr>
        <p:spPr>
          <a:xfrm>
            <a:off x="4038600" y="2057400"/>
            <a:ext cx="4876800" cy="4051300"/>
          </a:xfrm>
        </p:spPr>
        <p:txBody>
          <a:bodyPr/>
          <a:lstStyle/>
          <a:p>
            <a:pPr marL="285750" indent="-285750">
              <a:lnSpc>
                <a:spcPct val="80000"/>
              </a:lnSpc>
            </a:pPr>
            <a:r>
              <a:rPr lang="en-US" sz="2200" dirty="0">
                <a:latin typeface="Arial"/>
                <a:ea typeface="MS PGothic" charset="0"/>
                <a:cs typeface="Arial"/>
              </a:rPr>
              <a:t>Patented technology that combines:</a:t>
            </a:r>
          </a:p>
          <a:p>
            <a:pPr marL="617538" lvl="1" indent="-217488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800" dirty="0">
                <a:latin typeface="Arial"/>
                <a:ea typeface="MS PGothic" charset="0"/>
                <a:cs typeface="Arial"/>
              </a:rPr>
              <a:t>Smart antenna arrays</a:t>
            </a:r>
          </a:p>
          <a:p>
            <a:pPr marL="617538" lvl="1" indent="-217488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800" dirty="0">
                <a:latin typeface="Arial"/>
                <a:ea typeface="MS PGothic" charset="0"/>
                <a:cs typeface="Arial"/>
              </a:rPr>
              <a:t>Best path selection algorithms</a:t>
            </a:r>
          </a:p>
          <a:p>
            <a:pPr marL="617538" lvl="1" indent="-217488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800" dirty="0">
                <a:latin typeface="Arial"/>
                <a:ea typeface="MS PGothic" charset="0"/>
                <a:cs typeface="Arial"/>
              </a:rPr>
              <a:t>Advanced quality of service engine</a:t>
            </a:r>
          </a:p>
          <a:p>
            <a:pPr marL="617538" lvl="1" indent="-217488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800" dirty="0">
                <a:latin typeface="Arial"/>
                <a:ea typeface="MS PGothic" charset="0"/>
                <a:cs typeface="Arial"/>
              </a:rPr>
              <a:t>Smart mesh RF routing</a:t>
            </a:r>
          </a:p>
          <a:p>
            <a:pPr marL="617538" lvl="1" indent="-217488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1800" dirty="0">
                <a:latin typeface="Arial"/>
                <a:ea typeface="MS PGothic" charset="0"/>
                <a:cs typeface="Arial"/>
              </a:rPr>
              <a:t>Centralized Wi-Fi management</a:t>
            </a:r>
          </a:p>
          <a:p>
            <a:pPr marL="285750" indent="-285750">
              <a:lnSpc>
                <a:spcPct val="95000"/>
              </a:lnSpc>
              <a:spcBef>
                <a:spcPct val="50000"/>
              </a:spcBef>
            </a:pPr>
            <a:r>
              <a:rPr lang="en-US" sz="2200" dirty="0">
                <a:latin typeface="Arial"/>
                <a:ea typeface="MS PGothic" charset="0"/>
                <a:cs typeface="Arial"/>
              </a:rPr>
              <a:t>Adapts to real-time changes </a:t>
            </a:r>
            <a:br>
              <a:rPr lang="en-US" sz="2200" dirty="0">
                <a:latin typeface="Arial"/>
                <a:ea typeface="MS PGothic" charset="0"/>
                <a:cs typeface="Arial"/>
              </a:rPr>
            </a:br>
            <a:r>
              <a:rPr lang="en-US" sz="2200" dirty="0">
                <a:latin typeface="Arial"/>
                <a:ea typeface="MS PGothic" charset="0"/>
                <a:cs typeface="Arial"/>
              </a:rPr>
              <a:t>in environmental conditions</a:t>
            </a:r>
          </a:p>
          <a:p>
            <a:pPr marL="285750" indent="-285750">
              <a:lnSpc>
                <a:spcPct val="95000"/>
              </a:lnSpc>
              <a:spcBef>
                <a:spcPts val="120"/>
              </a:spcBef>
            </a:pPr>
            <a:r>
              <a:rPr lang="en-US" sz="2200" dirty="0">
                <a:latin typeface="Arial"/>
                <a:ea typeface="MS PGothic" charset="0"/>
                <a:cs typeface="Arial"/>
              </a:rPr>
              <a:t>Extends signal range </a:t>
            </a:r>
            <a:r>
              <a:rPr lang="en-US" sz="1800" dirty="0">
                <a:latin typeface="Arial"/>
                <a:ea typeface="MS PGothic" charset="0"/>
                <a:cs typeface="Arial"/>
              </a:rPr>
              <a:t>(Wi-Fi coverage)</a:t>
            </a:r>
            <a:r>
              <a:rPr lang="en-US" sz="2200" dirty="0">
                <a:latin typeface="Arial"/>
                <a:ea typeface="MS PGothic" charset="0"/>
                <a:cs typeface="Arial"/>
              </a:rPr>
              <a:t> </a:t>
            </a:r>
            <a:br>
              <a:rPr lang="en-US" sz="2200" dirty="0">
                <a:latin typeface="Arial"/>
                <a:ea typeface="MS PGothic" charset="0"/>
                <a:cs typeface="Arial"/>
              </a:rPr>
            </a:br>
            <a:r>
              <a:rPr lang="en-US" sz="2200" dirty="0">
                <a:latin typeface="Arial"/>
                <a:ea typeface="MS PGothic" charset="0"/>
                <a:cs typeface="Arial"/>
              </a:rPr>
              <a:t>2 to 4 times with fewer APs </a:t>
            </a:r>
          </a:p>
          <a:p>
            <a:pPr marL="285750" indent="-285750">
              <a:lnSpc>
                <a:spcPct val="95000"/>
              </a:lnSpc>
              <a:spcBef>
                <a:spcPts val="120"/>
              </a:spcBef>
            </a:pPr>
            <a:r>
              <a:rPr lang="en-US" sz="2200" dirty="0">
                <a:latin typeface="Arial"/>
                <a:ea typeface="MS PGothic" charset="0"/>
                <a:cs typeface="Arial"/>
              </a:rPr>
              <a:t>Radically simplifies deployment </a:t>
            </a:r>
            <a:br>
              <a:rPr lang="en-US" sz="2200" dirty="0">
                <a:latin typeface="Arial"/>
                <a:ea typeface="MS PGothic" charset="0"/>
                <a:cs typeface="Arial"/>
              </a:rPr>
            </a:br>
            <a:r>
              <a:rPr lang="en-US" sz="2200" dirty="0">
                <a:latin typeface="Arial"/>
                <a:ea typeface="MS PGothic" charset="0"/>
                <a:cs typeface="Arial"/>
              </a:rPr>
              <a:t>and administration</a:t>
            </a:r>
            <a:endParaRPr lang="en-US" sz="1600" dirty="0">
              <a:latin typeface="Arial"/>
              <a:ea typeface="MS PGothic" charset="0"/>
              <a:cs typeface="Arial"/>
            </a:endParaRPr>
          </a:p>
        </p:txBody>
      </p:sp>
      <p:sp>
        <p:nvSpPr>
          <p:cNvPr id="2560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MS PGothic" charset="0"/>
              </a:rPr>
              <a:t>Real-Time Adaptation</a:t>
            </a:r>
            <a:endParaRPr lang="en-US" sz="2800" dirty="0">
              <a:ea typeface="MS PGothic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952597" y="2098676"/>
            <a:ext cx="2523289" cy="2862263"/>
            <a:chOff x="600" y="1322"/>
            <a:chExt cx="1589" cy="1803"/>
          </a:xfrm>
        </p:grpSpPr>
        <p:sp>
          <p:nvSpPr>
            <p:cNvPr id="25622" name="Line 6"/>
            <p:cNvSpPr>
              <a:spLocks noChangeShapeType="1"/>
            </p:cNvSpPr>
            <p:nvPr/>
          </p:nvSpPr>
          <p:spPr bwMode="auto">
            <a:xfrm flipV="1">
              <a:off x="1485" y="1510"/>
              <a:ext cx="704" cy="1558"/>
            </a:xfrm>
            <a:prstGeom prst="line">
              <a:avLst/>
            </a:prstGeom>
            <a:noFill/>
            <a:ln w="57150" cap="rnd">
              <a:solidFill>
                <a:schemeClr val="bg2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23" name="Line 7"/>
            <p:cNvSpPr>
              <a:spLocks noChangeShapeType="1"/>
            </p:cNvSpPr>
            <p:nvPr/>
          </p:nvSpPr>
          <p:spPr bwMode="auto">
            <a:xfrm flipV="1">
              <a:off x="1355" y="1322"/>
              <a:ext cx="24" cy="1764"/>
            </a:xfrm>
            <a:prstGeom prst="line">
              <a:avLst/>
            </a:prstGeom>
            <a:noFill/>
            <a:ln w="57150" cap="rnd">
              <a:solidFill>
                <a:schemeClr val="bg2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24" name="Line 8"/>
            <p:cNvSpPr>
              <a:spLocks noChangeShapeType="1"/>
            </p:cNvSpPr>
            <p:nvPr/>
          </p:nvSpPr>
          <p:spPr bwMode="auto">
            <a:xfrm flipH="1" flipV="1">
              <a:off x="600" y="1457"/>
              <a:ext cx="656" cy="1668"/>
            </a:xfrm>
            <a:prstGeom prst="line">
              <a:avLst/>
            </a:prstGeom>
            <a:noFill/>
            <a:ln w="57150" cap="rnd">
              <a:solidFill>
                <a:schemeClr val="bg2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77897" name="Line 9"/>
          <p:cNvSpPr>
            <a:spLocks noChangeShapeType="1"/>
          </p:cNvSpPr>
          <p:nvPr/>
        </p:nvSpPr>
        <p:spPr bwMode="auto">
          <a:xfrm flipH="1" flipV="1">
            <a:off x="0" y="3657783"/>
            <a:ext cx="1617579" cy="1414463"/>
          </a:xfrm>
          <a:prstGeom prst="line">
            <a:avLst/>
          </a:prstGeom>
          <a:noFill/>
          <a:ln w="57150" cap="rnd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7898" name="Line 10"/>
          <p:cNvSpPr>
            <a:spLocks noChangeShapeType="1"/>
          </p:cNvSpPr>
          <p:nvPr/>
        </p:nvSpPr>
        <p:spPr bwMode="auto">
          <a:xfrm flipV="1">
            <a:off x="7" y="2079625"/>
            <a:ext cx="2108868" cy="1587500"/>
          </a:xfrm>
          <a:prstGeom prst="line">
            <a:avLst/>
          </a:prstGeom>
          <a:noFill/>
          <a:ln w="57150" cap="rnd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934119" y="5756458"/>
            <a:ext cx="2463132" cy="1101725"/>
            <a:chOff x="588" y="3626"/>
            <a:chExt cx="1552" cy="694"/>
          </a:xfrm>
        </p:grpSpPr>
        <p:sp>
          <p:nvSpPr>
            <p:cNvPr id="25620" name="Line 12"/>
            <p:cNvSpPr>
              <a:spLocks noChangeShapeType="1"/>
            </p:cNvSpPr>
            <p:nvPr/>
          </p:nvSpPr>
          <p:spPr bwMode="auto">
            <a:xfrm>
              <a:off x="1546" y="3626"/>
              <a:ext cx="594" cy="694"/>
            </a:xfrm>
            <a:prstGeom prst="line">
              <a:avLst/>
            </a:prstGeom>
            <a:noFill/>
            <a:ln w="57150" cap="rnd">
              <a:solidFill>
                <a:schemeClr val="bg2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21" name="Line 13"/>
            <p:cNvSpPr>
              <a:spLocks noChangeShapeType="1"/>
            </p:cNvSpPr>
            <p:nvPr/>
          </p:nvSpPr>
          <p:spPr bwMode="auto">
            <a:xfrm flipH="1">
              <a:off x="588" y="3650"/>
              <a:ext cx="546" cy="670"/>
            </a:xfrm>
            <a:prstGeom prst="line">
              <a:avLst/>
            </a:prstGeom>
            <a:noFill/>
            <a:ln w="57150" cap="rnd">
              <a:solidFill>
                <a:schemeClr val="bg2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914066" y="2560638"/>
            <a:ext cx="2493211" cy="4297362"/>
            <a:chOff x="576" y="1613"/>
            <a:chExt cx="1570" cy="2707"/>
          </a:xfrm>
        </p:grpSpPr>
        <p:sp>
          <p:nvSpPr>
            <p:cNvPr id="25618" name="Line 15"/>
            <p:cNvSpPr>
              <a:spLocks noChangeShapeType="1"/>
            </p:cNvSpPr>
            <p:nvPr/>
          </p:nvSpPr>
          <p:spPr bwMode="auto">
            <a:xfrm flipV="1">
              <a:off x="2146" y="1613"/>
              <a:ext cx="0" cy="2707"/>
            </a:xfrm>
            <a:prstGeom prst="line">
              <a:avLst/>
            </a:prstGeom>
            <a:noFill/>
            <a:ln w="57150" cap="rnd">
              <a:solidFill>
                <a:schemeClr val="bg2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9" name="Line 16"/>
            <p:cNvSpPr>
              <a:spLocks noChangeShapeType="1"/>
            </p:cNvSpPr>
            <p:nvPr/>
          </p:nvSpPr>
          <p:spPr bwMode="auto">
            <a:xfrm flipV="1">
              <a:off x="576" y="1613"/>
              <a:ext cx="0" cy="2707"/>
            </a:xfrm>
            <a:prstGeom prst="line">
              <a:avLst/>
            </a:prstGeom>
            <a:noFill/>
            <a:ln w="57150" cap="rnd">
              <a:solidFill>
                <a:schemeClr val="bg2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5609" name="Picture 17" descr="391381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864"/>
          <a:stretch>
            <a:fillRect/>
          </a:stretch>
        </p:blipFill>
        <p:spPr bwMode="auto">
          <a:xfrm>
            <a:off x="3240171" y="1836738"/>
            <a:ext cx="419434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0" name="Picture 18" descr="laptop-2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110" y="1773421"/>
            <a:ext cx="964197" cy="83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1" name="Picture 19" descr="plasma-tv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062" y="1000308"/>
            <a:ext cx="1311777" cy="102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952597" y="2098676"/>
            <a:ext cx="2523289" cy="2862263"/>
            <a:chOff x="600" y="1322"/>
            <a:chExt cx="1589" cy="1803"/>
          </a:xfrm>
        </p:grpSpPr>
        <p:sp>
          <p:nvSpPr>
            <p:cNvPr id="25615" name="Line 21"/>
            <p:cNvSpPr>
              <a:spLocks noChangeShapeType="1"/>
            </p:cNvSpPr>
            <p:nvPr/>
          </p:nvSpPr>
          <p:spPr bwMode="auto">
            <a:xfrm flipV="1">
              <a:off x="1485" y="1510"/>
              <a:ext cx="704" cy="1558"/>
            </a:xfrm>
            <a:prstGeom prst="line">
              <a:avLst/>
            </a:prstGeom>
            <a:noFill/>
            <a:ln w="57150" cap="rnd">
              <a:solidFill>
                <a:srgbClr val="FFFFFF">
                  <a:alpha val="70195"/>
                </a:srgbClr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6" name="Line 22"/>
            <p:cNvSpPr>
              <a:spLocks noChangeShapeType="1"/>
            </p:cNvSpPr>
            <p:nvPr/>
          </p:nvSpPr>
          <p:spPr bwMode="auto">
            <a:xfrm flipV="1">
              <a:off x="1355" y="1322"/>
              <a:ext cx="24" cy="1764"/>
            </a:xfrm>
            <a:prstGeom prst="line">
              <a:avLst/>
            </a:prstGeom>
            <a:noFill/>
            <a:ln w="57150" cap="rnd">
              <a:solidFill>
                <a:srgbClr val="FFFFFF">
                  <a:alpha val="70195"/>
                </a:srgbClr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7" name="Line 23"/>
            <p:cNvSpPr>
              <a:spLocks noChangeShapeType="1"/>
            </p:cNvSpPr>
            <p:nvPr/>
          </p:nvSpPr>
          <p:spPr bwMode="auto">
            <a:xfrm flipH="1" flipV="1">
              <a:off x="600" y="1457"/>
              <a:ext cx="656" cy="1668"/>
            </a:xfrm>
            <a:prstGeom prst="line">
              <a:avLst/>
            </a:prstGeom>
            <a:noFill/>
            <a:ln w="57150" cap="rnd">
              <a:solidFill>
                <a:srgbClr val="FFFFFF">
                  <a:alpha val="70195"/>
                </a:srgbClr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5613" name="Picture 26" descr="zf_ap_side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544" y="4738688"/>
            <a:ext cx="2023645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4" name="Picture 28" descr="chopshot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13"/>
          <a:stretch>
            <a:fillRect/>
          </a:stretch>
        </p:blipFill>
        <p:spPr bwMode="auto">
          <a:xfrm>
            <a:off x="5783514" y="0"/>
            <a:ext cx="3121526" cy="229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7242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repeatCount="2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repeatCount="3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1000"/>
                                        <p:tgtEl>
                                          <p:spTgt spid="67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67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67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7891" grpId="0" animBg="1"/>
      <p:bldP spid="677897" grpId="0" animBg="1"/>
      <p:bldP spid="67789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2"/>
          <p:cNvSpPr>
            <a:spLocks noGrp="1"/>
          </p:cNvSpPr>
          <p:nvPr>
            <p:ph idx="1"/>
          </p:nvPr>
        </p:nvSpPr>
        <p:spPr>
          <a:xfrm>
            <a:off x="228600" y="533400"/>
            <a:ext cx="5351462" cy="3862388"/>
          </a:xfrm>
        </p:spPr>
        <p:txBody>
          <a:bodyPr/>
          <a:lstStyle/>
          <a:p>
            <a:pPr marL="0" indent="0">
              <a:buNone/>
            </a:pPr>
            <a:endParaRPr lang="en-US" sz="1600" dirty="0" smtClean="0">
              <a:latin typeface="Trebuchet MS" pitchFamily="34" charset="0"/>
              <a:cs typeface="ＭＳ Ｐゴシック"/>
            </a:endParaRPr>
          </a:p>
          <a:p>
            <a:pPr marL="177800" indent="-177800"/>
            <a:r>
              <a:rPr lang="en-US" sz="1600" dirty="0">
                <a:latin typeface="Trebuchet MS" pitchFamily="34" charset="0"/>
                <a:cs typeface="ＭＳ Ｐゴシック"/>
              </a:rPr>
              <a:t>Predictive channel system</a:t>
            </a:r>
          </a:p>
          <a:p>
            <a:pPr marL="177800" indent="-177800"/>
            <a:r>
              <a:rPr lang="en-US" sz="1600" dirty="0" smtClean="0">
                <a:latin typeface="Trebuchet MS" pitchFamily="34" charset="0"/>
                <a:cs typeface="ＭＳ Ｐゴシック"/>
              </a:rPr>
              <a:t>Maintains </a:t>
            </a:r>
            <a:r>
              <a:rPr lang="en-US" sz="1600" dirty="0">
                <a:latin typeface="Trebuchet MS" pitchFamily="34" charset="0"/>
                <a:cs typeface="ＭＳ Ｐゴシック"/>
              </a:rPr>
              <a:t>maximum network throughput</a:t>
            </a:r>
          </a:p>
          <a:p>
            <a:pPr marL="177800" indent="-177800"/>
            <a:r>
              <a:rPr lang="en-US" sz="1600" dirty="0" smtClean="0">
                <a:latin typeface="Trebuchet MS" pitchFamily="34" charset="0"/>
                <a:cs typeface="ＭＳ Ｐゴシック"/>
              </a:rPr>
              <a:t>Quickly avoids interference from congested and noisy environments</a:t>
            </a:r>
          </a:p>
          <a:p>
            <a:pPr marL="177800" indent="-177800">
              <a:buFont typeface="Lucida Grande"/>
              <a:buNone/>
            </a:pPr>
            <a:r>
              <a:rPr lang="en-US" sz="2000" dirty="0" smtClean="0">
                <a:latin typeface="Trebuchet MS" pitchFamily="34" charset="0"/>
                <a:cs typeface="ＭＳ Ｐゴシック"/>
              </a:rPr>
              <a:t>Feature Summary</a:t>
            </a:r>
          </a:p>
          <a:p>
            <a:pPr marL="177800" indent="-177800"/>
            <a:r>
              <a:rPr lang="en-US" sz="1600" dirty="0" smtClean="0">
                <a:latin typeface="Trebuchet MS" pitchFamily="34" charset="0"/>
                <a:cs typeface="ＭＳ Ｐゴシック"/>
              </a:rPr>
              <a:t>Continuously learns network capacity to evolve channel decision intelligence</a:t>
            </a:r>
          </a:p>
          <a:p>
            <a:pPr marL="177800" indent="-177800"/>
            <a:r>
              <a:rPr lang="en-US" sz="1600" dirty="0" smtClean="0">
                <a:latin typeface="Trebuchet MS" pitchFamily="34" charset="0"/>
                <a:cs typeface="ＭＳ Ｐゴシック"/>
              </a:rPr>
              <a:t>Evaluates all channels, not just 1/6/11, by using them – no background scanning or guessing required</a:t>
            </a:r>
          </a:p>
          <a:p>
            <a:pPr marL="177800" indent="-177800"/>
            <a:r>
              <a:rPr lang="en-US" sz="1600" dirty="0" smtClean="0">
                <a:latin typeface="Trebuchet MS" pitchFamily="34" charset="0"/>
                <a:cs typeface="ＭＳ Ｐゴシック"/>
              </a:rPr>
              <a:t>Fast reaction (in seconds) to significant drop in throughput</a:t>
            </a:r>
          </a:p>
          <a:p>
            <a:pPr marL="177800" indent="-177800"/>
            <a:r>
              <a:rPr lang="en-US" sz="1600" dirty="0" smtClean="0">
                <a:latin typeface="Trebuchet MS" pitchFamily="34" charset="0"/>
                <a:cs typeface="ＭＳ Ｐゴシック"/>
              </a:rPr>
              <a:t>Wi-Fi Client friendly using 802.11h</a:t>
            </a:r>
          </a:p>
          <a:p>
            <a:pPr marL="177800" indent="-177800"/>
            <a:r>
              <a:rPr lang="en-US" sz="1600" dirty="0" smtClean="0">
                <a:latin typeface="Trebuchet MS" pitchFamily="34" charset="0"/>
                <a:cs typeface="ＭＳ Ｐゴシック"/>
              </a:rPr>
              <a:t>Supports 2.4 GHz, 5 GHz and Mesh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6425" y="2671763"/>
            <a:ext cx="2992438" cy="347027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4339" name="Straight Connector 3"/>
          <p:cNvCxnSpPr>
            <a:cxnSpLocks noChangeShapeType="1"/>
          </p:cNvCxnSpPr>
          <p:nvPr/>
        </p:nvCxnSpPr>
        <p:spPr bwMode="auto">
          <a:xfrm flipV="1">
            <a:off x="6680200" y="4006850"/>
            <a:ext cx="317500" cy="1931988"/>
          </a:xfrm>
          <a:prstGeom prst="line">
            <a:avLst/>
          </a:prstGeom>
          <a:noFill/>
          <a:ln w="127000" cap="rnd" algn="ctr">
            <a:solidFill>
              <a:srgbClr val="008000">
                <a:alpha val="59999"/>
              </a:srgbClr>
            </a:solidFill>
            <a:prstDash val="sysDash"/>
            <a:round/>
            <a:headEnd/>
            <a:tailEnd/>
          </a:ln>
        </p:spPr>
      </p:cxnSp>
      <p:cxnSp>
        <p:nvCxnSpPr>
          <p:cNvPr id="14340" name="Straight Connector 6"/>
          <p:cNvCxnSpPr>
            <a:cxnSpLocks noChangeShapeType="1"/>
          </p:cNvCxnSpPr>
          <p:nvPr/>
        </p:nvCxnSpPr>
        <p:spPr bwMode="auto">
          <a:xfrm flipH="1" flipV="1">
            <a:off x="7296150" y="4173538"/>
            <a:ext cx="1368425" cy="1328737"/>
          </a:xfrm>
          <a:prstGeom prst="line">
            <a:avLst/>
          </a:prstGeom>
          <a:noFill/>
          <a:ln w="57150" cap="rnd" algn="ctr">
            <a:solidFill>
              <a:srgbClr val="FFFF00">
                <a:alpha val="59999"/>
              </a:srgbClr>
            </a:solidFill>
            <a:prstDash val="sysDash"/>
            <a:round/>
            <a:headEnd/>
            <a:tailEnd/>
          </a:ln>
        </p:spPr>
      </p:cxnSp>
      <p:cxnSp>
        <p:nvCxnSpPr>
          <p:cNvPr id="14341" name="Straight Connector 8"/>
          <p:cNvCxnSpPr>
            <a:cxnSpLocks noChangeShapeType="1"/>
          </p:cNvCxnSpPr>
          <p:nvPr/>
        </p:nvCxnSpPr>
        <p:spPr bwMode="auto">
          <a:xfrm flipH="1" flipV="1">
            <a:off x="7580313" y="4152900"/>
            <a:ext cx="1044575" cy="833438"/>
          </a:xfrm>
          <a:prstGeom prst="line">
            <a:avLst/>
          </a:prstGeom>
          <a:noFill/>
          <a:ln w="38100" cap="rnd" algn="ctr">
            <a:solidFill>
              <a:srgbClr val="FF0000">
                <a:alpha val="59999"/>
              </a:srgbClr>
            </a:solidFill>
            <a:prstDash val="sysDash"/>
            <a:round/>
            <a:headEnd/>
            <a:tailEnd/>
          </a:ln>
        </p:spPr>
      </p:cxnSp>
      <p:cxnSp>
        <p:nvCxnSpPr>
          <p:cNvPr id="14342" name="Straight Connector 10"/>
          <p:cNvCxnSpPr>
            <a:cxnSpLocks noChangeShapeType="1"/>
          </p:cNvCxnSpPr>
          <p:nvPr/>
        </p:nvCxnSpPr>
        <p:spPr bwMode="auto">
          <a:xfrm flipV="1">
            <a:off x="5727700" y="4140200"/>
            <a:ext cx="1019175" cy="687388"/>
          </a:xfrm>
          <a:prstGeom prst="line">
            <a:avLst/>
          </a:prstGeom>
          <a:noFill/>
          <a:ln w="19050" cap="rnd" algn="ctr">
            <a:solidFill>
              <a:srgbClr val="FF6600">
                <a:alpha val="59999"/>
              </a:srgbClr>
            </a:solidFill>
            <a:prstDash val="sysDash"/>
            <a:round/>
            <a:headEnd/>
            <a:tailEnd/>
          </a:ln>
        </p:spPr>
      </p:cxnSp>
      <p:cxnSp>
        <p:nvCxnSpPr>
          <p:cNvPr id="14343" name="Straight Connector 13"/>
          <p:cNvCxnSpPr>
            <a:cxnSpLocks noChangeShapeType="1"/>
          </p:cNvCxnSpPr>
          <p:nvPr/>
        </p:nvCxnSpPr>
        <p:spPr bwMode="auto">
          <a:xfrm flipV="1">
            <a:off x="5700713" y="4152900"/>
            <a:ext cx="847725" cy="463550"/>
          </a:xfrm>
          <a:prstGeom prst="line">
            <a:avLst/>
          </a:prstGeom>
          <a:noFill/>
          <a:ln w="57150" cap="rnd" algn="ctr">
            <a:solidFill>
              <a:srgbClr val="009900">
                <a:alpha val="59999"/>
              </a:srgbClr>
            </a:solidFill>
            <a:prstDash val="sysDash"/>
            <a:round/>
            <a:headEnd/>
            <a:tailEnd/>
          </a:ln>
        </p:spPr>
      </p:cxnSp>
      <p:sp>
        <p:nvSpPr>
          <p:cNvPr id="14344" name="Oval 22"/>
          <p:cNvSpPr>
            <a:spLocks noChangeArrowheads="1"/>
          </p:cNvSpPr>
          <p:nvPr/>
        </p:nvSpPr>
        <p:spPr bwMode="auto">
          <a:xfrm>
            <a:off x="8558213" y="4854575"/>
            <a:ext cx="317500" cy="317500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>
                <a:latin typeface="Trebuchet MS" pitchFamily="34" charset="0"/>
              </a:rPr>
              <a:t>5</a:t>
            </a:r>
            <a:endParaRPr lang="en-US" sz="1400" b="1">
              <a:latin typeface="Trebuchet MS" pitchFamily="34" charset="0"/>
            </a:endParaRPr>
          </a:p>
        </p:txBody>
      </p:sp>
      <p:sp>
        <p:nvSpPr>
          <p:cNvPr id="14345" name="Oval 25"/>
          <p:cNvSpPr>
            <a:spLocks noChangeArrowheads="1"/>
          </p:cNvSpPr>
          <p:nvPr/>
        </p:nvSpPr>
        <p:spPr bwMode="auto">
          <a:xfrm>
            <a:off x="5430838" y="4424363"/>
            <a:ext cx="317500" cy="317500"/>
          </a:xfrm>
          <a:prstGeom prst="ellipse">
            <a:avLst/>
          </a:prstGeom>
          <a:solidFill>
            <a:srgbClr val="0099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 b="1">
                <a:latin typeface="Trebuchet MS" pitchFamily="34" charset="0"/>
              </a:rPr>
              <a:t>1</a:t>
            </a:r>
          </a:p>
        </p:txBody>
      </p:sp>
      <p:sp>
        <p:nvSpPr>
          <p:cNvPr id="14346" name="Oval 26"/>
          <p:cNvSpPr>
            <a:spLocks noChangeArrowheads="1"/>
          </p:cNvSpPr>
          <p:nvPr/>
        </p:nvSpPr>
        <p:spPr bwMode="auto">
          <a:xfrm>
            <a:off x="5449888" y="4775200"/>
            <a:ext cx="317500" cy="317500"/>
          </a:xfrm>
          <a:prstGeom prst="ellipse">
            <a:avLst/>
          </a:prstGeom>
          <a:solidFill>
            <a:srgbClr val="FF6600"/>
          </a:solidFill>
          <a:ln w="9525">
            <a:solidFill>
              <a:srgbClr val="FF66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>
                <a:latin typeface="Trebuchet MS" pitchFamily="34" charset="0"/>
              </a:rPr>
              <a:t>2</a:t>
            </a:r>
            <a:endParaRPr lang="en-US" sz="1400" b="1">
              <a:latin typeface="Trebuchet MS" pitchFamily="34" charset="0"/>
            </a:endParaRPr>
          </a:p>
        </p:txBody>
      </p:sp>
      <p:sp>
        <p:nvSpPr>
          <p:cNvPr id="14347" name="Oval 27"/>
          <p:cNvSpPr>
            <a:spLocks noChangeArrowheads="1"/>
          </p:cNvSpPr>
          <p:nvPr/>
        </p:nvSpPr>
        <p:spPr bwMode="auto">
          <a:xfrm>
            <a:off x="6475413" y="6118225"/>
            <a:ext cx="317500" cy="317500"/>
          </a:xfrm>
          <a:prstGeom prst="ellipse">
            <a:avLst/>
          </a:prstGeom>
          <a:solidFill>
            <a:srgbClr val="008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>
                <a:latin typeface="Trebuchet MS" pitchFamily="34" charset="0"/>
              </a:rPr>
              <a:t>3</a:t>
            </a:r>
            <a:endParaRPr lang="en-US" sz="1400" b="1">
              <a:latin typeface="Trebuchet MS" pitchFamily="34" charset="0"/>
            </a:endParaRPr>
          </a:p>
        </p:txBody>
      </p:sp>
      <p:sp>
        <p:nvSpPr>
          <p:cNvPr id="14348" name="Oval 28"/>
          <p:cNvSpPr>
            <a:spLocks noChangeArrowheads="1"/>
          </p:cNvSpPr>
          <p:nvPr/>
        </p:nvSpPr>
        <p:spPr bwMode="auto">
          <a:xfrm>
            <a:off x="8520113" y="5318125"/>
            <a:ext cx="317500" cy="31750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>
                <a:latin typeface="Trebuchet MS" pitchFamily="34" charset="0"/>
              </a:rPr>
              <a:t>4</a:t>
            </a:r>
            <a:endParaRPr lang="en-US" sz="1400" b="1">
              <a:latin typeface="Trebuchet MS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518150" y="1266825"/>
          <a:ext cx="3402956" cy="888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7437"/>
                <a:gridCol w="440038"/>
                <a:gridCol w="410702"/>
                <a:gridCol w="513377"/>
                <a:gridCol w="422728"/>
                <a:gridCol w="39867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Channel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Observed</a:t>
                      </a:r>
                    </a:p>
                    <a:p>
                      <a:pPr algn="ctr"/>
                      <a:r>
                        <a:rPr lang="en-US" sz="1400" dirty="0" smtClean="0"/>
                        <a:t>throughput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CC00"/>
                          </a:solidFill>
                        </a:rPr>
                        <a:t>80</a:t>
                      </a:r>
                      <a:endParaRPr lang="en-US" sz="1400" b="1" dirty="0">
                        <a:solidFill>
                          <a:srgbClr val="00CC0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FF6600"/>
                          </a:solidFill>
                        </a:rPr>
                        <a:t>24</a:t>
                      </a:r>
                      <a:endParaRPr lang="en-US" sz="1400" b="1" dirty="0">
                        <a:solidFill>
                          <a:srgbClr val="FF660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8000"/>
                          </a:solidFill>
                        </a:rPr>
                        <a:t>160</a:t>
                      </a:r>
                      <a:endParaRPr lang="en-US" sz="1400" b="1" dirty="0">
                        <a:solidFill>
                          <a:srgbClr val="00800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FFFF00"/>
                          </a:solidFill>
                        </a:rPr>
                        <a:t>30</a:t>
                      </a:r>
                      <a:endParaRPr lang="en-US" sz="14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12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372" name="TextBox 5"/>
          <p:cNvSpPr txBox="1">
            <a:spLocks noChangeArrowheads="1"/>
          </p:cNvSpPr>
          <p:nvPr/>
        </p:nvSpPr>
        <p:spPr bwMode="auto">
          <a:xfrm>
            <a:off x="8870950" y="1192213"/>
            <a:ext cx="3556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…</a:t>
            </a:r>
          </a:p>
        </p:txBody>
      </p:sp>
      <p:sp>
        <p:nvSpPr>
          <p:cNvPr id="14373" name="TextBox 17"/>
          <p:cNvSpPr txBox="1">
            <a:spLocks noChangeArrowheads="1"/>
          </p:cNvSpPr>
          <p:nvPr/>
        </p:nvSpPr>
        <p:spPr bwMode="auto">
          <a:xfrm>
            <a:off x="8864600" y="1622425"/>
            <a:ext cx="355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…</a:t>
            </a:r>
          </a:p>
        </p:txBody>
      </p:sp>
      <p:pic>
        <p:nvPicPr>
          <p:cNvPr id="19" name="Picture 29" descr="7762 horizonta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16675" y="2292350"/>
            <a:ext cx="1358900" cy="88265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sp>
        <p:nvSpPr>
          <p:cNvPr id="14375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ChannelFly</a:t>
            </a:r>
          </a:p>
        </p:txBody>
      </p:sp>
    </p:spTree>
    <p:extLst>
      <p:ext uri="{BB962C8B-B14F-4D97-AF65-F5344CB8AC3E}">
        <p14:creationId xmlns:p14="http://schemas.microsoft.com/office/powerpoint/2010/main" val="3708638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It’s All About Channel Capacity</a:t>
            </a:r>
          </a:p>
        </p:txBody>
      </p:sp>
      <p:pic>
        <p:nvPicPr>
          <p:cNvPr id="16386" name="Picture 3" descr="road_packets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422400"/>
            <a:ext cx="611505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54225" y="965200"/>
            <a:ext cx="37369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400" spc="850" dirty="0">
                <a:solidFill>
                  <a:schemeClr val="accent2"/>
                </a:solidFill>
                <a:ea typeface="ＭＳ Ｐゴシック" charset="0"/>
                <a:cs typeface="ＭＳ Ｐゴシック" charset="0"/>
              </a:rPr>
              <a:t>2.4GHz RF CHANNEL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28788" y="6143625"/>
            <a:ext cx="47402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400" spc="500" dirty="0">
                <a:solidFill>
                  <a:srgbClr val="F07800"/>
                </a:solidFill>
                <a:ea typeface="ＭＳ Ｐゴシック" charset="0"/>
                <a:cs typeface="ＭＳ Ｐゴシック" charset="0"/>
              </a:rPr>
              <a:t>OBSERVED THROUGHPUT (Mbps)</a:t>
            </a:r>
          </a:p>
        </p:txBody>
      </p:sp>
      <p:cxnSp>
        <p:nvCxnSpPr>
          <p:cNvPr id="16389" name="Straight Connector 7"/>
          <p:cNvCxnSpPr>
            <a:cxnSpLocks noChangeShapeType="1"/>
          </p:cNvCxnSpPr>
          <p:nvPr/>
        </p:nvCxnSpPr>
        <p:spPr bwMode="auto">
          <a:xfrm>
            <a:off x="793750" y="1309688"/>
            <a:ext cx="58674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6390" name="Straight Connector 8"/>
          <p:cNvCxnSpPr>
            <a:cxnSpLocks noChangeShapeType="1"/>
          </p:cNvCxnSpPr>
          <p:nvPr/>
        </p:nvCxnSpPr>
        <p:spPr bwMode="auto">
          <a:xfrm>
            <a:off x="793750" y="6124575"/>
            <a:ext cx="58674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round/>
            <a:headEnd/>
            <a:tailEnd/>
          </a:ln>
        </p:spPr>
      </p:cxnSp>
      <p:sp>
        <p:nvSpPr>
          <p:cNvPr id="10" name="TextBox 9"/>
          <p:cNvSpPr txBox="1"/>
          <p:nvPr/>
        </p:nvSpPr>
        <p:spPr>
          <a:xfrm rot="16200000">
            <a:off x="-268287" y="3346450"/>
            <a:ext cx="1219200" cy="444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lnSpc>
                <a:spcPts val="1380"/>
              </a:lnSpc>
              <a:defRPr/>
            </a:pPr>
            <a:r>
              <a:rPr lang="en-US" sz="1400" spc="850" dirty="0">
                <a:solidFill>
                  <a:schemeClr val="accent2"/>
                </a:solidFill>
                <a:ea typeface="ＭＳ Ｐゴシック" charset="0"/>
                <a:cs typeface="ＭＳ Ｐゴシック" charset="0"/>
              </a:rPr>
              <a:t>TIME</a:t>
            </a:r>
            <a:r>
              <a:rPr lang="en-US" sz="1400" dirty="0">
                <a:solidFill>
                  <a:schemeClr val="accent2"/>
                </a:solidFill>
                <a:ea typeface="ＭＳ Ｐゴシック" charset="0"/>
                <a:cs typeface="ＭＳ Ｐゴシック" charset="0"/>
              </a:rPr>
              <a:t> </a:t>
            </a:r>
            <a:br>
              <a:rPr lang="en-US" sz="1400" dirty="0">
                <a:solidFill>
                  <a:schemeClr val="accent2"/>
                </a:solidFill>
                <a:ea typeface="ＭＳ Ｐゴシック" charset="0"/>
                <a:cs typeface="ＭＳ Ｐゴシック" charset="0"/>
              </a:rPr>
            </a:br>
            <a:r>
              <a:rPr lang="en-US" sz="1100" dirty="0">
                <a:solidFill>
                  <a:schemeClr val="accent2"/>
                </a:solidFill>
                <a:ea typeface="ＭＳ Ｐゴシック" charset="0"/>
                <a:cs typeface="ＭＳ Ｐゴシック" charset="0"/>
              </a:rPr>
              <a:t>(</a:t>
            </a:r>
            <a:r>
              <a:rPr lang="en-US" sz="1100" dirty="0" err="1">
                <a:solidFill>
                  <a:schemeClr val="accent2"/>
                </a:solidFill>
                <a:ea typeface="ＭＳ Ｐゴシック" charset="0"/>
                <a:cs typeface="ＭＳ Ｐゴシック" charset="0"/>
              </a:rPr>
              <a:t>miscroseconds</a:t>
            </a:r>
            <a:r>
              <a:rPr lang="en-US" sz="1100" dirty="0">
                <a:solidFill>
                  <a:schemeClr val="accent2"/>
                </a:solidFill>
                <a:ea typeface="ＭＳ Ｐゴシック" charset="0"/>
                <a:cs typeface="ＭＳ Ｐゴシック" charset="0"/>
              </a:rPr>
              <a:t>)</a:t>
            </a:r>
          </a:p>
        </p:txBody>
      </p:sp>
      <p:cxnSp>
        <p:nvCxnSpPr>
          <p:cNvPr id="16392" name="Straight Connector 16"/>
          <p:cNvCxnSpPr>
            <a:cxnSpLocks noChangeShapeType="1"/>
          </p:cNvCxnSpPr>
          <p:nvPr/>
        </p:nvCxnSpPr>
        <p:spPr bwMode="auto">
          <a:xfrm flipH="1">
            <a:off x="609600" y="1835150"/>
            <a:ext cx="6019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6393" name="Straight Connector 28"/>
          <p:cNvCxnSpPr>
            <a:cxnSpLocks noChangeShapeType="1"/>
          </p:cNvCxnSpPr>
          <p:nvPr/>
        </p:nvCxnSpPr>
        <p:spPr bwMode="auto">
          <a:xfrm flipH="1">
            <a:off x="596900" y="5695950"/>
            <a:ext cx="6019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6394" name="Straight Connector 29"/>
          <p:cNvCxnSpPr>
            <a:cxnSpLocks noChangeShapeType="1"/>
          </p:cNvCxnSpPr>
          <p:nvPr/>
        </p:nvCxnSpPr>
        <p:spPr bwMode="auto">
          <a:xfrm flipH="1">
            <a:off x="596900" y="4924425"/>
            <a:ext cx="6019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6395" name="Straight Connector 30"/>
          <p:cNvCxnSpPr>
            <a:cxnSpLocks noChangeShapeType="1"/>
          </p:cNvCxnSpPr>
          <p:nvPr/>
        </p:nvCxnSpPr>
        <p:spPr bwMode="auto">
          <a:xfrm flipH="1">
            <a:off x="596900" y="4151313"/>
            <a:ext cx="6019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6396" name="Straight Connector 31"/>
          <p:cNvCxnSpPr>
            <a:cxnSpLocks noChangeShapeType="1"/>
          </p:cNvCxnSpPr>
          <p:nvPr/>
        </p:nvCxnSpPr>
        <p:spPr bwMode="auto">
          <a:xfrm flipH="1">
            <a:off x="596900" y="3379788"/>
            <a:ext cx="6019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6397" name="Straight Connector 32"/>
          <p:cNvCxnSpPr>
            <a:cxnSpLocks noChangeShapeType="1"/>
          </p:cNvCxnSpPr>
          <p:nvPr/>
        </p:nvCxnSpPr>
        <p:spPr bwMode="auto">
          <a:xfrm flipH="1">
            <a:off x="596900" y="2606675"/>
            <a:ext cx="6019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6398" name="TextBox 35"/>
          <p:cNvSpPr txBox="1">
            <a:spLocks noChangeArrowheads="1"/>
          </p:cNvSpPr>
          <p:nvPr/>
        </p:nvSpPr>
        <p:spPr bwMode="auto">
          <a:xfrm>
            <a:off x="381000" y="5530850"/>
            <a:ext cx="2857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solidFill>
                  <a:schemeClr val="bg2"/>
                </a:solidFill>
              </a:rPr>
              <a:t>0</a:t>
            </a:r>
          </a:p>
        </p:txBody>
      </p:sp>
      <p:sp>
        <p:nvSpPr>
          <p:cNvPr id="16399" name="TextBox 36"/>
          <p:cNvSpPr txBox="1">
            <a:spLocks noChangeArrowheads="1"/>
          </p:cNvSpPr>
          <p:nvPr/>
        </p:nvSpPr>
        <p:spPr bwMode="auto">
          <a:xfrm>
            <a:off x="203200" y="1670050"/>
            <a:ext cx="4841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solidFill>
                  <a:schemeClr val="bg2"/>
                </a:solidFill>
              </a:rPr>
              <a:t>500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858000" y="1751013"/>
            <a:ext cx="2133600" cy="3736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77800" indent="-177800" eaLnBrk="0" hangingPunct="0"/>
            <a:r>
              <a:rPr lang="en-US" sz="1600" b="1">
                <a:solidFill>
                  <a:srgbClr val="000000"/>
                </a:solidFill>
              </a:rPr>
              <a:t>	Competing approaches:</a:t>
            </a:r>
          </a:p>
          <a:p>
            <a:pPr marL="177800" indent="-177800" eaLnBrk="0" hangingPunct="0">
              <a:lnSpc>
                <a:spcPts val="1925"/>
              </a:lnSpc>
              <a:spcBef>
                <a:spcPts val="800"/>
              </a:spcBef>
              <a:buClr>
                <a:srgbClr val="FF6600"/>
              </a:buClr>
              <a:buFont typeface="Lucida Grande"/>
              <a:buChar char="▪"/>
            </a:pPr>
            <a:r>
              <a:rPr lang="en-US" sz="1600"/>
              <a:t>Go off channel </a:t>
            </a:r>
            <a:br>
              <a:rPr lang="en-US" sz="1600"/>
            </a:br>
            <a:r>
              <a:rPr lang="en-US" sz="1600"/>
              <a:t>to listen only</a:t>
            </a:r>
          </a:p>
          <a:p>
            <a:pPr marL="177800" indent="-177800" eaLnBrk="0" hangingPunct="0">
              <a:lnSpc>
                <a:spcPts val="1925"/>
              </a:lnSpc>
              <a:spcBef>
                <a:spcPts val="800"/>
              </a:spcBef>
              <a:buClr>
                <a:srgbClr val="FF6600"/>
              </a:buClr>
              <a:buFont typeface="Lucida Grande"/>
              <a:buChar char="▪"/>
            </a:pPr>
            <a:r>
              <a:rPr lang="en-US" sz="1600"/>
              <a:t>Listen for beacons, frame errors, RF interference</a:t>
            </a:r>
          </a:p>
          <a:p>
            <a:pPr marL="177800" indent="-177800" eaLnBrk="0" hangingPunct="0">
              <a:lnSpc>
                <a:spcPts val="1925"/>
              </a:lnSpc>
              <a:spcBef>
                <a:spcPts val="800"/>
              </a:spcBef>
              <a:buClr>
                <a:srgbClr val="FF6600"/>
              </a:buClr>
              <a:buFont typeface="Lucida Grande"/>
              <a:buChar char="▪"/>
            </a:pPr>
            <a:r>
              <a:rPr lang="en-US" sz="1600"/>
              <a:t>Take a very small snapshot in time</a:t>
            </a:r>
          </a:p>
          <a:p>
            <a:pPr marL="177800" indent="-177800" eaLnBrk="0" hangingPunct="0">
              <a:lnSpc>
                <a:spcPts val="1925"/>
              </a:lnSpc>
              <a:spcBef>
                <a:spcPts val="800"/>
              </a:spcBef>
              <a:buClr>
                <a:srgbClr val="FF6600"/>
              </a:buClr>
              <a:buFont typeface="Lucida Grande"/>
              <a:buChar char="▪"/>
            </a:pPr>
            <a:r>
              <a:rPr lang="en-US" sz="1600"/>
              <a:t>Don’t provide a complete view of the entire spectrum</a:t>
            </a:r>
          </a:p>
          <a:p>
            <a:pPr marL="177800" indent="-177800" eaLnBrk="0" hangingPunct="0"/>
            <a:endParaRPr lang="en-US" sz="2000"/>
          </a:p>
        </p:txBody>
      </p:sp>
      <p:sp>
        <p:nvSpPr>
          <p:cNvPr id="16401" name="Oval 2"/>
          <p:cNvSpPr>
            <a:spLocks noChangeArrowheads="1"/>
          </p:cNvSpPr>
          <p:nvPr/>
        </p:nvSpPr>
        <p:spPr bwMode="auto">
          <a:xfrm>
            <a:off x="4657725" y="5759450"/>
            <a:ext cx="304800" cy="304800"/>
          </a:xfrm>
          <a:prstGeom prst="ellipse">
            <a:avLst/>
          </a:prstGeom>
          <a:solidFill>
            <a:srgbClr val="008000">
              <a:alpha val="50195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16402" name="Oval 18"/>
          <p:cNvSpPr>
            <a:spLocks noChangeArrowheads="1"/>
          </p:cNvSpPr>
          <p:nvPr/>
        </p:nvSpPr>
        <p:spPr bwMode="auto">
          <a:xfrm>
            <a:off x="3581400" y="5759450"/>
            <a:ext cx="304800" cy="304800"/>
          </a:xfrm>
          <a:prstGeom prst="ellipse">
            <a:avLst/>
          </a:prstGeom>
          <a:solidFill>
            <a:srgbClr val="FF0000">
              <a:alpha val="50195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16403" name="Oval 19"/>
          <p:cNvSpPr>
            <a:spLocks noChangeArrowheads="1"/>
          </p:cNvSpPr>
          <p:nvPr/>
        </p:nvSpPr>
        <p:spPr bwMode="auto">
          <a:xfrm>
            <a:off x="2505075" y="5759450"/>
            <a:ext cx="304800" cy="304800"/>
          </a:xfrm>
          <a:prstGeom prst="ellipse">
            <a:avLst/>
          </a:prstGeom>
          <a:solidFill>
            <a:srgbClr val="008000">
              <a:alpha val="50195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16404" name="Oval 20"/>
          <p:cNvSpPr>
            <a:spLocks noChangeArrowheads="1"/>
          </p:cNvSpPr>
          <p:nvPr/>
        </p:nvSpPr>
        <p:spPr bwMode="auto">
          <a:xfrm>
            <a:off x="950913" y="5759450"/>
            <a:ext cx="304800" cy="304800"/>
          </a:xfrm>
          <a:prstGeom prst="ellipse">
            <a:avLst/>
          </a:prstGeom>
          <a:solidFill>
            <a:srgbClr val="FF0000">
              <a:alpha val="50195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16405" name="Oval 22"/>
          <p:cNvSpPr>
            <a:spLocks noChangeArrowheads="1"/>
          </p:cNvSpPr>
          <p:nvPr/>
        </p:nvSpPr>
        <p:spPr bwMode="auto">
          <a:xfrm>
            <a:off x="5199063" y="5759450"/>
            <a:ext cx="304800" cy="304800"/>
          </a:xfrm>
          <a:prstGeom prst="ellipse">
            <a:avLst/>
          </a:prstGeom>
          <a:solidFill>
            <a:srgbClr val="FFFF00">
              <a:alpha val="50195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16406" name="Oval 23"/>
          <p:cNvSpPr>
            <a:spLocks noChangeArrowheads="1"/>
          </p:cNvSpPr>
          <p:nvPr/>
        </p:nvSpPr>
        <p:spPr bwMode="auto">
          <a:xfrm>
            <a:off x="4114800" y="5759450"/>
            <a:ext cx="304800" cy="304800"/>
          </a:xfrm>
          <a:prstGeom prst="ellipse">
            <a:avLst/>
          </a:prstGeom>
          <a:solidFill>
            <a:srgbClr val="FFFF00">
              <a:alpha val="50195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16407" name="Oval 24"/>
          <p:cNvSpPr>
            <a:spLocks noChangeArrowheads="1"/>
          </p:cNvSpPr>
          <p:nvPr/>
        </p:nvSpPr>
        <p:spPr bwMode="auto">
          <a:xfrm>
            <a:off x="6248400" y="5759450"/>
            <a:ext cx="304800" cy="304800"/>
          </a:xfrm>
          <a:prstGeom prst="ellipse">
            <a:avLst/>
          </a:prstGeom>
          <a:solidFill>
            <a:srgbClr val="FF0000">
              <a:alpha val="50195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16408" name="Oval 25"/>
          <p:cNvSpPr>
            <a:spLocks noChangeArrowheads="1"/>
          </p:cNvSpPr>
          <p:nvPr/>
        </p:nvSpPr>
        <p:spPr bwMode="auto">
          <a:xfrm>
            <a:off x="1981200" y="5759450"/>
            <a:ext cx="304800" cy="304800"/>
          </a:xfrm>
          <a:prstGeom prst="ellipse">
            <a:avLst/>
          </a:prstGeom>
          <a:solidFill>
            <a:srgbClr val="008000">
              <a:alpha val="50195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16409" name="Oval 27"/>
          <p:cNvSpPr>
            <a:spLocks noChangeArrowheads="1"/>
          </p:cNvSpPr>
          <p:nvPr/>
        </p:nvSpPr>
        <p:spPr bwMode="auto">
          <a:xfrm>
            <a:off x="5715000" y="5759450"/>
            <a:ext cx="304800" cy="304800"/>
          </a:xfrm>
          <a:prstGeom prst="ellipse">
            <a:avLst/>
          </a:prstGeom>
          <a:solidFill>
            <a:srgbClr val="FF0000">
              <a:alpha val="50195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16410" name="Oval 33"/>
          <p:cNvSpPr>
            <a:spLocks noChangeArrowheads="1"/>
          </p:cNvSpPr>
          <p:nvPr/>
        </p:nvSpPr>
        <p:spPr bwMode="auto">
          <a:xfrm>
            <a:off x="3048000" y="5759450"/>
            <a:ext cx="304800" cy="304800"/>
          </a:xfrm>
          <a:prstGeom prst="ellipse">
            <a:avLst/>
          </a:prstGeom>
          <a:solidFill>
            <a:srgbClr val="FFFF00">
              <a:alpha val="50195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16411" name="Oval 34"/>
          <p:cNvSpPr>
            <a:spLocks noChangeArrowheads="1"/>
          </p:cNvSpPr>
          <p:nvPr/>
        </p:nvSpPr>
        <p:spPr bwMode="auto">
          <a:xfrm>
            <a:off x="1438275" y="5759450"/>
            <a:ext cx="304800" cy="304800"/>
          </a:xfrm>
          <a:prstGeom prst="ellipse">
            <a:avLst/>
          </a:prstGeom>
          <a:solidFill>
            <a:srgbClr val="FF0000">
              <a:alpha val="50195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4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 descr="scg-20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5533" y="3304896"/>
            <a:ext cx="2091267" cy="1013103"/>
          </a:xfrm>
          <a:prstGeom prst="rect">
            <a:avLst/>
          </a:prstGeom>
        </p:spPr>
      </p:pic>
      <p:pic>
        <p:nvPicPr>
          <p:cNvPr id="23" name="Picture 22" descr="boxy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533400" y="1079500"/>
            <a:ext cx="9146116" cy="15853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Extensive Smart Wi-Fi Portfolio </a:t>
            </a:r>
            <a:endParaRPr lang="en-US" sz="2400" dirty="0"/>
          </a:p>
        </p:txBody>
      </p:sp>
      <p:sp>
        <p:nvSpPr>
          <p:cNvPr id="7" name="Right Bracket 6"/>
          <p:cNvSpPr/>
          <p:nvPr/>
        </p:nvSpPr>
        <p:spPr bwMode="auto">
          <a:xfrm rot="16200000">
            <a:off x="2087033" y="732367"/>
            <a:ext cx="139702" cy="2180167"/>
          </a:xfrm>
          <a:prstGeom prst="rightBracket">
            <a:avLst>
              <a:gd name="adj" fmla="val 0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rgbClr val="474747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pic>
        <p:nvPicPr>
          <p:cNvPr id="8" name="Picture 7" descr="Wi-Fi-Wall-Jack.jp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55970" y="1828799"/>
            <a:ext cx="410433" cy="613833"/>
          </a:xfrm>
          <a:prstGeom prst="roundRect">
            <a:avLst>
              <a:gd name="adj" fmla="val 6518"/>
            </a:avLst>
          </a:prstGeom>
        </p:spPr>
      </p:pic>
      <p:sp>
        <p:nvSpPr>
          <p:cNvPr id="13" name="TextBox 12"/>
          <p:cNvSpPr txBox="1"/>
          <p:nvPr/>
        </p:nvSpPr>
        <p:spPr>
          <a:xfrm>
            <a:off x="5191216" y="2736838"/>
            <a:ext cx="7833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tx1">
                    <a:lumMod val="75000"/>
                  </a:schemeClr>
                </a:solidFill>
              </a:rPr>
              <a:t>Entry level </a:t>
            </a:r>
            <a:br>
              <a:rPr lang="en-US" sz="10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en-US" sz="1000" dirty="0" smtClean="0">
                <a:solidFill>
                  <a:schemeClr val="tx1">
                    <a:lumMod val="75000"/>
                  </a:schemeClr>
                </a:solidFill>
              </a:rPr>
              <a:t>802.11n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7208" y="2736838"/>
            <a:ext cx="12447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tx1">
                    <a:lumMod val="75000"/>
                  </a:schemeClr>
                </a:solidFill>
              </a:rPr>
              <a:t>3X3, 3-stream</a:t>
            </a:r>
            <a:br>
              <a:rPr lang="en-US" sz="10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en-US" sz="1000" dirty="0" smtClean="0">
                <a:solidFill>
                  <a:schemeClr val="tx1">
                    <a:lumMod val="75000"/>
                  </a:schemeClr>
                </a:solidFill>
              </a:rPr>
              <a:t>dual-band 802.11n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06476" y="2736838"/>
            <a:ext cx="7619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tx1">
                    <a:lumMod val="75000"/>
                  </a:schemeClr>
                </a:solidFill>
              </a:rPr>
              <a:t>Mid-range </a:t>
            </a:r>
            <a:br>
              <a:rPr lang="en-US" sz="10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en-US" sz="1000" dirty="0" smtClean="0">
                <a:solidFill>
                  <a:schemeClr val="tx1">
                    <a:lumMod val="75000"/>
                  </a:schemeClr>
                </a:solidFill>
              </a:rPr>
              <a:t>dual band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40150" y="1511300"/>
            <a:ext cx="106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474747"/>
                </a:solidFill>
              </a:rPr>
              <a:t>MIDRANGE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30350" y="1511300"/>
            <a:ext cx="984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474747"/>
                </a:solidFill>
              </a:rPr>
              <a:t>HIGH END</a:t>
            </a:r>
            <a:endParaRPr lang="en-US" sz="1200" b="1" dirty="0">
              <a:solidFill>
                <a:srgbClr val="474747"/>
              </a:solidFill>
            </a:endParaRPr>
          </a:p>
        </p:txBody>
      </p:sp>
      <p:sp>
        <p:nvSpPr>
          <p:cNvPr id="21" name="Right Bracket 20"/>
          <p:cNvSpPr/>
          <p:nvPr/>
        </p:nvSpPr>
        <p:spPr bwMode="auto">
          <a:xfrm rot="16200000">
            <a:off x="4121151" y="941916"/>
            <a:ext cx="143932" cy="1765300"/>
          </a:xfrm>
          <a:prstGeom prst="rightBracket">
            <a:avLst>
              <a:gd name="adj" fmla="val 0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rgbClr val="474747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13548" y="2736838"/>
            <a:ext cx="7691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tx1">
                    <a:lumMod val="75000"/>
                  </a:schemeClr>
                </a:solidFill>
              </a:rPr>
              <a:t>Enterprise </a:t>
            </a:r>
            <a:br>
              <a:rPr lang="en-US" sz="10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en-US" sz="1000" dirty="0" smtClean="0">
                <a:solidFill>
                  <a:schemeClr val="tx1">
                    <a:lumMod val="75000"/>
                  </a:schemeClr>
                </a:solidFill>
              </a:rPr>
              <a:t>dual-band</a:t>
            </a:r>
          </a:p>
        </p:txBody>
      </p:sp>
      <p:pic>
        <p:nvPicPr>
          <p:cNvPr id="24" name="Picture 23" descr="chow-chow-front2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6500" y="2075037"/>
            <a:ext cx="1123950" cy="499533"/>
          </a:xfrm>
          <a:prstGeom prst="rect">
            <a:avLst/>
          </a:prstGeom>
        </p:spPr>
      </p:pic>
      <p:pic>
        <p:nvPicPr>
          <p:cNvPr id="26" name="Picture 25" descr="7962-05.pn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1750" y="1813982"/>
            <a:ext cx="933450" cy="685800"/>
          </a:xfrm>
          <a:prstGeom prst="rect">
            <a:avLst/>
          </a:prstGeom>
        </p:spPr>
      </p:pic>
      <p:pic>
        <p:nvPicPr>
          <p:cNvPr id="27" name="Picture 26" descr="spaniel-front-small.pn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2138" y="2256365"/>
            <a:ext cx="850900" cy="208754"/>
          </a:xfrm>
          <a:prstGeom prst="rect">
            <a:avLst/>
          </a:prstGeom>
        </p:spPr>
      </p:pic>
      <p:sp>
        <p:nvSpPr>
          <p:cNvPr id="31" name="Rounded Rectangle 30"/>
          <p:cNvSpPr/>
          <p:nvPr/>
        </p:nvSpPr>
        <p:spPr bwMode="auto">
          <a:xfrm>
            <a:off x="1159933" y="2442630"/>
            <a:ext cx="1159933" cy="50800"/>
          </a:xfrm>
          <a:prstGeom prst="roundRect">
            <a:avLst/>
          </a:prstGeom>
          <a:solidFill>
            <a:schemeClr val="tx1">
              <a:lumMod val="75000"/>
              <a:alpha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softEdge rad="2540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32" name="Rounded Rectangle 31"/>
          <p:cNvSpPr/>
          <p:nvPr/>
        </p:nvSpPr>
        <p:spPr bwMode="auto">
          <a:xfrm>
            <a:off x="5251449" y="2427820"/>
            <a:ext cx="685800" cy="45719"/>
          </a:xfrm>
          <a:prstGeom prst="roundRect">
            <a:avLst/>
          </a:prstGeom>
          <a:solidFill>
            <a:schemeClr val="tx1">
              <a:lumMod val="75000"/>
              <a:alpha val="40000"/>
            </a:schemeClr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softEdge rad="2540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pic>
        <p:nvPicPr>
          <p:cNvPr id="3" name="Picture 2" descr="7982-front.pn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100" y="2040467"/>
            <a:ext cx="1333500" cy="441537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 bwMode="auto">
          <a:xfrm>
            <a:off x="6464309" y="2457446"/>
            <a:ext cx="630767" cy="45719"/>
          </a:xfrm>
          <a:prstGeom prst="roundRect">
            <a:avLst/>
          </a:prstGeom>
          <a:solidFill>
            <a:schemeClr val="tx1">
              <a:lumMod val="75000"/>
              <a:alpha val="40000"/>
            </a:schemeClr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softEdge rad="2540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pic>
        <p:nvPicPr>
          <p:cNvPr id="30" name="Picture 29" descr="Cyprus-glamor-small.png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869" y="5090585"/>
            <a:ext cx="1462397" cy="1435099"/>
          </a:xfrm>
          <a:prstGeom prst="rect">
            <a:avLst/>
          </a:prstGeom>
        </p:spPr>
      </p:pic>
      <p:pic>
        <p:nvPicPr>
          <p:cNvPr id="38" name="Picture 1" descr="7762-inside.png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1337" y="5195360"/>
            <a:ext cx="859031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7" name="Straight Connector 66"/>
          <p:cNvCxnSpPr/>
          <p:nvPr/>
        </p:nvCxnSpPr>
        <p:spPr bwMode="auto">
          <a:xfrm flipH="1" flipV="1">
            <a:off x="1739900" y="2540000"/>
            <a:ext cx="1" cy="22860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accent2"/>
            </a:solidFill>
            <a:prstDash val="solid"/>
            <a:round/>
            <a:headEnd type="none" w="med" len="med"/>
            <a:tailEnd type="oval" w="sm" len="sm"/>
          </a:ln>
          <a:effectLst/>
        </p:spPr>
      </p:cxnSp>
      <p:pic>
        <p:nvPicPr>
          <p:cNvPr id="37" name="Picture 20" descr="zf7731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7600" y="5310726"/>
            <a:ext cx="798134" cy="967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72" descr="7762s-in-case.pn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2200" y="5363635"/>
            <a:ext cx="1219199" cy="869695"/>
          </a:xfrm>
          <a:prstGeom prst="rect">
            <a:avLst/>
          </a:prstGeom>
        </p:spPr>
      </p:pic>
      <p:pic>
        <p:nvPicPr>
          <p:cNvPr id="74" name="Picture 73" descr="7761-cm.png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8053" y="5255693"/>
            <a:ext cx="1310588" cy="908050"/>
          </a:xfrm>
          <a:prstGeom prst="rect">
            <a:avLst/>
          </a:prstGeom>
        </p:spPr>
      </p:pic>
      <p:pic>
        <p:nvPicPr>
          <p:cNvPr id="82" name="Picture 81" descr="2942-rear.png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1901" y="1840604"/>
            <a:ext cx="850900" cy="740669"/>
          </a:xfrm>
          <a:prstGeom prst="rect">
            <a:avLst/>
          </a:prstGeom>
        </p:spPr>
      </p:pic>
      <p:sp>
        <p:nvSpPr>
          <p:cNvPr id="83" name="Rounded Rectangle 82"/>
          <p:cNvSpPr/>
          <p:nvPr/>
        </p:nvSpPr>
        <p:spPr bwMode="auto">
          <a:xfrm>
            <a:off x="2724796" y="2470146"/>
            <a:ext cx="630767" cy="45719"/>
          </a:xfrm>
          <a:prstGeom prst="roundRect">
            <a:avLst/>
          </a:prstGeom>
          <a:solidFill>
            <a:schemeClr val="tx1">
              <a:lumMod val="75000"/>
              <a:alpha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softEdge rad="2540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102350" y="1511300"/>
            <a:ext cx="9028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474747"/>
                </a:solidFill>
              </a:rPr>
              <a:t>LOW END</a:t>
            </a:r>
            <a:endParaRPr lang="en-US" sz="1200" b="1" dirty="0">
              <a:solidFill>
                <a:srgbClr val="474747"/>
              </a:solidFill>
            </a:endParaRPr>
          </a:p>
        </p:txBody>
      </p:sp>
      <p:cxnSp>
        <p:nvCxnSpPr>
          <p:cNvPr id="88" name="Straight Connector 87"/>
          <p:cNvCxnSpPr/>
          <p:nvPr/>
        </p:nvCxnSpPr>
        <p:spPr bwMode="auto">
          <a:xfrm>
            <a:off x="1746252" y="5016500"/>
            <a:ext cx="0" cy="309035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F07800"/>
            </a:solidFill>
            <a:prstDash val="solid"/>
            <a:round/>
            <a:headEnd type="none" w="med" len="med"/>
            <a:tailEnd type="oval" w="sm" len="sm"/>
          </a:ln>
          <a:effectLst/>
        </p:spPr>
      </p:cxnSp>
      <p:sp>
        <p:nvSpPr>
          <p:cNvPr id="90" name="TextBox 89"/>
          <p:cNvSpPr txBox="1"/>
          <p:nvPr/>
        </p:nvSpPr>
        <p:spPr>
          <a:xfrm>
            <a:off x="6404784" y="2736838"/>
            <a:ext cx="7904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tx1">
                    <a:lumMod val="75000"/>
                  </a:schemeClr>
                </a:solidFill>
              </a:rPr>
              <a:t>Entry-level</a:t>
            </a:r>
          </a:p>
          <a:p>
            <a:pPr algn="ctr"/>
            <a:r>
              <a:rPr lang="en-US" sz="1000" dirty="0" smtClean="0">
                <a:solidFill>
                  <a:schemeClr val="tx1">
                    <a:lumMod val="75000"/>
                  </a:schemeClr>
                </a:solidFill>
              </a:rPr>
              <a:t>802.11g</a:t>
            </a:r>
            <a:endParaRPr lang="en-US" sz="10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570477" y="2736838"/>
            <a:ext cx="7975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tx1">
                    <a:lumMod val="75000"/>
                  </a:schemeClr>
                </a:solidFill>
              </a:rPr>
              <a:t>Wi-Fi </a:t>
            </a:r>
            <a:br>
              <a:rPr lang="en-US" sz="10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en-US" sz="1000" dirty="0" smtClean="0">
                <a:solidFill>
                  <a:schemeClr val="tx1">
                    <a:lumMod val="75000"/>
                  </a:schemeClr>
                </a:solidFill>
              </a:rPr>
              <a:t>wall switch</a:t>
            </a:r>
          </a:p>
        </p:txBody>
      </p:sp>
      <p:cxnSp>
        <p:nvCxnSpPr>
          <p:cNvPr id="57" name="Straight Connector 56"/>
          <p:cNvCxnSpPr/>
          <p:nvPr/>
        </p:nvCxnSpPr>
        <p:spPr bwMode="auto">
          <a:xfrm flipH="1" flipV="1">
            <a:off x="3035300" y="2540000"/>
            <a:ext cx="1" cy="22860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accent2"/>
            </a:solidFill>
            <a:prstDash val="solid"/>
            <a:round/>
            <a:headEnd type="none" w="med" len="med"/>
            <a:tailEnd type="oval" w="sm" len="sm"/>
          </a:ln>
          <a:effectLst/>
        </p:spPr>
      </p:cxnSp>
      <p:cxnSp>
        <p:nvCxnSpPr>
          <p:cNvPr id="59" name="Straight Connector 58"/>
          <p:cNvCxnSpPr/>
          <p:nvPr/>
        </p:nvCxnSpPr>
        <p:spPr bwMode="auto">
          <a:xfrm flipH="1" flipV="1">
            <a:off x="4353978" y="2523065"/>
            <a:ext cx="1" cy="22860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accent2"/>
            </a:solidFill>
            <a:prstDash val="solid"/>
            <a:round/>
            <a:headEnd type="none" w="med" len="med"/>
            <a:tailEnd type="oval" w="sm" len="sm"/>
          </a:ln>
          <a:effectLst/>
        </p:spPr>
      </p:cxnSp>
      <p:cxnSp>
        <p:nvCxnSpPr>
          <p:cNvPr id="62" name="Straight Connector 61"/>
          <p:cNvCxnSpPr/>
          <p:nvPr/>
        </p:nvCxnSpPr>
        <p:spPr bwMode="auto">
          <a:xfrm flipH="1" flipV="1">
            <a:off x="5573178" y="2523065"/>
            <a:ext cx="1" cy="22860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accent2"/>
            </a:solidFill>
            <a:prstDash val="solid"/>
            <a:round/>
            <a:headEnd type="none" w="med" len="med"/>
            <a:tailEnd type="oval" w="sm" len="sm"/>
          </a:ln>
          <a:effectLst/>
        </p:spPr>
      </p:cxnSp>
      <p:cxnSp>
        <p:nvCxnSpPr>
          <p:cNvPr id="69" name="Straight Connector 68"/>
          <p:cNvCxnSpPr/>
          <p:nvPr/>
        </p:nvCxnSpPr>
        <p:spPr bwMode="auto">
          <a:xfrm flipH="1" flipV="1">
            <a:off x="6805078" y="2523065"/>
            <a:ext cx="1" cy="22860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accent2"/>
            </a:solidFill>
            <a:prstDash val="solid"/>
            <a:round/>
            <a:headEnd type="none" w="med" len="med"/>
            <a:tailEnd type="oval" w="sm" len="sm"/>
          </a:ln>
          <a:effectLst/>
        </p:spPr>
      </p:cxnSp>
      <p:cxnSp>
        <p:nvCxnSpPr>
          <p:cNvPr id="70" name="Straight Connector 69"/>
          <p:cNvCxnSpPr/>
          <p:nvPr/>
        </p:nvCxnSpPr>
        <p:spPr bwMode="auto">
          <a:xfrm flipH="1" flipV="1">
            <a:off x="7893049" y="2523065"/>
            <a:ext cx="1" cy="22860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accent2"/>
            </a:solidFill>
            <a:prstDash val="solid"/>
            <a:round/>
            <a:headEnd type="none" w="med" len="med"/>
            <a:tailEnd type="oval" w="sm" len="sm"/>
          </a:ln>
          <a:effectLst/>
        </p:spPr>
      </p:cxnSp>
      <p:cxnSp>
        <p:nvCxnSpPr>
          <p:cNvPr id="71" name="Straight Connector 70"/>
          <p:cNvCxnSpPr/>
          <p:nvPr/>
        </p:nvCxnSpPr>
        <p:spPr bwMode="auto">
          <a:xfrm>
            <a:off x="3067050" y="5094798"/>
            <a:ext cx="6351" cy="230737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F07800"/>
            </a:solidFill>
            <a:prstDash val="solid"/>
            <a:round/>
            <a:headEnd type="none" w="med" len="med"/>
            <a:tailEnd type="oval" w="sm" len="sm"/>
          </a:ln>
          <a:effectLst/>
        </p:spPr>
      </p:cxnSp>
      <p:cxnSp>
        <p:nvCxnSpPr>
          <p:cNvPr id="75" name="Straight Connector 74"/>
          <p:cNvCxnSpPr/>
          <p:nvPr/>
        </p:nvCxnSpPr>
        <p:spPr bwMode="auto">
          <a:xfrm>
            <a:off x="5581650" y="5094798"/>
            <a:ext cx="6351" cy="230737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F07800"/>
            </a:solidFill>
            <a:prstDash val="solid"/>
            <a:round/>
            <a:headEnd type="none" w="med" len="med"/>
            <a:tailEnd type="oval" w="sm" len="sm"/>
          </a:ln>
          <a:effectLst/>
        </p:spPr>
      </p:cxnSp>
      <p:cxnSp>
        <p:nvCxnSpPr>
          <p:cNvPr id="76" name="Straight Connector 75"/>
          <p:cNvCxnSpPr/>
          <p:nvPr/>
        </p:nvCxnSpPr>
        <p:spPr bwMode="auto">
          <a:xfrm>
            <a:off x="6819900" y="5094798"/>
            <a:ext cx="6351" cy="230737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F07800"/>
            </a:solidFill>
            <a:prstDash val="solid"/>
            <a:round/>
            <a:headEnd type="none" w="med" len="med"/>
            <a:tailEnd type="oval" w="sm" len="sm"/>
          </a:ln>
          <a:effectLst/>
        </p:spPr>
      </p:cxnSp>
      <p:cxnSp>
        <p:nvCxnSpPr>
          <p:cNvPr id="84" name="Straight Connector 83"/>
          <p:cNvCxnSpPr/>
          <p:nvPr/>
        </p:nvCxnSpPr>
        <p:spPr bwMode="auto">
          <a:xfrm>
            <a:off x="7905750" y="5094798"/>
            <a:ext cx="6351" cy="230737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F07800"/>
            </a:solidFill>
            <a:prstDash val="solid"/>
            <a:round/>
            <a:headEnd type="none" w="med" len="med"/>
            <a:tailEnd type="oval" w="sm" len="sm"/>
          </a:ln>
          <a:effectLst/>
        </p:spPr>
      </p:cxnSp>
      <p:pic>
        <p:nvPicPr>
          <p:cNvPr id="93" name="Picture 92" descr="5000.png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1200" y="3352752"/>
            <a:ext cx="1924050" cy="859409"/>
          </a:xfrm>
          <a:prstGeom prst="rect">
            <a:avLst/>
          </a:prstGeom>
        </p:spPr>
      </p:pic>
      <p:pic>
        <p:nvPicPr>
          <p:cNvPr id="94" name="Picture 93" descr="1100.png"/>
          <p:cNvPicPr>
            <a:picLocks noChangeAspect="1"/>
          </p:cNvPicPr>
          <p:nvPr/>
        </p:nvPicPr>
        <p:blipFill>
          <a:blip r:embed="rId1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650" y="3575002"/>
            <a:ext cx="1340890" cy="660867"/>
          </a:xfrm>
          <a:prstGeom prst="rect">
            <a:avLst/>
          </a:prstGeom>
        </p:spPr>
      </p:pic>
      <p:pic>
        <p:nvPicPr>
          <p:cNvPr id="95" name="Picture 94" descr="3000.png"/>
          <p:cNvPicPr>
            <a:picLocks noChangeAspect="1"/>
          </p:cNvPicPr>
          <p:nvPr/>
        </p:nvPicPr>
        <p:blipFill>
          <a:blip r:embed="rId1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2851" y="3533578"/>
            <a:ext cx="1828800" cy="680581"/>
          </a:xfrm>
          <a:prstGeom prst="rect">
            <a:avLst/>
          </a:prstGeom>
        </p:spPr>
      </p:pic>
      <p:sp>
        <p:nvSpPr>
          <p:cNvPr id="98" name="TextBox 97"/>
          <p:cNvSpPr txBox="1"/>
          <p:nvPr/>
        </p:nvSpPr>
        <p:spPr>
          <a:xfrm>
            <a:off x="1113396" y="4044890"/>
            <a:ext cx="8405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tx1">
                    <a:lumMod val="75000"/>
                  </a:schemeClr>
                </a:solidFill>
              </a:rPr>
              <a:t>6 to 50 Aps</a:t>
            </a:r>
          </a:p>
          <a:p>
            <a:pPr algn="ctr"/>
            <a:r>
              <a:rPr lang="en-US" sz="1000" dirty="0" smtClean="0">
                <a:solidFill>
                  <a:schemeClr val="tx1">
                    <a:lumMod val="75000"/>
                  </a:schemeClr>
                </a:solidFill>
              </a:rPr>
              <a:t>SME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2889926" y="4044890"/>
            <a:ext cx="9832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tx1">
                    <a:lumMod val="75000"/>
                  </a:schemeClr>
                </a:solidFill>
              </a:rPr>
              <a:t>50 to 500 APs</a:t>
            </a:r>
          </a:p>
          <a:p>
            <a:pPr algn="ctr"/>
            <a:r>
              <a:rPr lang="en-US" sz="1000" dirty="0">
                <a:solidFill>
                  <a:schemeClr val="tx1">
                    <a:lumMod val="75000"/>
                  </a:schemeClr>
                </a:solidFill>
              </a:rPr>
              <a:t>M</a:t>
            </a:r>
            <a:r>
              <a:rPr lang="en-US" sz="1000" dirty="0" smtClean="0">
                <a:solidFill>
                  <a:schemeClr val="tx1">
                    <a:lumMod val="75000"/>
                  </a:schemeClr>
                </a:solidFill>
              </a:rPr>
              <a:t>id-range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5032315" y="4044890"/>
            <a:ext cx="10545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tx1">
                    <a:lumMod val="75000"/>
                  </a:schemeClr>
                </a:solidFill>
              </a:rPr>
              <a:t>50 to 1000 APs</a:t>
            </a:r>
          </a:p>
          <a:p>
            <a:pPr algn="ctr"/>
            <a:r>
              <a:rPr lang="en-US" sz="1000" dirty="0" smtClean="0">
                <a:solidFill>
                  <a:schemeClr val="tx1">
                    <a:lumMod val="75000"/>
                  </a:schemeClr>
                </a:solidFill>
              </a:rPr>
              <a:t>High end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6989847" y="4044890"/>
            <a:ext cx="13939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tx1">
                    <a:lumMod val="75000"/>
                  </a:schemeClr>
                </a:solidFill>
              </a:rPr>
              <a:t>Up to 10K APs</a:t>
            </a:r>
          </a:p>
          <a:p>
            <a:pPr algn="ctr"/>
            <a:r>
              <a:rPr lang="en-US" sz="1000" dirty="0" smtClean="0">
                <a:solidFill>
                  <a:schemeClr val="tx1">
                    <a:lumMod val="75000"/>
                  </a:schemeClr>
                </a:solidFill>
              </a:rPr>
              <a:t>SP Gateway platform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5118333" y="4725599"/>
            <a:ext cx="77639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tx1">
                    <a:lumMod val="75000"/>
                  </a:schemeClr>
                </a:solidFill>
              </a:rPr>
              <a:t>Dual-band </a:t>
            </a:r>
            <a:br>
              <a:rPr lang="en-US" sz="10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en-US" sz="1000" dirty="0" smtClean="0">
                <a:solidFill>
                  <a:schemeClr val="tx1">
                    <a:lumMod val="75000"/>
                  </a:schemeClr>
                </a:solidFill>
              </a:rPr>
              <a:t>802.11n</a:t>
            </a:r>
          </a:p>
          <a:p>
            <a:pPr algn="ctr"/>
            <a:endParaRPr lang="en-US" sz="10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2570250" y="4725599"/>
            <a:ext cx="95454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tx1">
                    <a:lumMod val="75000"/>
                  </a:schemeClr>
                </a:solidFill>
              </a:rPr>
              <a:t>Strand mount</a:t>
            </a:r>
          </a:p>
          <a:p>
            <a:pPr algn="ctr"/>
            <a:r>
              <a:rPr lang="en-US" sz="1000" dirty="0" smtClean="0">
                <a:solidFill>
                  <a:schemeClr val="tx1">
                    <a:lumMod val="75000"/>
                  </a:schemeClr>
                </a:solidFill>
              </a:rPr>
              <a:t>802.11n</a:t>
            </a:r>
          </a:p>
          <a:p>
            <a:pPr algn="ctr"/>
            <a:endParaRPr lang="en-US" sz="10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6400280" y="4729832"/>
            <a:ext cx="7904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tx1">
                    <a:lumMod val="75000"/>
                  </a:schemeClr>
                </a:solidFill>
              </a:rPr>
              <a:t>Dual-band </a:t>
            </a:r>
          </a:p>
          <a:p>
            <a:pPr algn="ctr"/>
            <a:r>
              <a:rPr lang="en-US" sz="1000" dirty="0" err="1" smtClean="0">
                <a:solidFill>
                  <a:schemeClr val="tx1">
                    <a:lumMod val="75000"/>
                  </a:schemeClr>
                </a:solidFill>
              </a:rPr>
              <a:t>sectorized</a:t>
            </a:r>
            <a:endParaRPr lang="en-US" sz="1000" dirty="0" smtClean="0">
              <a:solidFill>
                <a:schemeClr val="tx1">
                  <a:lumMod val="75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3779103" y="4725599"/>
            <a:ext cx="89036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tx1">
                    <a:lumMod val="75000"/>
                  </a:schemeClr>
                </a:solidFill>
              </a:rPr>
              <a:t>Dual-band </a:t>
            </a:r>
            <a:br>
              <a:rPr lang="en-US" sz="10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en-US" sz="1000" dirty="0" smtClean="0">
                <a:solidFill>
                  <a:schemeClr val="tx1">
                    <a:lumMod val="75000"/>
                  </a:schemeClr>
                </a:solidFill>
              </a:rPr>
              <a:t>AC powered</a:t>
            </a:r>
          </a:p>
          <a:p>
            <a:pPr algn="ctr"/>
            <a:endParaRPr lang="en-US" sz="10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1058333" y="4725599"/>
            <a:ext cx="1322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tx1">
                    <a:lumMod val="75000"/>
                  </a:schemeClr>
                </a:solidFill>
              </a:rPr>
              <a:t>Small cell + Wi-Fi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7363898" y="4725599"/>
            <a:ext cx="12039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tx1">
                    <a:lumMod val="75000"/>
                  </a:schemeClr>
                </a:solidFill>
              </a:rPr>
              <a:t>Point to point and</a:t>
            </a:r>
          </a:p>
          <a:p>
            <a:pPr algn="ctr"/>
            <a:r>
              <a:rPr lang="en-US" sz="1000" dirty="0" smtClean="0">
                <a:solidFill>
                  <a:schemeClr val="tx1">
                    <a:lumMod val="75000"/>
                  </a:schemeClr>
                </a:solidFill>
              </a:rPr>
              <a:t>multipoint bridges</a:t>
            </a:r>
          </a:p>
          <a:p>
            <a:pPr algn="ctr"/>
            <a:endParaRPr lang="en-US" sz="1000" dirty="0" smtClean="0">
              <a:solidFill>
                <a:schemeClr val="tx1">
                  <a:lumMod val="75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16" name="Right Bracket 115"/>
          <p:cNvSpPr/>
          <p:nvPr/>
        </p:nvSpPr>
        <p:spPr bwMode="auto">
          <a:xfrm rot="16200000">
            <a:off x="6565901" y="309033"/>
            <a:ext cx="143932" cy="3031066"/>
          </a:xfrm>
          <a:prstGeom prst="rightBracket">
            <a:avLst>
              <a:gd name="adj" fmla="val 0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rgbClr val="474747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660401" y="1159933"/>
            <a:ext cx="984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6"/>
                </a:solidFill>
                <a:latin typeface="Arial Black"/>
                <a:cs typeface="Arial Black"/>
              </a:rPr>
              <a:t>INDOOR</a:t>
            </a:r>
            <a:endParaRPr lang="en-US" sz="1200" dirty="0">
              <a:solidFill>
                <a:schemeClr val="accent6"/>
              </a:solidFill>
              <a:latin typeface="Arial Black"/>
              <a:cs typeface="Arial Black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677337" y="3259663"/>
            <a:ext cx="144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75000"/>
                  </a:schemeClr>
                </a:solidFill>
                <a:latin typeface="Arial Black"/>
                <a:cs typeface="Arial Black"/>
              </a:rPr>
              <a:t>MANAGEMENT</a:t>
            </a:r>
            <a:endParaRPr lang="en-US" sz="1200" dirty="0">
              <a:solidFill>
                <a:schemeClr val="tx1">
                  <a:lumMod val="75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668853" y="4487333"/>
            <a:ext cx="144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75000"/>
                  </a:schemeClr>
                </a:solidFill>
                <a:latin typeface="Arial Black"/>
                <a:cs typeface="Arial Black"/>
              </a:rPr>
              <a:t>OUTDOOR</a:t>
            </a:r>
            <a:endParaRPr lang="en-US" sz="1200" dirty="0">
              <a:solidFill>
                <a:schemeClr val="tx1">
                  <a:lumMod val="75000"/>
                </a:schemeClr>
              </a:solidFill>
              <a:latin typeface="Arial Black"/>
              <a:cs typeface="Arial Black"/>
            </a:endParaRPr>
          </a:p>
        </p:txBody>
      </p:sp>
      <p:cxnSp>
        <p:nvCxnSpPr>
          <p:cNvPr id="121" name="Straight Connector 120"/>
          <p:cNvCxnSpPr/>
          <p:nvPr/>
        </p:nvCxnSpPr>
        <p:spPr bwMode="auto">
          <a:xfrm>
            <a:off x="736600" y="3268134"/>
            <a:ext cx="77216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rgbClr val="F078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2" name="Straight Connector 121"/>
          <p:cNvCxnSpPr/>
          <p:nvPr/>
        </p:nvCxnSpPr>
        <p:spPr bwMode="auto">
          <a:xfrm>
            <a:off x="736600" y="4504267"/>
            <a:ext cx="77216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rgbClr val="F078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6" name="Straight Connector 65"/>
          <p:cNvCxnSpPr/>
          <p:nvPr/>
        </p:nvCxnSpPr>
        <p:spPr bwMode="auto">
          <a:xfrm>
            <a:off x="4267200" y="5094798"/>
            <a:ext cx="6351" cy="230737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rgbClr val="F07800"/>
            </a:solidFill>
            <a:prstDash val="solid"/>
            <a:round/>
            <a:headEnd type="none" w="med" len="med"/>
            <a:tailEnd type="oval" w="sm" len="sm"/>
          </a:ln>
          <a:effectLst/>
        </p:spPr>
      </p:cxnSp>
      <p:pic>
        <p:nvPicPr>
          <p:cNvPr id="63" name="Picture 2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5334000"/>
            <a:ext cx="685800" cy="887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1273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itle 1"/>
          <p:cNvSpPr>
            <a:spLocks noGrp="1"/>
          </p:cNvSpPr>
          <p:nvPr>
            <p:ph type="title" idx="4294967295"/>
          </p:nvPr>
        </p:nvSpPr>
        <p:spPr>
          <a:xfrm>
            <a:off x="1032935" y="254001"/>
            <a:ext cx="8034865" cy="812800"/>
          </a:xfrm>
        </p:spPr>
        <p:txBody>
          <a:bodyPr anchor="t" anchorCtr="0"/>
          <a:lstStyle/>
          <a:p>
            <a:r>
              <a:rPr lang="en-US" sz="3500" dirty="0" smtClean="0">
                <a:latin typeface="Arial" charset="0"/>
                <a:ea typeface="MS PGothic" charset="0"/>
              </a:rPr>
              <a:t>Questions</a:t>
            </a:r>
            <a:endParaRPr lang="en-US" sz="3500" dirty="0">
              <a:latin typeface="Arial" charset="0"/>
              <a:ea typeface="MS PGothic" charset="0"/>
            </a:endParaRPr>
          </a:p>
        </p:txBody>
      </p:sp>
      <p:pic>
        <p:nvPicPr>
          <p:cNvPr id="88" name="Picture 87" descr="QuestionMar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524000"/>
            <a:ext cx="2588282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746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9612" y="3716337"/>
            <a:ext cx="7596188" cy="1011238"/>
          </a:xfrm>
        </p:spPr>
        <p:txBody>
          <a:bodyPr/>
          <a:lstStyle/>
          <a:p>
            <a:r>
              <a:rPr lang="en-US" sz="3600" spc="-100" dirty="0" smtClean="0"/>
              <a:t>Wi-Fi – Past Present and Future</a:t>
            </a:r>
            <a:endParaRPr lang="en-US" sz="3600" b="1" spc="-1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07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spc="-100" dirty="0" smtClean="0"/>
              <a:t>Past and Present...</a:t>
            </a:r>
            <a:endParaRPr lang="en-US" sz="4400" spc="-1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 rot="19255073">
            <a:off x="1271283" y="2781411"/>
            <a:ext cx="6036101" cy="1754327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Whiteboard session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4211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spc="-100" dirty="0" smtClean="0"/>
              <a:t>Ruckus on 802.11ac</a:t>
            </a:r>
            <a:endParaRPr lang="en-US" sz="4400" spc="-1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71919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90600" y="228600"/>
            <a:ext cx="8153400" cy="685800"/>
          </a:xfrm>
        </p:spPr>
        <p:txBody>
          <a:bodyPr/>
          <a:lstStyle/>
          <a:p>
            <a:r>
              <a:rPr lang="en-US" dirty="0" smtClean="0"/>
              <a:t>An Overview</a:t>
            </a:r>
            <a:endParaRPr lang="en-US" dirty="0"/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679450" y="6643643"/>
            <a:ext cx="358140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 eaLnBrk="1" hangingPunct="1">
              <a:defRPr/>
            </a:pPr>
            <a:r>
              <a:rPr lang="en-US" sz="800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Arial"/>
                <a:cs typeface="Arial"/>
              </a:rPr>
              <a:t>RUCKUS WIRELESS PROPRIETARY AND CONFIDENTIAL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-31750" y="6560655"/>
            <a:ext cx="462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fld id="{F62BCC59-8EC1-BA46-854B-5FD0FEC4523B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10" name="Rounded Rectangle 9"/>
          <p:cNvSpPr/>
          <p:nvPr/>
        </p:nvSpPr>
        <p:spPr bwMode="auto">
          <a:xfrm>
            <a:off x="3276600" y="1676399"/>
            <a:ext cx="2667000" cy="1981200"/>
          </a:xfrm>
          <a:prstGeom prst="roundRect">
            <a:avLst>
              <a:gd name="adj" fmla="val 10585"/>
            </a:avLst>
          </a:prstGeom>
          <a:solidFill>
            <a:srgbClr val="FFFFFF"/>
          </a:solidFill>
          <a:ln w="63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127000" dist="38100" dir="2400000" algn="tl" rotWithShape="0">
              <a:srgbClr val="000000">
                <a:alpha val="39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3276600" y="1295400"/>
            <a:ext cx="1981200" cy="685799"/>
          </a:xfrm>
          <a:prstGeom prst="roundRect">
            <a:avLst>
              <a:gd name="adj" fmla="val 10585"/>
            </a:avLst>
          </a:prstGeom>
          <a:gradFill flip="none" rotWithShape="1">
            <a:gsLst>
              <a:gs pos="0">
                <a:srgbClr val="C33600"/>
              </a:gs>
              <a:gs pos="100000">
                <a:schemeClr val="accent2"/>
              </a:gs>
            </a:gsLst>
            <a:lin ang="1680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2400000" algn="tl" rotWithShape="0">
              <a:srgbClr val="000000">
                <a:alpha val="39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pitchFamily="34" charset="-128"/>
              </a:rPr>
              <a:t>5 GHz Only</a:t>
            </a:r>
          </a:p>
        </p:txBody>
      </p:sp>
      <p:sp>
        <p:nvSpPr>
          <p:cNvPr id="16" name="Rounded Rectangle 15"/>
          <p:cNvSpPr/>
          <p:nvPr/>
        </p:nvSpPr>
        <p:spPr bwMode="auto">
          <a:xfrm>
            <a:off x="381000" y="1676399"/>
            <a:ext cx="2667000" cy="1981200"/>
          </a:xfrm>
          <a:prstGeom prst="roundRect">
            <a:avLst>
              <a:gd name="adj" fmla="val 10585"/>
            </a:avLst>
          </a:prstGeom>
          <a:solidFill>
            <a:srgbClr val="FFFFFF"/>
          </a:solidFill>
          <a:ln w="63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127000" dist="38100" dir="2400000" algn="tl" rotWithShape="0">
              <a:srgbClr val="000000">
                <a:alpha val="39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381000" y="1295400"/>
            <a:ext cx="1984248" cy="685799"/>
          </a:xfrm>
          <a:prstGeom prst="roundRect">
            <a:avLst>
              <a:gd name="adj" fmla="val 10585"/>
            </a:avLst>
          </a:prstGeom>
          <a:gradFill flip="none" rotWithShape="1">
            <a:gsLst>
              <a:gs pos="0">
                <a:srgbClr val="C33600"/>
              </a:gs>
              <a:gs pos="100000">
                <a:schemeClr val="accent2"/>
              </a:gs>
            </a:gsLst>
            <a:lin ang="1680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2400000" algn="tl" rotWithShape="0">
              <a:srgbClr val="000000">
                <a:alpha val="39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pitchFamily="34" charset="-128"/>
              </a:rPr>
              <a:t>Optimistic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pitchFamily="34" charset="-128"/>
              </a:rPr>
              <a:t> Specs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6183148" y="4332757"/>
            <a:ext cx="2667000" cy="1981200"/>
          </a:xfrm>
          <a:prstGeom prst="roundRect">
            <a:avLst>
              <a:gd name="adj" fmla="val 10585"/>
            </a:avLst>
          </a:prstGeom>
          <a:solidFill>
            <a:srgbClr val="FFFFFF"/>
          </a:solidFill>
          <a:ln w="63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127000" dist="38100" dir="2400000" algn="tl" rotWithShape="0">
              <a:srgbClr val="000000">
                <a:alpha val="39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9" name="Rounded Rectangle 18"/>
          <p:cNvSpPr/>
          <p:nvPr/>
        </p:nvSpPr>
        <p:spPr bwMode="auto">
          <a:xfrm>
            <a:off x="6172200" y="3962400"/>
            <a:ext cx="2112262" cy="685799"/>
          </a:xfrm>
          <a:prstGeom prst="roundRect">
            <a:avLst>
              <a:gd name="adj" fmla="val 10585"/>
            </a:avLst>
          </a:prstGeom>
          <a:gradFill flip="none" rotWithShape="1">
            <a:gsLst>
              <a:gs pos="0">
                <a:srgbClr val="C33600"/>
              </a:gs>
              <a:gs pos="100000">
                <a:schemeClr val="accent2"/>
              </a:gs>
            </a:gsLst>
            <a:lin ang="1680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2400000" algn="tl" rotWithShape="0">
              <a:srgbClr val="000000">
                <a:alpha val="39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solidFill>
                  <a:schemeClr val="bg1"/>
                </a:solidFill>
                <a:latin typeface="Arial" charset="0"/>
              </a:rPr>
              <a:t>Multi-user MIMO (MU-MIMO)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1" name="Content Placeholder 6"/>
          <p:cNvSpPr txBox="1">
            <a:spLocks/>
          </p:cNvSpPr>
          <p:nvPr/>
        </p:nvSpPr>
        <p:spPr bwMode="auto">
          <a:xfrm>
            <a:off x="381000" y="2076938"/>
            <a:ext cx="26670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10312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1pPr>
            <a:lvl2pPr marL="458788" indent="-182880" algn="l" rtl="0" eaLnBrk="1" fontAlgn="base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0000"/>
                  <a:lumOff val="40000"/>
                </a:schemeClr>
              </a:buClr>
              <a:buFont typeface="Courier New"/>
              <a:buChar char="o"/>
              <a:defRPr sz="20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2pPr>
            <a:lvl3pPr marL="688975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8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3pPr>
            <a:lvl4pPr marL="923544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6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4pPr>
            <a:lvl5pPr marL="1155700" indent="-2286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5pPr>
            <a:lvl6pPr marL="1612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6pPr>
            <a:lvl7pPr marL="2070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7pPr>
            <a:lvl8pPr marL="2527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8pPr>
            <a:lvl9pPr marL="298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400" dirty="0" smtClean="0"/>
              <a:t>Breaks “gigabit” barrier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400" dirty="0" smtClean="0">
                <a:solidFill>
                  <a:srgbClr val="FF0000"/>
                </a:solidFill>
              </a:rPr>
              <a:t>Max of 6.9 </a:t>
            </a:r>
            <a:r>
              <a:rPr lang="en-US" sz="1400" dirty="0" err="1" smtClean="0">
                <a:solidFill>
                  <a:srgbClr val="FF0000"/>
                </a:solidFill>
              </a:rPr>
              <a:t>Gbps</a:t>
            </a:r>
            <a:endParaRPr lang="en-US" sz="1400" dirty="0" smtClean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400" dirty="0" smtClean="0">
                <a:solidFill>
                  <a:srgbClr val="FF0000"/>
                </a:solidFill>
              </a:rPr>
              <a:t>“Gimmick” specs that drive data rates very high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400" dirty="0" smtClean="0">
                <a:solidFill>
                  <a:srgbClr val="FF0000"/>
                </a:solidFill>
              </a:rPr>
              <a:t>Many features not practical for real-world enterprises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lang="en-US" sz="1400" dirty="0"/>
          </a:p>
        </p:txBody>
      </p:sp>
      <p:sp>
        <p:nvSpPr>
          <p:cNvPr id="22" name="Oval 21"/>
          <p:cNvSpPr/>
          <p:nvPr/>
        </p:nvSpPr>
        <p:spPr bwMode="auto">
          <a:xfrm>
            <a:off x="5018252" y="1219200"/>
            <a:ext cx="914400" cy="914400"/>
          </a:xfrm>
          <a:prstGeom prst="ellipse">
            <a:avLst/>
          </a:prstGeom>
          <a:solidFill>
            <a:schemeClr val="tx1">
              <a:lumMod val="40000"/>
              <a:lumOff val="60000"/>
            </a:schemeClr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grpSp>
        <p:nvGrpSpPr>
          <p:cNvPr id="23" name="Group 22"/>
          <p:cNvGrpSpPr>
            <a:grpSpLocks noChangeAspect="1"/>
          </p:cNvGrpSpPr>
          <p:nvPr/>
        </p:nvGrpSpPr>
        <p:grpSpPr>
          <a:xfrm>
            <a:off x="5181600" y="1382549"/>
            <a:ext cx="643349" cy="557536"/>
            <a:chOff x="-672493" y="3779715"/>
            <a:chExt cx="1469649" cy="1273621"/>
          </a:xfrm>
        </p:grpSpPr>
        <p:sp>
          <p:nvSpPr>
            <p:cNvPr id="24" name="Rectangle 23"/>
            <p:cNvSpPr/>
            <p:nvPr/>
          </p:nvSpPr>
          <p:spPr bwMode="auto">
            <a:xfrm>
              <a:off x="161319" y="4852105"/>
              <a:ext cx="508723" cy="16247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mpd="sng">
              <a:noFill/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pitchFamily="-112" charset="-128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-473414" y="4049765"/>
              <a:ext cx="508294" cy="959362"/>
            </a:xfrm>
            <a:prstGeom prst="rect">
              <a:avLst/>
            </a:prstGeom>
            <a:solidFill>
              <a:schemeClr val="accent1"/>
            </a:solidFill>
            <a:ln w="12700" cmpd="sng">
              <a:noFill/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pitchFamily="-112" charset="-128"/>
              </a:endParaRPr>
            </a:p>
          </p:txBody>
        </p:sp>
        <p:cxnSp>
          <p:nvCxnSpPr>
            <p:cNvPr id="26" name="Straight Connector 25"/>
            <p:cNvCxnSpPr/>
            <p:nvPr/>
          </p:nvCxnSpPr>
          <p:spPr bwMode="auto">
            <a:xfrm>
              <a:off x="-672493" y="5050103"/>
              <a:ext cx="1469649" cy="3233"/>
            </a:xfrm>
            <a:prstGeom prst="line">
              <a:avLst/>
            </a:prstGeom>
            <a:solidFill>
              <a:srgbClr val="FFFF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/>
            <p:cNvCxnSpPr/>
            <p:nvPr/>
          </p:nvCxnSpPr>
          <p:spPr bwMode="auto">
            <a:xfrm flipH="1" flipV="1">
              <a:off x="-666862" y="3779715"/>
              <a:ext cx="0" cy="1273620"/>
            </a:xfrm>
            <a:prstGeom prst="line">
              <a:avLst/>
            </a:prstGeom>
            <a:solidFill>
              <a:srgbClr val="FFFF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</p:grpSp>
      <p:sp>
        <p:nvSpPr>
          <p:cNvPr id="28" name="Content Placeholder 6"/>
          <p:cNvSpPr txBox="1">
            <a:spLocks/>
          </p:cNvSpPr>
          <p:nvPr/>
        </p:nvSpPr>
        <p:spPr bwMode="auto">
          <a:xfrm>
            <a:off x="3276600" y="2146073"/>
            <a:ext cx="26670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10312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1pPr>
            <a:lvl2pPr marL="458788" indent="-182880" algn="l" rtl="0" eaLnBrk="1" fontAlgn="base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0000"/>
                  <a:lumOff val="40000"/>
                </a:schemeClr>
              </a:buClr>
              <a:buFont typeface="Courier New"/>
              <a:buChar char="o"/>
              <a:defRPr sz="20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2pPr>
            <a:lvl3pPr marL="688975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8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3pPr>
            <a:lvl4pPr marL="923544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6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4pPr>
            <a:lvl5pPr marL="1155700" indent="-2286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5pPr>
            <a:lvl6pPr marL="1612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6pPr>
            <a:lvl7pPr marL="2070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7pPr>
            <a:lvl8pPr marL="2527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8pPr>
            <a:lvl9pPr marL="298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Encourages 5G adoption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Focuses on capacity-rich, low-interference spectrum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Benefits entire Wi-Fi ecosystem</a:t>
            </a:r>
            <a:endParaRPr lang="en-US" sz="1400" dirty="0">
              <a:solidFill>
                <a:srgbClr val="008000"/>
              </a:solidFill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2133600" y="1219200"/>
            <a:ext cx="914400" cy="914400"/>
          </a:xfrm>
          <a:prstGeom prst="ellipse">
            <a:avLst/>
          </a:prstGeom>
          <a:solidFill>
            <a:schemeClr val="tx1">
              <a:lumMod val="40000"/>
              <a:lumOff val="60000"/>
            </a:schemeClr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8001000" y="3810000"/>
            <a:ext cx="914400" cy="914400"/>
          </a:xfrm>
          <a:prstGeom prst="ellipse">
            <a:avLst/>
          </a:prstGeom>
          <a:solidFill>
            <a:schemeClr val="tx1">
              <a:lumMod val="40000"/>
              <a:lumOff val="60000"/>
            </a:schemeClr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pic>
        <p:nvPicPr>
          <p:cNvPr id="384" name="Picture 383" descr="iPad-Front-Blank-ic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075" y="3863975"/>
            <a:ext cx="309016" cy="309017"/>
          </a:xfrm>
          <a:prstGeom prst="rect">
            <a:avLst/>
          </a:prstGeom>
        </p:spPr>
      </p:pic>
      <p:pic>
        <p:nvPicPr>
          <p:cNvPr id="385" name="Picture 384" descr="iphon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4191000"/>
            <a:ext cx="137612" cy="238318"/>
          </a:xfrm>
          <a:prstGeom prst="rect">
            <a:avLst/>
          </a:prstGeom>
        </p:spPr>
      </p:pic>
      <p:cxnSp>
        <p:nvCxnSpPr>
          <p:cNvPr id="386" name="Straight Arrow Connector 385"/>
          <p:cNvCxnSpPr/>
          <p:nvPr/>
        </p:nvCxnSpPr>
        <p:spPr>
          <a:xfrm flipV="1">
            <a:off x="8153400" y="4038600"/>
            <a:ext cx="457200" cy="228602"/>
          </a:xfrm>
          <a:prstGeom prst="straightConnector1">
            <a:avLst/>
          </a:prstGeom>
          <a:ln w="19050" cmpd="sng">
            <a:solidFill>
              <a:srgbClr val="FF0000"/>
            </a:solidFill>
            <a:tailEnd type="triangle" w="med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87" name="Picture 386" descr="iphon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0750" y="4435475"/>
            <a:ext cx="137612" cy="238318"/>
          </a:xfrm>
          <a:prstGeom prst="rect">
            <a:avLst/>
          </a:prstGeom>
        </p:spPr>
      </p:pic>
      <p:cxnSp>
        <p:nvCxnSpPr>
          <p:cNvPr id="388" name="Straight Arrow Connector 387"/>
          <p:cNvCxnSpPr>
            <a:endCxn id="385" idx="1"/>
          </p:cNvCxnSpPr>
          <p:nvPr/>
        </p:nvCxnSpPr>
        <p:spPr>
          <a:xfrm>
            <a:off x="8153399" y="4267201"/>
            <a:ext cx="615693" cy="42958"/>
          </a:xfrm>
          <a:prstGeom prst="straightConnector1">
            <a:avLst/>
          </a:prstGeom>
          <a:ln w="19050" cmpd="sng">
            <a:solidFill>
              <a:srgbClr val="0000FF"/>
            </a:solidFill>
            <a:tailEnd type="triangle" w="med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9" name="Straight Arrow Connector 388"/>
          <p:cNvCxnSpPr>
            <a:endCxn id="387" idx="3"/>
          </p:cNvCxnSpPr>
          <p:nvPr/>
        </p:nvCxnSpPr>
        <p:spPr>
          <a:xfrm>
            <a:off x="8083550" y="4283075"/>
            <a:ext cx="539948" cy="271559"/>
          </a:xfrm>
          <a:prstGeom prst="straightConnector1">
            <a:avLst/>
          </a:prstGeom>
          <a:ln w="19050" cmpd="sng">
            <a:solidFill>
              <a:srgbClr val="008000"/>
            </a:solidFill>
            <a:tailEnd type="triangle" w="med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90" name="Picture 389" descr="zf7982_glamour_s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091" y="4098088"/>
            <a:ext cx="463334" cy="321309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381000" y="3810000"/>
            <a:ext cx="2677948" cy="2503956"/>
            <a:chOff x="3276600" y="3810000"/>
            <a:chExt cx="2677948" cy="2503956"/>
          </a:xfrm>
        </p:grpSpPr>
        <p:sp>
          <p:nvSpPr>
            <p:cNvPr id="12" name="Rounded Rectangle 11"/>
            <p:cNvSpPr/>
            <p:nvPr/>
          </p:nvSpPr>
          <p:spPr bwMode="auto">
            <a:xfrm>
              <a:off x="3287548" y="4332756"/>
              <a:ext cx="2667000" cy="1981200"/>
            </a:xfrm>
            <a:prstGeom prst="roundRect">
              <a:avLst>
                <a:gd name="adj" fmla="val 10585"/>
              </a:avLst>
            </a:prstGeom>
            <a:solidFill>
              <a:srgbClr val="FFFFFF"/>
            </a:solidFill>
            <a:ln w="63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38100" dir="2400000" algn="tl" rotWithShape="0">
                <a:srgbClr val="000000">
                  <a:alpha val="39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3" name="Rounded Rectangle 12"/>
            <p:cNvSpPr/>
            <p:nvPr/>
          </p:nvSpPr>
          <p:spPr bwMode="auto">
            <a:xfrm>
              <a:off x="3276600" y="3962400"/>
              <a:ext cx="1984248" cy="685799"/>
            </a:xfrm>
            <a:prstGeom prst="roundRect">
              <a:avLst>
                <a:gd name="adj" fmla="val 10585"/>
              </a:avLst>
            </a:prstGeom>
            <a:gradFill flip="none" rotWithShape="1">
              <a:gsLst>
                <a:gs pos="0">
                  <a:srgbClr val="C33600"/>
                </a:gs>
                <a:gs pos="100000">
                  <a:schemeClr val="accent2"/>
                </a:gs>
              </a:gsLst>
              <a:lin ang="1680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27000" dist="38100" dir="2400000" algn="tl" rotWithShape="0">
                <a:srgbClr val="000000">
                  <a:alpha val="39000"/>
                </a:srgb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800" dirty="0" smtClean="0">
                  <a:solidFill>
                    <a:schemeClr val="bg1"/>
                  </a:solidFill>
                  <a:latin typeface="Arial" charset="0"/>
                </a:rPr>
                <a:t>Up to 8 spatial streams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31" name="Oval 30"/>
            <p:cNvSpPr/>
            <p:nvPr/>
          </p:nvSpPr>
          <p:spPr bwMode="auto">
            <a:xfrm>
              <a:off x="5029200" y="3810000"/>
              <a:ext cx="914400" cy="914400"/>
            </a:xfrm>
            <a:prstGeom prst="ellipse">
              <a:avLst/>
            </a:prstGeom>
            <a:solidFill>
              <a:schemeClr val="tx1">
                <a:lumMod val="40000"/>
                <a:lumOff val="60000"/>
              </a:schemeClr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grpSp>
          <p:nvGrpSpPr>
            <p:cNvPr id="359" name="Group 358"/>
            <p:cNvGrpSpPr/>
            <p:nvPr/>
          </p:nvGrpSpPr>
          <p:grpSpPr>
            <a:xfrm>
              <a:off x="5154046" y="4054007"/>
              <a:ext cx="324388" cy="426608"/>
              <a:chOff x="3706246" y="4054007"/>
              <a:chExt cx="324388" cy="426608"/>
            </a:xfrm>
          </p:grpSpPr>
          <p:cxnSp>
            <p:nvCxnSpPr>
              <p:cNvPr id="360" name="Straight Connector 359"/>
              <p:cNvCxnSpPr/>
              <p:nvPr/>
            </p:nvCxnSpPr>
            <p:spPr>
              <a:xfrm flipH="1" flipV="1">
                <a:off x="3758340" y="4113593"/>
                <a:ext cx="272294" cy="0"/>
              </a:xfrm>
              <a:prstGeom prst="line">
                <a:avLst/>
              </a:prstGeom>
              <a:ln w="12700" cmpd="sng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361" name="Isosceles Triangle 360"/>
              <p:cNvSpPr/>
              <p:nvPr/>
            </p:nvSpPr>
            <p:spPr>
              <a:xfrm rot="10800000" flipH="1">
                <a:off x="3706246" y="4054007"/>
                <a:ext cx="108918" cy="60792"/>
              </a:xfrm>
              <a:prstGeom prst="triangle">
                <a:avLst/>
              </a:prstGeom>
              <a:ln w="12700" cmpd="sng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362" name="Straight Connector 361"/>
              <p:cNvCxnSpPr/>
              <p:nvPr/>
            </p:nvCxnSpPr>
            <p:spPr>
              <a:xfrm flipH="1" flipV="1">
                <a:off x="3758340" y="4358007"/>
                <a:ext cx="272294" cy="0"/>
              </a:xfrm>
              <a:prstGeom prst="line">
                <a:avLst/>
              </a:prstGeom>
              <a:ln w="12700" cmpd="sng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363" name="Isosceles Triangle 362"/>
              <p:cNvSpPr/>
              <p:nvPr/>
            </p:nvSpPr>
            <p:spPr>
              <a:xfrm rot="10800000" flipH="1">
                <a:off x="3706246" y="4297885"/>
                <a:ext cx="108918" cy="60792"/>
              </a:xfrm>
              <a:prstGeom prst="triangle">
                <a:avLst/>
              </a:prstGeom>
              <a:ln w="12700" cmpd="sng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4" name="Isosceles Triangle 363"/>
              <p:cNvSpPr/>
              <p:nvPr/>
            </p:nvSpPr>
            <p:spPr>
              <a:xfrm rot="10800000" flipH="1">
                <a:off x="3706246" y="4175946"/>
                <a:ext cx="108918" cy="60792"/>
              </a:xfrm>
              <a:prstGeom prst="triangle">
                <a:avLst/>
              </a:prstGeom>
              <a:ln w="12700" cmpd="sng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365" name="Straight Connector 364"/>
              <p:cNvCxnSpPr/>
              <p:nvPr/>
            </p:nvCxnSpPr>
            <p:spPr>
              <a:xfrm flipH="1" flipV="1">
                <a:off x="3758340" y="4235800"/>
                <a:ext cx="272294" cy="0"/>
              </a:xfrm>
              <a:prstGeom prst="line">
                <a:avLst/>
              </a:prstGeom>
              <a:ln w="12700" cmpd="sng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366" name="Straight Connector 365"/>
              <p:cNvCxnSpPr/>
              <p:nvPr/>
            </p:nvCxnSpPr>
            <p:spPr>
              <a:xfrm flipH="1" flipV="1">
                <a:off x="3758340" y="4480213"/>
                <a:ext cx="272294" cy="0"/>
              </a:xfrm>
              <a:prstGeom prst="line">
                <a:avLst/>
              </a:prstGeom>
              <a:ln w="12700" cmpd="sng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367" name="Isosceles Triangle 366"/>
              <p:cNvSpPr/>
              <p:nvPr/>
            </p:nvSpPr>
            <p:spPr>
              <a:xfrm rot="10800000" flipH="1">
                <a:off x="3706246" y="4419823"/>
                <a:ext cx="108918" cy="60792"/>
              </a:xfrm>
              <a:prstGeom prst="triangle">
                <a:avLst/>
              </a:prstGeom>
              <a:ln w="12700" cmpd="sng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368" name="Group 367"/>
            <p:cNvGrpSpPr/>
            <p:nvPr/>
          </p:nvGrpSpPr>
          <p:grpSpPr>
            <a:xfrm flipH="1">
              <a:off x="5495925" y="4048125"/>
              <a:ext cx="328003" cy="426608"/>
              <a:chOff x="3706246" y="4054007"/>
              <a:chExt cx="324388" cy="426608"/>
            </a:xfrm>
          </p:grpSpPr>
          <p:cxnSp>
            <p:nvCxnSpPr>
              <p:cNvPr id="369" name="Straight Connector 368"/>
              <p:cNvCxnSpPr/>
              <p:nvPr/>
            </p:nvCxnSpPr>
            <p:spPr>
              <a:xfrm flipH="1" flipV="1">
                <a:off x="3758340" y="4113593"/>
                <a:ext cx="272294" cy="0"/>
              </a:xfrm>
              <a:prstGeom prst="line">
                <a:avLst/>
              </a:prstGeom>
              <a:ln w="12700" cmpd="sng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370" name="Isosceles Triangle 369"/>
              <p:cNvSpPr/>
              <p:nvPr/>
            </p:nvSpPr>
            <p:spPr>
              <a:xfrm rot="10800000" flipH="1">
                <a:off x="3706246" y="4054007"/>
                <a:ext cx="108918" cy="60792"/>
              </a:xfrm>
              <a:prstGeom prst="triangle">
                <a:avLst/>
              </a:prstGeom>
              <a:ln w="12700" cmpd="sng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371" name="Straight Connector 370"/>
              <p:cNvCxnSpPr/>
              <p:nvPr/>
            </p:nvCxnSpPr>
            <p:spPr>
              <a:xfrm flipH="1" flipV="1">
                <a:off x="3758340" y="4358007"/>
                <a:ext cx="272294" cy="0"/>
              </a:xfrm>
              <a:prstGeom prst="line">
                <a:avLst/>
              </a:prstGeom>
              <a:ln w="12700" cmpd="sng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372" name="Isosceles Triangle 371"/>
              <p:cNvSpPr/>
              <p:nvPr/>
            </p:nvSpPr>
            <p:spPr>
              <a:xfrm rot="10800000" flipH="1">
                <a:off x="3706246" y="4297885"/>
                <a:ext cx="108918" cy="60792"/>
              </a:xfrm>
              <a:prstGeom prst="triangle">
                <a:avLst/>
              </a:prstGeom>
              <a:ln w="12700" cmpd="sng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3" name="Isosceles Triangle 372"/>
              <p:cNvSpPr/>
              <p:nvPr/>
            </p:nvSpPr>
            <p:spPr>
              <a:xfrm rot="10800000" flipH="1">
                <a:off x="3706246" y="4175946"/>
                <a:ext cx="108918" cy="60792"/>
              </a:xfrm>
              <a:prstGeom prst="triangle">
                <a:avLst/>
              </a:prstGeom>
              <a:ln w="12700" cmpd="sng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374" name="Straight Connector 373"/>
              <p:cNvCxnSpPr/>
              <p:nvPr/>
            </p:nvCxnSpPr>
            <p:spPr>
              <a:xfrm flipH="1" flipV="1">
                <a:off x="3758340" y="4235800"/>
                <a:ext cx="272294" cy="0"/>
              </a:xfrm>
              <a:prstGeom prst="line">
                <a:avLst/>
              </a:prstGeom>
              <a:ln w="12700" cmpd="sng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375" name="Straight Connector 374"/>
              <p:cNvCxnSpPr/>
              <p:nvPr/>
            </p:nvCxnSpPr>
            <p:spPr>
              <a:xfrm flipH="1" flipV="1">
                <a:off x="3758340" y="4480213"/>
                <a:ext cx="272294" cy="0"/>
              </a:xfrm>
              <a:prstGeom prst="line">
                <a:avLst/>
              </a:prstGeom>
              <a:ln w="12700" cmpd="sng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376" name="Isosceles Triangle 375"/>
              <p:cNvSpPr/>
              <p:nvPr/>
            </p:nvSpPr>
            <p:spPr>
              <a:xfrm rot="10800000" flipH="1">
                <a:off x="3706246" y="4419823"/>
                <a:ext cx="108918" cy="60792"/>
              </a:xfrm>
              <a:prstGeom prst="triangle">
                <a:avLst/>
              </a:prstGeom>
              <a:ln w="12700" cmpd="sng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77" name="Rounded Rectangle 376"/>
            <p:cNvSpPr/>
            <p:nvPr/>
          </p:nvSpPr>
          <p:spPr>
            <a:xfrm>
              <a:off x="5307103" y="4050331"/>
              <a:ext cx="363922" cy="456077"/>
            </a:xfrm>
            <a:prstGeom prst="roundRect">
              <a:avLst/>
            </a:prstGeom>
            <a:ln w="9525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AP</a:t>
              </a:r>
            </a:p>
          </p:txBody>
        </p:sp>
        <p:sp>
          <p:nvSpPr>
            <p:cNvPr id="391" name="Content Placeholder 6"/>
            <p:cNvSpPr txBox="1">
              <a:spLocks/>
            </p:cNvSpPr>
            <p:nvPr/>
          </p:nvSpPr>
          <p:spPr bwMode="auto">
            <a:xfrm>
              <a:off x="3276600" y="4712678"/>
              <a:ext cx="2667000" cy="15923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prstDash val="sysDot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28600" indent="-210312" algn="l" rtl="0" eaLnBrk="1" fontAlgn="base" hangingPunct="1">
                <a:lnSpc>
                  <a:spcPts val="3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>
                    <a:lumMod val="40000"/>
                    <a:lumOff val="60000"/>
                  </a:schemeClr>
                </a:buClr>
                <a:buFont typeface="Courier New"/>
                <a:buChar char="o"/>
                <a:defRPr sz="2400">
                  <a:solidFill>
                    <a:schemeClr val="tx1">
                      <a:lumMod val="75000"/>
                    </a:schemeClr>
                  </a:solidFill>
                  <a:latin typeface="Arial"/>
                  <a:ea typeface="ＭＳ Ｐゴシック" pitchFamily="34" charset="-128"/>
                  <a:cs typeface="Arial"/>
                </a:defRPr>
              </a:lvl1pPr>
              <a:lvl2pPr marL="458788" indent="-182880" algn="l" rtl="0" eaLnBrk="1" fontAlgn="base" hangingPunct="1">
                <a:lnSpc>
                  <a:spcPts val="27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>
                    <a:lumMod val="60000"/>
                    <a:lumOff val="40000"/>
                  </a:schemeClr>
                </a:buClr>
                <a:buFont typeface="Courier New"/>
                <a:buChar char="o"/>
                <a:defRPr sz="2000">
                  <a:solidFill>
                    <a:schemeClr val="tx1">
                      <a:lumMod val="75000"/>
                    </a:schemeClr>
                  </a:solidFill>
                  <a:latin typeface="Arial"/>
                  <a:ea typeface="ＭＳ Ｐゴシック" pitchFamily="34" charset="-128"/>
                  <a:cs typeface="Arial"/>
                </a:defRPr>
              </a:lvl2pPr>
              <a:lvl3pPr marL="688975" indent="-182880" algn="l" rtl="0" eaLnBrk="1" fontAlgn="base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>
                    <a:lumMod val="40000"/>
                    <a:lumOff val="60000"/>
                  </a:schemeClr>
                </a:buClr>
                <a:buFont typeface="Courier New"/>
                <a:buChar char="o"/>
                <a:defRPr sz="1800">
                  <a:solidFill>
                    <a:schemeClr val="tx1">
                      <a:lumMod val="75000"/>
                    </a:schemeClr>
                  </a:solidFill>
                  <a:latin typeface="Arial"/>
                  <a:ea typeface="ＭＳ Ｐゴシック" pitchFamily="34" charset="-128"/>
                  <a:cs typeface="Arial"/>
                </a:defRPr>
              </a:lvl3pPr>
              <a:lvl4pPr marL="923544" indent="-182880" algn="l" rtl="0" eaLnBrk="1" fontAlgn="base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>
                    <a:lumMod val="40000"/>
                    <a:lumOff val="60000"/>
                  </a:schemeClr>
                </a:buClr>
                <a:buFont typeface="Courier New"/>
                <a:buChar char="o"/>
                <a:defRPr sz="1600">
                  <a:solidFill>
                    <a:schemeClr val="tx1">
                      <a:lumMod val="75000"/>
                    </a:schemeClr>
                  </a:solidFill>
                  <a:latin typeface="Arial"/>
                  <a:ea typeface="ＭＳ Ｐゴシック" pitchFamily="34" charset="-128"/>
                  <a:cs typeface="Arial"/>
                </a:defRPr>
              </a:lvl4pPr>
              <a:lvl5pPr marL="1155700" indent="-228600" algn="l" rtl="0" eaLnBrk="1" fontAlgn="base" hangingPunct="1">
                <a:lnSpc>
                  <a:spcPct val="90000"/>
                </a:lnSpc>
                <a:spcBef>
                  <a:spcPts val="800"/>
                </a:spcBef>
                <a:spcAft>
                  <a:spcPts val="800"/>
                </a:spcAft>
                <a:buClr>
                  <a:schemeClr val="accent6">
                    <a:lumMod val="40000"/>
                    <a:lumOff val="60000"/>
                  </a:schemeClr>
                </a:buClr>
                <a:buFont typeface="Courier New"/>
                <a:buChar char="o"/>
                <a:defRPr sz="2400">
                  <a:solidFill>
                    <a:schemeClr val="tx1">
                      <a:lumMod val="75000"/>
                    </a:schemeClr>
                  </a:solidFill>
                  <a:latin typeface="Arial"/>
                  <a:ea typeface="ＭＳ Ｐゴシック" pitchFamily="34" charset="-128"/>
                  <a:cs typeface="Arial"/>
                </a:defRPr>
              </a:lvl5pPr>
              <a:lvl6pPr marL="16129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07800"/>
                </a:buClr>
                <a:buFont typeface="Wingdings" pitchFamily="2" charset="2"/>
                <a:buChar char="§"/>
                <a:defRPr>
                  <a:solidFill>
                    <a:srgbClr val="5F5F5F"/>
                  </a:solidFill>
                  <a:latin typeface="+mn-lt"/>
                  <a:ea typeface="+mn-ea"/>
                  <a:cs typeface="+mn-cs"/>
                </a:defRPr>
              </a:lvl6pPr>
              <a:lvl7pPr marL="20701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07800"/>
                </a:buClr>
                <a:buFont typeface="Wingdings" pitchFamily="2" charset="2"/>
                <a:buChar char="§"/>
                <a:defRPr>
                  <a:solidFill>
                    <a:srgbClr val="5F5F5F"/>
                  </a:solidFill>
                  <a:latin typeface="+mn-lt"/>
                  <a:ea typeface="+mn-ea"/>
                  <a:cs typeface="+mn-cs"/>
                </a:defRPr>
              </a:lvl7pPr>
              <a:lvl8pPr marL="25273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07800"/>
                </a:buClr>
                <a:buFont typeface="Wingdings" pitchFamily="2" charset="2"/>
                <a:buChar char="§"/>
                <a:defRPr>
                  <a:solidFill>
                    <a:srgbClr val="5F5F5F"/>
                  </a:solidFill>
                  <a:latin typeface="+mn-lt"/>
                  <a:ea typeface="+mn-ea"/>
                  <a:cs typeface="+mn-cs"/>
                </a:defRPr>
              </a:lvl8pPr>
              <a:lvl9pPr marL="29845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07800"/>
                </a:buClr>
                <a:buFont typeface="Wingdings" pitchFamily="2" charset="2"/>
                <a:buChar char="§"/>
                <a:defRPr>
                  <a:solidFill>
                    <a:srgbClr val="5F5F5F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Aft>
                  <a:spcPts val="600"/>
                </a:spcAft>
              </a:pPr>
              <a:r>
                <a:rPr lang="en-US" sz="1400" dirty="0" smtClean="0"/>
                <a:t>N-fold efficiency improvement</a:t>
              </a:r>
            </a:p>
            <a:p>
              <a:pPr>
                <a:lnSpc>
                  <a:spcPct val="100000"/>
                </a:lnSpc>
                <a:spcAft>
                  <a:spcPts val="600"/>
                </a:spcAft>
              </a:pPr>
              <a:r>
                <a:rPr lang="en-US" sz="1400" dirty="0" smtClean="0">
                  <a:solidFill>
                    <a:srgbClr val="FF0000"/>
                  </a:solidFill>
                </a:rPr>
                <a:t>Increases radio complexity, power draw, and cost </a:t>
              </a:r>
            </a:p>
            <a:p>
              <a:pPr>
                <a:lnSpc>
                  <a:spcPct val="100000"/>
                </a:lnSpc>
                <a:spcAft>
                  <a:spcPts val="600"/>
                </a:spcAft>
              </a:pPr>
              <a:r>
                <a:rPr lang="en-US" sz="1400" dirty="0" smtClean="0">
                  <a:solidFill>
                    <a:srgbClr val="FF0000"/>
                  </a:solidFill>
                </a:rPr>
                <a:t>Requires client-side support</a:t>
              </a:r>
            </a:p>
            <a:p>
              <a:pPr>
                <a:lnSpc>
                  <a:spcPct val="100000"/>
                </a:lnSpc>
                <a:spcAft>
                  <a:spcPts val="600"/>
                </a:spcAft>
              </a:pPr>
              <a:r>
                <a:rPr lang="en-US" sz="1400" dirty="0" smtClean="0">
                  <a:solidFill>
                    <a:srgbClr val="FF0000"/>
                  </a:solidFill>
                </a:rPr>
                <a:t>Not possible today</a:t>
              </a:r>
            </a:p>
          </p:txBody>
        </p:sp>
      </p:grpSp>
      <p:sp>
        <p:nvSpPr>
          <p:cNvPr id="392" name="Content Placeholder 6"/>
          <p:cNvSpPr txBox="1">
            <a:spLocks/>
          </p:cNvSpPr>
          <p:nvPr/>
        </p:nvSpPr>
        <p:spPr bwMode="auto">
          <a:xfrm>
            <a:off x="6172200" y="4800600"/>
            <a:ext cx="26670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10312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1pPr>
            <a:lvl2pPr marL="458788" indent="-182880" algn="l" rtl="0" eaLnBrk="1" fontAlgn="base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0000"/>
                  <a:lumOff val="40000"/>
                </a:schemeClr>
              </a:buClr>
              <a:buFont typeface="Courier New"/>
              <a:buChar char="o"/>
              <a:defRPr sz="20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2pPr>
            <a:lvl3pPr marL="688975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8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3pPr>
            <a:lvl4pPr marL="923544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6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4pPr>
            <a:lvl5pPr marL="1155700" indent="-2286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5pPr>
            <a:lvl6pPr marL="1612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6pPr>
            <a:lvl7pPr marL="2070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7pPr>
            <a:lvl8pPr marL="2527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8pPr>
            <a:lvl9pPr marL="298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400" dirty="0" smtClean="0"/>
              <a:t>Simultaneous downlink </a:t>
            </a:r>
            <a:r>
              <a:rPr lang="en-US" sz="1400" dirty="0" err="1"/>
              <a:t>T</a:t>
            </a:r>
            <a:r>
              <a:rPr lang="en-US" sz="1400" dirty="0" err="1" smtClean="0"/>
              <a:t>x</a:t>
            </a:r>
            <a:r>
              <a:rPr lang="en-US" sz="1400" dirty="0" smtClean="0"/>
              <a:t> to single-stream clients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Multiples network capacity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400" dirty="0" smtClean="0">
                <a:solidFill>
                  <a:srgbClr val="008000"/>
                </a:solidFill>
              </a:rPr>
              <a:t>Key differentiator from 802.11n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lang="en-US" sz="1400" dirty="0" smtClean="0"/>
          </a:p>
        </p:txBody>
      </p:sp>
      <p:sp>
        <p:nvSpPr>
          <p:cNvPr id="393" name="TextBox 392"/>
          <p:cNvSpPr txBox="1"/>
          <p:nvPr/>
        </p:nvSpPr>
        <p:spPr>
          <a:xfrm>
            <a:off x="5238262" y="1334476"/>
            <a:ext cx="3048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/>
              <a:t>5G</a:t>
            </a:r>
            <a:endParaRPr lang="en-US" sz="700" dirty="0"/>
          </a:p>
        </p:txBody>
      </p:sp>
      <p:sp>
        <p:nvSpPr>
          <p:cNvPr id="394" name="TextBox 393"/>
          <p:cNvSpPr txBox="1"/>
          <p:nvPr/>
        </p:nvSpPr>
        <p:spPr>
          <a:xfrm>
            <a:off x="5478583" y="1685407"/>
            <a:ext cx="4005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/>
              <a:t>2.4G</a:t>
            </a:r>
            <a:endParaRPr lang="en-US" sz="700" dirty="0"/>
          </a:p>
        </p:txBody>
      </p:sp>
      <p:grpSp>
        <p:nvGrpSpPr>
          <p:cNvPr id="2" name="Group 1"/>
          <p:cNvGrpSpPr/>
          <p:nvPr/>
        </p:nvGrpSpPr>
        <p:grpSpPr>
          <a:xfrm>
            <a:off x="3276600" y="3886200"/>
            <a:ext cx="2667000" cy="2438399"/>
            <a:chOff x="6172200" y="1219200"/>
            <a:chExt cx="2667000" cy="2438399"/>
          </a:xfrm>
        </p:grpSpPr>
        <p:sp>
          <p:nvSpPr>
            <p:cNvPr id="14" name="Rounded Rectangle 13"/>
            <p:cNvSpPr/>
            <p:nvPr/>
          </p:nvSpPr>
          <p:spPr bwMode="auto">
            <a:xfrm>
              <a:off x="6172200" y="1676399"/>
              <a:ext cx="2667000" cy="1981200"/>
            </a:xfrm>
            <a:prstGeom prst="roundRect">
              <a:avLst>
                <a:gd name="adj" fmla="val 10585"/>
              </a:avLst>
            </a:prstGeom>
            <a:solidFill>
              <a:srgbClr val="FFFFFF"/>
            </a:solidFill>
            <a:ln w="63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38100" dir="2400000" algn="tl" rotWithShape="0">
                <a:srgbClr val="000000">
                  <a:alpha val="39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5" name="Rounded Rectangle 14"/>
            <p:cNvSpPr/>
            <p:nvPr/>
          </p:nvSpPr>
          <p:spPr bwMode="auto">
            <a:xfrm>
              <a:off x="6172200" y="1295400"/>
              <a:ext cx="1984248" cy="685799"/>
            </a:xfrm>
            <a:prstGeom prst="roundRect">
              <a:avLst>
                <a:gd name="adj" fmla="val 10585"/>
              </a:avLst>
            </a:prstGeom>
            <a:gradFill flip="none" rotWithShape="1">
              <a:gsLst>
                <a:gs pos="0">
                  <a:srgbClr val="C33600"/>
                </a:gs>
                <a:gs pos="100000">
                  <a:schemeClr val="accent2"/>
                </a:gs>
              </a:gsLst>
              <a:lin ang="1680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27000" dist="38100" dir="2400000" algn="tl" rotWithShape="0">
                <a:srgbClr val="000000">
                  <a:alpha val="39000"/>
                </a:srgb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ＭＳ Ｐゴシック" pitchFamily="34" charset="-128"/>
                </a:rPr>
                <a:t>256-QAM</a:t>
              </a:r>
            </a:p>
          </p:txBody>
        </p:sp>
        <p:sp>
          <p:nvSpPr>
            <p:cNvPr id="20" name="Content Placeholder 6"/>
            <p:cNvSpPr txBox="1">
              <a:spLocks/>
            </p:cNvSpPr>
            <p:nvPr/>
          </p:nvSpPr>
          <p:spPr bwMode="auto">
            <a:xfrm>
              <a:off x="6172200" y="2146073"/>
              <a:ext cx="2667000" cy="1447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prstDash val="sysDot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28600" indent="-210312" algn="l" rtl="0" eaLnBrk="1" fontAlgn="base" hangingPunct="1">
                <a:lnSpc>
                  <a:spcPts val="3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>
                    <a:lumMod val="40000"/>
                    <a:lumOff val="60000"/>
                  </a:schemeClr>
                </a:buClr>
                <a:buFont typeface="Courier New"/>
                <a:buChar char="o"/>
                <a:defRPr sz="2400">
                  <a:solidFill>
                    <a:schemeClr val="tx1">
                      <a:lumMod val="75000"/>
                    </a:schemeClr>
                  </a:solidFill>
                  <a:latin typeface="Arial"/>
                  <a:ea typeface="ＭＳ Ｐゴシック" pitchFamily="34" charset="-128"/>
                  <a:cs typeface="Arial"/>
                </a:defRPr>
              </a:lvl1pPr>
              <a:lvl2pPr marL="458788" indent="-182880" algn="l" rtl="0" eaLnBrk="1" fontAlgn="base" hangingPunct="1">
                <a:lnSpc>
                  <a:spcPts val="27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>
                    <a:lumMod val="60000"/>
                    <a:lumOff val="40000"/>
                  </a:schemeClr>
                </a:buClr>
                <a:buFont typeface="Courier New"/>
                <a:buChar char="o"/>
                <a:defRPr sz="2000">
                  <a:solidFill>
                    <a:schemeClr val="tx1">
                      <a:lumMod val="75000"/>
                    </a:schemeClr>
                  </a:solidFill>
                  <a:latin typeface="Arial"/>
                  <a:ea typeface="ＭＳ Ｐゴシック" pitchFamily="34" charset="-128"/>
                  <a:cs typeface="Arial"/>
                </a:defRPr>
              </a:lvl2pPr>
              <a:lvl3pPr marL="688975" indent="-182880" algn="l" rtl="0" eaLnBrk="1" fontAlgn="base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>
                    <a:lumMod val="40000"/>
                    <a:lumOff val="60000"/>
                  </a:schemeClr>
                </a:buClr>
                <a:buFont typeface="Courier New"/>
                <a:buChar char="o"/>
                <a:defRPr sz="1800">
                  <a:solidFill>
                    <a:schemeClr val="tx1">
                      <a:lumMod val="75000"/>
                    </a:schemeClr>
                  </a:solidFill>
                  <a:latin typeface="Arial"/>
                  <a:ea typeface="ＭＳ Ｐゴシック" pitchFamily="34" charset="-128"/>
                  <a:cs typeface="Arial"/>
                </a:defRPr>
              </a:lvl3pPr>
              <a:lvl4pPr marL="923544" indent="-182880" algn="l" rtl="0" eaLnBrk="1" fontAlgn="base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>
                    <a:lumMod val="40000"/>
                    <a:lumOff val="60000"/>
                  </a:schemeClr>
                </a:buClr>
                <a:buFont typeface="Courier New"/>
                <a:buChar char="o"/>
                <a:defRPr sz="1600">
                  <a:solidFill>
                    <a:schemeClr val="tx1">
                      <a:lumMod val="75000"/>
                    </a:schemeClr>
                  </a:solidFill>
                  <a:latin typeface="Arial"/>
                  <a:ea typeface="ＭＳ Ｐゴシック" pitchFamily="34" charset="-128"/>
                  <a:cs typeface="Arial"/>
                </a:defRPr>
              </a:lvl4pPr>
              <a:lvl5pPr marL="1155700" indent="-228600" algn="l" rtl="0" eaLnBrk="1" fontAlgn="base" hangingPunct="1">
                <a:lnSpc>
                  <a:spcPct val="90000"/>
                </a:lnSpc>
                <a:spcBef>
                  <a:spcPts val="800"/>
                </a:spcBef>
                <a:spcAft>
                  <a:spcPts val="800"/>
                </a:spcAft>
                <a:buClr>
                  <a:schemeClr val="accent6">
                    <a:lumMod val="40000"/>
                    <a:lumOff val="60000"/>
                  </a:schemeClr>
                </a:buClr>
                <a:buFont typeface="Courier New"/>
                <a:buChar char="o"/>
                <a:defRPr sz="2400">
                  <a:solidFill>
                    <a:schemeClr val="tx1">
                      <a:lumMod val="75000"/>
                    </a:schemeClr>
                  </a:solidFill>
                  <a:latin typeface="Arial"/>
                  <a:ea typeface="ＭＳ Ｐゴシック" pitchFamily="34" charset="-128"/>
                  <a:cs typeface="Arial"/>
                </a:defRPr>
              </a:lvl5pPr>
              <a:lvl6pPr marL="16129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07800"/>
                </a:buClr>
                <a:buFont typeface="Wingdings" pitchFamily="2" charset="2"/>
                <a:buChar char="§"/>
                <a:defRPr>
                  <a:solidFill>
                    <a:srgbClr val="5F5F5F"/>
                  </a:solidFill>
                  <a:latin typeface="+mn-lt"/>
                  <a:ea typeface="+mn-ea"/>
                  <a:cs typeface="+mn-cs"/>
                </a:defRPr>
              </a:lvl6pPr>
              <a:lvl7pPr marL="20701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07800"/>
                </a:buClr>
                <a:buFont typeface="Wingdings" pitchFamily="2" charset="2"/>
                <a:buChar char="§"/>
                <a:defRPr>
                  <a:solidFill>
                    <a:srgbClr val="5F5F5F"/>
                  </a:solidFill>
                  <a:latin typeface="+mn-lt"/>
                  <a:ea typeface="+mn-ea"/>
                  <a:cs typeface="+mn-cs"/>
                </a:defRPr>
              </a:lvl7pPr>
              <a:lvl8pPr marL="25273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07800"/>
                </a:buClr>
                <a:buFont typeface="Wingdings" pitchFamily="2" charset="2"/>
                <a:buChar char="§"/>
                <a:defRPr>
                  <a:solidFill>
                    <a:srgbClr val="5F5F5F"/>
                  </a:solidFill>
                  <a:latin typeface="+mn-lt"/>
                  <a:ea typeface="+mn-ea"/>
                  <a:cs typeface="+mn-cs"/>
                </a:defRPr>
              </a:lvl8pPr>
              <a:lvl9pPr marL="29845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07800"/>
                </a:buClr>
                <a:buFont typeface="Wingdings" pitchFamily="2" charset="2"/>
                <a:buChar char="§"/>
                <a:defRPr>
                  <a:solidFill>
                    <a:srgbClr val="5F5F5F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Aft>
                  <a:spcPts val="600"/>
                </a:spcAft>
              </a:pPr>
              <a:r>
                <a:rPr lang="en-US" sz="1400" smtClean="0">
                  <a:solidFill>
                    <a:srgbClr val="008000"/>
                  </a:solidFill>
                </a:rPr>
                <a:t>More efficient modulation</a:t>
              </a:r>
            </a:p>
            <a:p>
              <a:pPr>
                <a:lnSpc>
                  <a:spcPct val="100000"/>
                </a:lnSpc>
                <a:spcAft>
                  <a:spcPts val="600"/>
                </a:spcAft>
              </a:pPr>
              <a:r>
                <a:rPr lang="en-US" sz="1400" smtClean="0">
                  <a:solidFill>
                    <a:srgbClr val="008000"/>
                  </a:solidFill>
                </a:rPr>
                <a:t>33% data rate gains</a:t>
              </a:r>
            </a:p>
            <a:p>
              <a:pPr>
                <a:lnSpc>
                  <a:spcPct val="100000"/>
                </a:lnSpc>
                <a:spcAft>
                  <a:spcPts val="600"/>
                </a:spcAft>
              </a:pPr>
              <a:r>
                <a:rPr lang="en-US" sz="1400" smtClean="0">
                  <a:solidFill>
                    <a:srgbClr val="FF0000"/>
                  </a:solidFill>
                </a:rPr>
                <a:t>Very short ranges only</a:t>
              </a:r>
            </a:p>
            <a:p>
              <a:pPr>
                <a:lnSpc>
                  <a:spcPct val="100000"/>
                </a:lnSpc>
                <a:spcAft>
                  <a:spcPts val="600"/>
                </a:spcAft>
              </a:pPr>
              <a:r>
                <a:rPr lang="en-US" sz="1400" smtClean="0">
                  <a:solidFill>
                    <a:srgbClr val="FF0000"/>
                  </a:solidFill>
                </a:rPr>
                <a:t>Requires 11ac clients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  <p:grpSp>
          <p:nvGrpSpPr>
            <p:cNvPr id="395" name="Group 394"/>
            <p:cNvGrpSpPr>
              <a:grpSpLocks noChangeAspect="1"/>
            </p:cNvGrpSpPr>
            <p:nvPr/>
          </p:nvGrpSpPr>
          <p:grpSpPr>
            <a:xfrm>
              <a:off x="7924800" y="1219200"/>
              <a:ext cx="914400" cy="914400"/>
              <a:chOff x="2743200" y="2971800"/>
              <a:chExt cx="2971800" cy="2971800"/>
            </a:xfrm>
          </p:grpSpPr>
          <p:sp>
            <p:nvSpPr>
              <p:cNvPr id="396" name="Oval 395"/>
              <p:cNvSpPr/>
              <p:nvPr/>
            </p:nvSpPr>
            <p:spPr bwMode="auto">
              <a:xfrm>
                <a:off x="2743200" y="2971800"/>
                <a:ext cx="2971800" cy="2971800"/>
              </a:xfrm>
              <a:prstGeom prst="ellipse">
                <a:avLst/>
              </a:prstGeom>
              <a:solidFill>
                <a:schemeClr val="tx1">
                  <a:lumMod val="40000"/>
                  <a:lumOff val="60000"/>
                </a:schemeClr>
              </a:solidFill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cxnSp>
            <p:nvCxnSpPr>
              <p:cNvPr id="397" name="Straight Connector 396"/>
              <p:cNvCxnSpPr/>
              <p:nvPr/>
            </p:nvCxnSpPr>
            <p:spPr bwMode="auto">
              <a:xfrm flipV="1">
                <a:off x="4229100" y="3219450"/>
                <a:ext cx="0" cy="2526030"/>
              </a:xfrm>
              <a:prstGeom prst="line">
                <a:avLst/>
              </a:prstGeom>
              <a:solidFill>
                <a:srgbClr val="FFFF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triangle" w="med" len="sm"/>
                <a:tailEnd type="triangle" w="med" len="sm"/>
              </a:ln>
              <a:effectLst/>
            </p:spPr>
          </p:cxnSp>
          <p:cxnSp>
            <p:nvCxnSpPr>
              <p:cNvPr id="398" name="Straight Connector 397"/>
              <p:cNvCxnSpPr/>
              <p:nvPr/>
            </p:nvCxnSpPr>
            <p:spPr bwMode="auto">
              <a:xfrm flipH="1">
                <a:off x="2990850" y="4457700"/>
                <a:ext cx="2526030" cy="0"/>
              </a:xfrm>
              <a:prstGeom prst="line">
                <a:avLst/>
              </a:prstGeom>
              <a:solidFill>
                <a:srgbClr val="FFFF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triangle" w="med" len="sm"/>
                <a:tailEnd type="triangle" w="med" len="sm"/>
              </a:ln>
              <a:effectLst/>
            </p:spPr>
          </p:cxnSp>
          <p:grpSp>
            <p:nvGrpSpPr>
              <p:cNvPr id="399" name="Group 398"/>
              <p:cNvGrpSpPr>
                <a:grpSpLocks noChangeAspect="1"/>
              </p:cNvGrpSpPr>
              <p:nvPr/>
            </p:nvGrpSpPr>
            <p:grpSpPr>
              <a:xfrm>
                <a:off x="3282616" y="3505200"/>
                <a:ext cx="879228" cy="894122"/>
                <a:chOff x="-506914" y="3294872"/>
                <a:chExt cx="1628536" cy="1656122"/>
              </a:xfrm>
            </p:grpSpPr>
            <p:grpSp>
              <p:nvGrpSpPr>
                <p:cNvPr id="619" name="Group 618"/>
                <p:cNvGrpSpPr/>
                <p:nvPr/>
              </p:nvGrpSpPr>
              <p:grpSpPr>
                <a:xfrm>
                  <a:off x="-506914" y="3518241"/>
                  <a:ext cx="1628536" cy="92541"/>
                  <a:chOff x="5222501" y="1501702"/>
                  <a:chExt cx="209595" cy="12192"/>
                </a:xfrm>
              </p:grpSpPr>
              <p:sp>
                <p:nvSpPr>
                  <p:cNvPr id="683" name="Oval 682"/>
                  <p:cNvSpPr/>
                  <p:nvPr/>
                </p:nvSpPr>
                <p:spPr bwMode="auto">
                  <a:xfrm>
                    <a:off x="5363506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84" name="Oval 683"/>
                  <p:cNvSpPr/>
                  <p:nvPr/>
                </p:nvSpPr>
                <p:spPr bwMode="auto">
                  <a:xfrm>
                    <a:off x="5250702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85" name="Oval 684"/>
                  <p:cNvSpPr/>
                  <p:nvPr/>
                </p:nvSpPr>
                <p:spPr bwMode="auto">
                  <a:xfrm>
                    <a:off x="5307104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86" name="Oval 685"/>
                  <p:cNvSpPr/>
                  <p:nvPr/>
                </p:nvSpPr>
                <p:spPr bwMode="auto">
                  <a:xfrm>
                    <a:off x="5419905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87" name="Oval 686"/>
                  <p:cNvSpPr/>
                  <p:nvPr/>
                </p:nvSpPr>
                <p:spPr bwMode="auto">
                  <a:xfrm>
                    <a:off x="5335305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88" name="Oval 687"/>
                  <p:cNvSpPr/>
                  <p:nvPr/>
                </p:nvSpPr>
                <p:spPr bwMode="auto">
                  <a:xfrm>
                    <a:off x="5222501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89" name="Oval 688"/>
                  <p:cNvSpPr/>
                  <p:nvPr/>
                </p:nvSpPr>
                <p:spPr bwMode="auto">
                  <a:xfrm>
                    <a:off x="5278903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90" name="Oval 689"/>
                  <p:cNvSpPr/>
                  <p:nvPr/>
                </p:nvSpPr>
                <p:spPr bwMode="auto">
                  <a:xfrm>
                    <a:off x="5391707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</p:grpSp>
            <p:grpSp>
              <p:nvGrpSpPr>
                <p:cNvPr id="620" name="Group 619"/>
                <p:cNvGrpSpPr/>
                <p:nvPr/>
              </p:nvGrpSpPr>
              <p:grpSpPr>
                <a:xfrm>
                  <a:off x="-506914" y="3294872"/>
                  <a:ext cx="1628536" cy="92541"/>
                  <a:chOff x="5222501" y="1501702"/>
                  <a:chExt cx="209595" cy="12192"/>
                </a:xfrm>
              </p:grpSpPr>
              <p:sp>
                <p:nvSpPr>
                  <p:cNvPr id="675" name="Oval 674"/>
                  <p:cNvSpPr/>
                  <p:nvPr/>
                </p:nvSpPr>
                <p:spPr bwMode="auto">
                  <a:xfrm>
                    <a:off x="5363506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76" name="Oval 675"/>
                  <p:cNvSpPr/>
                  <p:nvPr/>
                </p:nvSpPr>
                <p:spPr bwMode="auto">
                  <a:xfrm>
                    <a:off x="5250702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77" name="Oval 676"/>
                  <p:cNvSpPr/>
                  <p:nvPr/>
                </p:nvSpPr>
                <p:spPr bwMode="auto">
                  <a:xfrm>
                    <a:off x="5307104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78" name="Oval 677"/>
                  <p:cNvSpPr/>
                  <p:nvPr/>
                </p:nvSpPr>
                <p:spPr bwMode="auto">
                  <a:xfrm>
                    <a:off x="5419905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79" name="Oval 678"/>
                  <p:cNvSpPr/>
                  <p:nvPr/>
                </p:nvSpPr>
                <p:spPr bwMode="auto">
                  <a:xfrm>
                    <a:off x="5335305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80" name="Oval 679"/>
                  <p:cNvSpPr/>
                  <p:nvPr/>
                </p:nvSpPr>
                <p:spPr bwMode="auto">
                  <a:xfrm>
                    <a:off x="5222501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81" name="Oval 680"/>
                  <p:cNvSpPr/>
                  <p:nvPr/>
                </p:nvSpPr>
                <p:spPr bwMode="auto">
                  <a:xfrm>
                    <a:off x="5278903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82" name="Oval 681"/>
                  <p:cNvSpPr/>
                  <p:nvPr/>
                </p:nvSpPr>
                <p:spPr bwMode="auto">
                  <a:xfrm>
                    <a:off x="5391707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</p:grpSp>
            <p:grpSp>
              <p:nvGrpSpPr>
                <p:cNvPr id="621" name="Group 620"/>
                <p:cNvGrpSpPr/>
                <p:nvPr/>
              </p:nvGrpSpPr>
              <p:grpSpPr>
                <a:xfrm>
                  <a:off x="-506914" y="4858453"/>
                  <a:ext cx="1628536" cy="92541"/>
                  <a:chOff x="5222501" y="1501702"/>
                  <a:chExt cx="209595" cy="12192"/>
                </a:xfrm>
              </p:grpSpPr>
              <p:sp>
                <p:nvSpPr>
                  <p:cNvPr id="667" name="Oval 666"/>
                  <p:cNvSpPr/>
                  <p:nvPr/>
                </p:nvSpPr>
                <p:spPr bwMode="auto">
                  <a:xfrm>
                    <a:off x="5363506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68" name="Oval 667"/>
                  <p:cNvSpPr/>
                  <p:nvPr/>
                </p:nvSpPr>
                <p:spPr bwMode="auto">
                  <a:xfrm>
                    <a:off x="5250702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69" name="Oval 668"/>
                  <p:cNvSpPr/>
                  <p:nvPr/>
                </p:nvSpPr>
                <p:spPr bwMode="auto">
                  <a:xfrm>
                    <a:off x="5307104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70" name="Oval 669"/>
                  <p:cNvSpPr/>
                  <p:nvPr/>
                </p:nvSpPr>
                <p:spPr bwMode="auto">
                  <a:xfrm>
                    <a:off x="5419905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71" name="Oval 670"/>
                  <p:cNvSpPr/>
                  <p:nvPr/>
                </p:nvSpPr>
                <p:spPr bwMode="auto">
                  <a:xfrm>
                    <a:off x="5335305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72" name="Oval 671"/>
                  <p:cNvSpPr/>
                  <p:nvPr/>
                </p:nvSpPr>
                <p:spPr bwMode="auto">
                  <a:xfrm>
                    <a:off x="5222501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73" name="Oval 672"/>
                  <p:cNvSpPr/>
                  <p:nvPr/>
                </p:nvSpPr>
                <p:spPr bwMode="auto">
                  <a:xfrm>
                    <a:off x="5278903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74" name="Oval 673"/>
                  <p:cNvSpPr/>
                  <p:nvPr/>
                </p:nvSpPr>
                <p:spPr bwMode="auto">
                  <a:xfrm>
                    <a:off x="5391707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</p:grpSp>
            <p:grpSp>
              <p:nvGrpSpPr>
                <p:cNvPr id="622" name="Group 621"/>
                <p:cNvGrpSpPr/>
                <p:nvPr/>
              </p:nvGrpSpPr>
              <p:grpSpPr>
                <a:xfrm>
                  <a:off x="-506914" y="3741610"/>
                  <a:ext cx="1628536" cy="92541"/>
                  <a:chOff x="5222501" y="1501702"/>
                  <a:chExt cx="209595" cy="12192"/>
                </a:xfrm>
              </p:grpSpPr>
              <p:sp>
                <p:nvSpPr>
                  <p:cNvPr id="659" name="Oval 658"/>
                  <p:cNvSpPr/>
                  <p:nvPr/>
                </p:nvSpPr>
                <p:spPr bwMode="auto">
                  <a:xfrm>
                    <a:off x="5363506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60" name="Oval 659"/>
                  <p:cNvSpPr/>
                  <p:nvPr/>
                </p:nvSpPr>
                <p:spPr bwMode="auto">
                  <a:xfrm>
                    <a:off x="5250702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61" name="Oval 660"/>
                  <p:cNvSpPr/>
                  <p:nvPr/>
                </p:nvSpPr>
                <p:spPr bwMode="auto">
                  <a:xfrm>
                    <a:off x="5307104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62" name="Oval 661"/>
                  <p:cNvSpPr/>
                  <p:nvPr/>
                </p:nvSpPr>
                <p:spPr bwMode="auto">
                  <a:xfrm>
                    <a:off x="5419905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63" name="Oval 662"/>
                  <p:cNvSpPr/>
                  <p:nvPr/>
                </p:nvSpPr>
                <p:spPr bwMode="auto">
                  <a:xfrm>
                    <a:off x="5335305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64" name="Oval 663"/>
                  <p:cNvSpPr/>
                  <p:nvPr/>
                </p:nvSpPr>
                <p:spPr bwMode="auto">
                  <a:xfrm>
                    <a:off x="5222501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65" name="Oval 664"/>
                  <p:cNvSpPr/>
                  <p:nvPr/>
                </p:nvSpPr>
                <p:spPr bwMode="auto">
                  <a:xfrm>
                    <a:off x="5278903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66" name="Oval 665"/>
                  <p:cNvSpPr/>
                  <p:nvPr/>
                </p:nvSpPr>
                <p:spPr bwMode="auto">
                  <a:xfrm>
                    <a:off x="5391707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</p:grpSp>
            <p:grpSp>
              <p:nvGrpSpPr>
                <p:cNvPr id="623" name="Group 622"/>
                <p:cNvGrpSpPr/>
                <p:nvPr/>
              </p:nvGrpSpPr>
              <p:grpSpPr>
                <a:xfrm>
                  <a:off x="-506914" y="4411717"/>
                  <a:ext cx="1628536" cy="92541"/>
                  <a:chOff x="5222501" y="1501702"/>
                  <a:chExt cx="209595" cy="12192"/>
                </a:xfrm>
              </p:grpSpPr>
              <p:sp>
                <p:nvSpPr>
                  <p:cNvPr id="651" name="Oval 650"/>
                  <p:cNvSpPr/>
                  <p:nvPr/>
                </p:nvSpPr>
                <p:spPr bwMode="auto">
                  <a:xfrm>
                    <a:off x="5363506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52" name="Oval 651"/>
                  <p:cNvSpPr/>
                  <p:nvPr/>
                </p:nvSpPr>
                <p:spPr bwMode="auto">
                  <a:xfrm>
                    <a:off x="5250702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53" name="Oval 652"/>
                  <p:cNvSpPr/>
                  <p:nvPr/>
                </p:nvSpPr>
                <p:spPr bwMode="auto">
                  <a:xfrm>
                    <a:off x="5307104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54" name="Oval 653"/>
                  <p:cNvSpPr/>
                  <p:nvPr/>
                </p:nvSpPr>
                <p:spPr bwMode="auto">
                  <a:xfrm>
                    <a:off x="5419905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55" name="Oval 654"/>
                  <p:cNvSpPr/>
                  <p:nvPr/>
                </p:nvSpPr>
                <p:spPr bwMode="auto">
                  <a:xfrm>
                    <a:off x="5335305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56" name="Oval 655"/>
                  <p:cNvSpPr/>
                  <p:nvPr/>
                </p:nvSpPr>
                <p:spPr bwMode="auto">
                  <a:xfrm>
                    <a:off x="5222501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57" name="Oval 656"/>
                  <p:cNvSpPr/>
                  <p:nvPr/>
                </p:nvSpPr>
                <p:spPr bwMode="auto">
                  <a:xfrm>
                    <a:off x="5278903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58" name="Oval 657"/>
                  <p:cNvSpPr/>
                  <p:nvPr/>
                </p:nvSpPr>
                <p:spPr bwMode="auto">
                  <a:xfrm>
                    <a:off x="5391707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</p:grpSp>
            <p:grpSp>
              <p:nvGrpSpPr>
                <p:cNvPr id="624" name="Group 623"/>
                <p:cNvGrpSpPr/>
                <p:nvPr/>
              </p:nvGrpSpPr>
              <p:grpSpPr>
                <a:xfrm>
                  <a:off x="-506914" y="3964979"/>
                  <a:ext cx="1628536" cy="92541"/>
                  <a:chOff x="5222501" y="1501702"/>
                  <a:chExt cx="209595" cy="12192"/>
                </a:xfrm>
              </p:grpSpPr>
              <p:sp>
                <p:nvSpPr>
                  <p:cNvPr id="643" name="Oval 642"/>
                  <p:cNvSpPr/>
                  <p:nvPr/>
                </p:nvSpPr>
                <p:spPr bwMode="auto">
                  <a:xfrm>
                    <a:off x="5363506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44" name="Oval 643"/>
                  <p:cNvSpPr/>
                  <p:nvPr/>
                </p:nvSpPr>
                <p:spPr bwMode="auto">
                  <a:xfrm>
                    <a:off x="5250702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45" name="Oval 644"/>
                  <p:cNvSpPr/>
                  <p:nvPr/>
                </p:nvSpPr>
                <p:spPr bwMode="auto">
                  <a:xfrm>
                    <a:off x="5307104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46" name="Oval 645"/>
                  <p:cNvSpPr/>
                  <p:nvPr/>
                </p:nvSpPr>
                <p:spPr bwMode="auto">
                  <a:xfrm>
                    <a:off x="5419905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47" name="Oval 646"/>
                  <p:cNvSpPr/>
                  <p:nvPr/>
                </p:nvSpPr>
                <p:spPr bwMode="auto">
                  <a:xfrm>
                    <a:off x="5335305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48" name="Oval 647"/>
                  <p:cNvSpPr/>
                  <p:nvPr/>
                </p:nvSpPr>
                <p:spPr bwMode="auto">
                  <a:xfrm>
                    <a:off x="5222501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49" name="Oval 648"/>
                  <p:cNvSpPr/>
                  <p:nvPr/>
                </p:nvSpPr>
                <p:spPr bwMode="auto">
                  <a:xfrm>
                    <a:off x="5278903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50" name="Oval 649"/>
                  <p:cNvSpPr/>
                  <p:nvPr/>
                </p:nvSpPr>
                <p:spPr bwMode="auto">
                  <a:xfrm>
                    <a:off x="5391707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</p:grpSp>
            <p:grpSp>
              <p:nvGrpSpPr>
                <p:cNvPr id="625" name="Group 624"/>
                <p:cNvGrpSpPr/>
                <p:nvPr/>
              </p:nvGrpSpPr>
              <p:grpSpPr>
                <a:xfrm>
                  <a:off x="-506914" y="4635086"/>
                  <a:ext cx="1628536" cy="92541"/>
                  <a:chOff x="5222501" y="1501702"/>
                  <a:chExt cx="209595" cy="12192"/>
                </a:xfrm>
              </p:grpSpPr>
              <p:sp>
                <p:nvSpPr>
                  <p:cNvPr id="635" name="Oval 634"/>
                  <p:cNvSpPr/>
                  <p:nvPr/>
                </p:nvSpPr>
                <p:spPr bwMode="auto">
                  <a:xfrm>
                    <a:off x="5363506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36" name="Oval 635"/>
                  <p:cNvSpPr/>
                  <p:nvPr/>
                </p:nvSpPr>
                <p:spPr bwMode="auto">
                  <a:xfrm>
                    <a:off x="5250702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37" name="Oval 636"/>
                  <p:cNvSpPr/>
                  <p:nvPr/>
                </p:nvSpPr>
                <p:spPr bwMode="auto">
                  <a:xfrm>
                    <a:off x="5307104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38" name="Oval 637"/>
                  <p:cNvSpPr/>
                  <p:nvPr/>
                </p:nvSpPr>
                <p:spPr bwMode="auto">
                  <a:xfrm>
                    <a:off x="5419905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39" name="Oval 638"/>
                  <p:cNvSpPr/>
                  <p:nvPr/>
                </p:nvSpPr>
                <p:spPr bwMode="auto">
                  <a:xfrm>
                    <a:off x="5335305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40" name="Oval 639"/>
                  <p:cNvSpPr/>
                  <p:nvPr/>
                </p:nvSpPr>
                <p:spPr bwMode="auto">
                  <a:xfrm>
                    <a:off x="5222501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41" name="Oval 640"/>
                  <p:cNvSpPr/>
                  <p:nvPr/>
                </p:nvSpPr>
                <p:spPr bwMode="auto">
                  <a:xfrm>
                    <a:off x="5278903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42" name="Oval 641"/>
                  <p:cNvSpPr/>
                  <p:nvPr/>
                </p:nvSpPr>
                <p:spPr bwMode="auto">
                  <a:xfrm>
                    <a:off x="5391707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</p:grpSp>
            <p:grpSp>
              <p:nvGrpSpPr>
                <p:cNvPr id="626" name="Group 625"/>
                <p:cNvGrpSpPr/>
                <p:nvPr/>
              </p:nvGrpSpPr>
              <p:grpSpPr>
                <a:xfrm>
                  <a:off x="-506914" y="4188348"/>
                  <a:ext cx="1628536" cy="92541"/>
                  <a:chOff x="5222501" y="1501702"/>
                  <a:chExt cx="209595" cy="12192"/>
                </a:xfrm>
              </p:grpSpPr>
              <p:sp>
                <p:nvSpPr>
                  <p:cNvPr id="627" name="Oval 626"/>
                  <p:cNvSpPr/>
                  <p:nvPr/>
                </p:nvSpPr>
                <p:spPr bwMode="auto">
                  <a:xfrm>
                    <a:off x="5363506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28" name="Oval 627"/>
                  <p:cNvSpPr/>
                  <p:nvPr/>
                </p:nvSpPr>
                <p:spPr bwMode="auto">
                  <a:xfrm>
                    <a:off x="5250702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29" name="Oval 628"/>
                  <p:cNvSpPr/>
                  <p:nvPr/>
                </p:nvSpPr>
                <p:spPr bwMode="auto">
                  <a:xfrm>
                    <a:off x="5307104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30" name="Oval 629"/>
                  <p:cNvSpPr/>
                  <p:nvPr/>
                </p:nvSpPr>
                <p:spPr bwMode="auto">
                  <a:xfrm>
                    <a:off x="5419905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31" name="Oval 630"/>
                  <p:cNvSpPr/>
                  <p:nvPr/>
                </p:nvSpPr>
                <p:spPr bwMode="auto">
                  <a:xfrm>
                    <a:off x="5335305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32" name="Oval 631"/>
                  <p:cNvSpPr/>
                  <p:nvPr/>
                </p:nvSpPr>
                <p:spPr bwMode="auto">
                  <a:xfrm>
                    <a:off x="5222501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33" name="Oval 632"/>
                  <p:cNvSpPr/>
                  <p:nvPr/>
                </p:nvSpPr>
                <p:spPr bwMode="auto">
                  <a:xfrm>
                    <a:off x="5278903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34" name="Oval 633"/>
                  <p:cNvSpPr/>
                  <p:nvPr/>
                </p:nvSpPr>
                <p:spPr bwMode="auto">
                  <a:xfrm>
                    <a:off x="5391707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</p:grpSp>
          </p:grpSp>
          <p:grpSp>
            <p:nvGrpSpPr>
              <p:cNvPr id="400" name="Group 399"/>
              <p:cNvGrpSpPr>
                <a:grpSpLocks noChangeAspect="1"/>
              </p:cNvGrpSpPr>
              <p:nvPr/>
            </p:nvGrpSpPr>
            <p:grpSpPr>
              <a:xfrm>
                <a:off x="4293235" y="3505200"/>
                <a:ext cx="879228" cy="894122"/>
                <a:chOff x="-506914" y="3294872"/>
                <a:chExt cx="1628536" cy="1656122"/>
              </a:xfrm>
            </p:grpSpPr>
            <p:grpSp>
              <p:nvGrpSpPr>
                <p:cNvPr id="547" name="Group 546"/>
                <p:cNvGrpSpPr/>
                <p:nvPr/>
              </p:nvGrpSpPr>
              <p:grpSpPr>
                <a:xfrm>
                  <a:off x="-506914" y="3518241"/>
                  <a:ext cx="1628536" cy="92541"/>
                  <a:chOff x="5222501" y="1501702"/>
                  <a:chExt cx="209595" cy="12192"/>
                </a:xfrm>
              </p:grpSpPr>
              <p:sp>
                <p:nvSpPr>
                  <p:cNvPr id="611" name="Oval 610"/>
                  <p:cNvSpPr/>
                  <p:nvPr/>
                </p:nvSpPr>
                <p:spPr bwMode="auto">
                  <a:xfrm>
                    <a:off x="5363506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12" name="Oval 611"/>
                  <p:cNvSpPr/>
                  <p:nvPr/>
                </p:nvSpPr>
                <p:spPr bwMode="auto">
                  <a:xfrm>
                    <a:off x="5250702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13" name="Oval 612"/>
                  <p:cNvSpPr/>
                  <p:nvPr/>
                </p:nvSpPr>
                <p:spPr bwMode="auto">
                  <a:xfrm>
                    <a:off x="5307104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14" name="Oval 613"/>
                  <p:cNvSpPr/>
                  <p:nvPr/>
                </p:nvSpPr>
                <p:spPr bwMode="auto">
                  <a:xfrm>
                    <a:off x="5419905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15" name="Oval 614"/>
                  <p:cNvSpPr/>
                  <p:nvPr/>
                </p:nvSpPr>
                <p:spPr bwMode="auto">
                  <a:xfrm>
                    <a:off x="5335305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16" name="Oval 615"/>
                  <p:cNvSpPr/>
                  <p:nvPr/>
                </p:nvSpPr>
                <p:spPr bwMode="auto">
                  <a:xfrm>
                    <a:off x="5222501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17" name="Oval 616"/>
                  <p:cNvSpPr/>
                  <p:nvPr/>
                </p:nvSpPr>
                <p:spPr bwMode="auto">
                  <a:xfrm>
                    <a:off x="5278903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18" name="Oval 617"/>
                  <p:cNvSpPr/>
                  <p:nvPr/>
                </p:nvSpPr>
                <p:spPr bwMode="auto">
                  <a:xfrm>
                    <a:off x="5391707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</p:grpSp>
            <p:grpSp>
              <p:nvGrpSpPr>
                <p:cNvPr id="548" name="Group 547"/>
                <p:cNvGrpSpPr/>
                <p:nvPr/>
              </p:nvGrpSpPr>
              <p:grpSpPr>
                <a:xfrm>
                  <a:off x="-506914" y="3294872"/>
                  <a:ext cx="1628536" cy="92541"/>
                  <a:chOff x="5222501" y="1501702"/>
                  <a:chExt cx="209595" cy="12192"/>
                </a:xfrm>
              </p:grpSpPr>
              <p:sp>
                <p:nvSpPr>
                  <p:cNvPr id="603" name="Oval 602"/>
                  <p:cNvSpPr/>
                  <p:nvPr/>
                </p:nvSpPr>
                <p:spPr bwMode="auto">
                  <a:xfrm>
                    <a:off x="5363506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04" name="Oval 603"/>
                  <p:cNvSpPr/>
                  <p:nvPr/>
                </p:nvSpPr>
                <p:spPr bwMode="auto">
                  <a:xfrm>
                    <a:off x="5250702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05" name="Oval 604"/>
                  <p:cNvSpPr/>
                  <p:nvPr/>
                </p:nvSpPr>
                <p:spPr bwMode="auto">
                  <a:xfrm>
                    <a:off x="5307104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06" name="Oval 605"/>
                  <p:cNvSpPr/>
                  <p:nvPr/>
                </p:nvSpPr>
                <p:spPr bwMode="auto">
                  <a:xfrm>
                    <a:off x="5419905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07" name="Oval 606"/>
                  <p:cNvSpPr/>
                  <p:nvPr/>
                </p:nvSpPr>
                <p:spPr bwMode="auto">
                  <a:xfrm>
                    <a:off x="5335305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08" name="Oval 607"/>
                  <p:cNvSpPr/>
                  <p:nvPr/>
                </p:nvSpPr>
                <p:spPr bwMode="auto">
                  <a:xfrm>
                    <a:off x="5222501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09" name="Oval 608"/>
                  <p:cNvSpPr/>
                  <p:nvPr/>
                </p:nvSpPr>
                <p:spPr bwMode="auto">
                  <a:xfrm>
                    <a:off x="5278903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10" name="Oval 609"/>
                  <p:cNvSpPr/>
                  <p:nvPr/>
                </p:nvSpPr>
                <p:spPr bwMode="auto">
                  <a:xfrm>
                    <a:off x="5391707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</p:grpSp>
            <p:grpSp>
              <p:nvGrpSpPr>
                <p:cNvPr id="549" name="Group 548"/>
                <p:cNvGrpSpPr/>
                <p:nvPr/>
              </p:nvGrpSpPr>
              <p:grpSpPr>
                <a:xfrm>
                  <a:off x="-506914" y="4858453"/>
                  <a:ext cx="1628536" cy="92541"/>
                  <a:chOff x="5222501" y="1501702"/>
                  <a:chExt cx="209595" cy="12192"/>
                </a:xfrm>
              </p:grpSpPr>
              <p:sp>
                <p:nvSpPr>
                  <p:cNvPr id="595" name="Oval 594"/>
                  <p:cNvSpPr/>
                  <p:nvPr/>
                </p:nvSpPr>
                <p:spPr bwMode="auto">
                  <a:xfrm>
                    <a:off x="5363506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96" name="Oval 595"/>
                  <p:cNvSpPr/>
                  <p:nvPr/>
                </p:nvSpPr>
                <p:spPr bwMode="auto">
                  <a:xfrm>
                    <a:off x="5250702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97" name="Oval 596"/>
                  <p:cNvSpPr/>
                  <p:nvPr/>
                </p:nvSpPr>
                <p:spPr bwMode="auto">
                  <a:xfrm>
                    <a:off x="5307104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98" name="Oval 597"/>
                  <p:cNvSpPr/>
                  <p:nvPr/>
                </p:nvSpPr>
                <p:spPr bwMode="auto">
                  <a:xfrm>
                    <a:off x="5419905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99" name="Oval 598"/>
                  <p:cNvSpPr/>
                  <p:nvPr/>
                </p:nvSpPr>
                <p:spPr bwMode="auto">
                  <a:xfrm>
                    <a:off x="5335305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00" name="Oval 599"/>
                  <p:cNvSpPr/>
                  <p:nvPr/>
                </p:nvSpPr>
                <p:spPr bwMode="auto">
                  <a:xfrm>
                    <a:off x="5222501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01" name="Oval 600"/>
                  <p:cNvSpPr/>
                  <p:nvPr/>
                </p:nvSpPr>
                <p:spPr bwMode="auto">
                  <a:xfrm>
                    <a:off x="5278903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602" name="Oval 601"/>
                  <p:cNvSpPr/>
                  <p:nvPr/>
                </p:nvSpPr>
                <p:spPr bwMode="auto">
                  <a:xfrm>
                    <a:off x="5391707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</p:grpSp>
            <p:grpSp>
              <p:nvGrpSpPr>
                <p:cNvPr id="550" name="Group 549"/>
                <p:cNvGrpSpPr/>
                <p:nvPr/>
              </p:nvGrpSpPr>
              <p:grpSpPr>
                <a:xfrm>
                  <a:off x="-506914" y="3741610"/>
                  <a:ext cx="1628536" cy="92541"/>
                  <a:chOff x="5222501" y="1501702"/>
                  <a:chExt cx="209595" cy="12192"/>
                </a:xfrm>
              </p:grpSpPr>
              <p:sp>
                <p:nvSpPr>
                  <p:cNvPr id="587" name="Oval 586"/>
                  <p:cNvSpPr/>
                  <p:nvPr/>
                </p:nvSpPr>
                <p:spPr bwMode="auto">
                  <a:xfrm>
                    <a:off x="5363506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88" name="Oval 587"/>
                  <p:cNvSpPr/>
                  <p:nvPr/>
                </p:nvSpPr>
                <p:spPr bwMode="auto">
                  <a:xfrm>
                    <a:off x="5250702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89" name="Oval 588"/>
                  <p:cNvSpPr/>
                  <p:nvPr/>
                </p:nvSpPr>
                <p:spPr bwMode="auto">
                  <a:xfrm>
                    <a:off x="5307104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90" name="Oval 589"/>
                  <p:cNvSpPr/>
                  <p:nvPr/>
                </p:nvSpPr>
                <p:spPr bwMode="auto">
                  <a:xfrm>
                    <a:off x="5419905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91" name="Oval 590"/>
                  <p:cNvSpPr/>
                  <p:nvPr/>
                </p:nvSpPr>
                <p:spPr bwMode="auto">
                  <a:xfrm>
                    <a:off x="5335305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92" name="Oval 591"/>
                  <p:cNvSpPr/>
                  <p:nvPr/>
                </p:nvSpPr>
                <p:spPr bwMode="auto">
                  <a:xfrm>
                    <a:off x="5222501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93" name="Oval 592"/>
                  <p:cNvSpPr/>
                  <p:nvPr/>
                </p:nvSpPr>
                <p:spPr bwMode="auto">
                  <a:xfrm>
                    <a:off x="5278903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94" name="Oval 593"/>
                  <p:cNvSpPr/>
                  <p:nvPr/>
                </p:nvSpPr>
                <p:spPr bwMode="auto">
                  <a:xfrm>
                    <a:off x="5391707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</p:grpSp>
            <p:grpSp>
              <p:nvGrpSpPr>
                <p:cNvPr id="551" name="Group 550"/>
                <p:cNvGrpSpPr/>
                <p:nvPr/>
              </p:nvGrpSpPr>
              <p:grpSpPr>
                <a:xfrm>
                  <a:off x="-506914" y="4411717"/>
                  <a:ext cx="1628536" cy="92541"/>
                  <a:chOff x="5222501" y="1501702"/>
                  <a:chExt cx="209595" cy="12192"/>
                </a:xfrm>
              </p:grpSpPr>
              <p:sp>
                <p:nvSpPr>
                  <p:cNvPr id="579" name="Oval 578"/>
                  <p:cNvSpPr/>
                  <p:nvPr/>
                </p:nvSpPr>
                <p:spPr bwMode="auto">
                  <a:xfrm>
                    <a:off x="5363506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80" name="Oval 579"/>
                  <p:cNvSpPr/>
                  <p:nvPr/>
                </p:nvSpPr>
                <p:spPr bwMode="auto">
                  <a:xfrm>
                    <a:off x="5250702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81" name="Oval 580"/>
                  <p:cNvSpPr/>
                  <p:nvPr/>
                </p:nvSpPr>
                <p:spPr bwMode="auto">
                  <a:xfrm>
                    <a:off x="5307104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82" name="Oval 581"/>
                  <p:cNvSpPr/>
                  <p:nvPr/>
                </p:nvSpPr>
                <p:spPr bwMode="auto">
                  <a:xfrm>
                    <a:off x="5419905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83" name="Oval 582"/>
                  <p:cNvSpPr/>
                  <p:nvPr/>
                </p:nvSpPr>
                <p:spPr bwMode="auto">
                  <a:xfrm>
                    <a:off x="5335305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84" name="Oval 583"/>
                  <p:cNvSpPr/>
                  <p:nvPr/>
                </p:nvSpPr>
                <p:spPr bwMode="auto">
                  <a:xfrm>
                    <a:off x="5222501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85" name="Oval 584"/>
                  <p:cNvSpPr/>
                  <p:nvPr/>
                </p:nvSpPr>
                <p:spPr bwMode="auto">
                  <a:xfrm>
                    <a:off x="5278903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86" name="Oval 585"/>
                  <p:cNvSpPr/>
                  <p:nvPr/>
                </p:nvSpPr>
                <p:spPr bwMode="auto">
                  <a:xfrm>
                    <a:off x="5391707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</p:grpSp>
            <p:grpSp>
              <p:nvGrpSpPr>
                <p:cNvPr id="552" name="Group 551"/>
                <p:cNvGrpSpPr/>
                <p:nvPr/>
              </p:nvGrpSpPr>
              <p:grpSpPr>
                <a:xfrm>
                  <a:off x="-506914" y="3964979"/>
                  <a:ext cx="1628536" cy="92541"/>
                  <a:chOff x="5222501" y="1501702"/>
                  <a:chExt cx="209595" cy="12192"/>
                </a:xfrm>
              </p:grpSpPr>
              <p:sp>
                <p:nvSpPr>
                  <p:cNvPr id="571" name="Oval 570"/>
                  <p:cNvSpPr/>
                  <p:nvPr/>
                </p:nvSpPr>
                <p:spPr bwMode="auto">
                  <a:xfrm>
                    <a:off x="5363506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72" name="Oval 571"/>
                  <p:cNvSpPr/>
                  <p:nvPr/>
                </p:nvSpPr>
                <p:spPr bwMode="auto">
                  <a:xfrm>
                    <a:off x="5250702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73" name="Oval 572"/>
                  <p:cNvSpPr/>
                  <p:nvPr/>
                </p:nvSpPr>
                <p:spPr bwMode="auto">
                  <a:xfrm>
                    <a:off x="5307104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74" name="Oval 573"/>
                  <p:cNvSpPr/>
                  <p:nvPr/>
                </p:nvSpPr>
                <p:spPr bwMode="auto">
                  <a:xfrm>
                    <a:off x="5419905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75" name="Oval 574"/>
                  <p:cNvSpPr/>
                  <p:nvPr/>
                </p:nvSpPr>
                <p:spPr bwMode="auto">
                  <a:xfrm>
                    <a:off x="5335305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76" name="Oval 575"/>
                  <p:cNvSpPr/>
                  <p:nvPr/>
                </p:nvSpPr>
                <p:spPr bwMode="auto">
                  <a:xfrm>
                    <a:off x="5222501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77" name="Oval 576"/>
                  <p:cNvSpPr/>
                  <p:nvPr/>
                </p:nvSpPr>
                <p:spPr bwMode="auto">
                  <a:xfrm>
                    <a:off x="5278903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78" name="Oval 577"/>
                  <p:cNvSpPr/>
                  <p:nvPr/>
                </p:nvSpPr>
                <p:spPr bwMode="auto">
                  <a:xfrm>
                    <a:off x="5391707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</p:grpSp>
            <p:grpSp>
              <p:nvGrpSpPr>
                <p:cNvPr id="553" name="Group 552"/>
                <p:cNvGrpSpPr/>
                <p:nvPr/>
              </p:nvGrpSpPr>
              <p:grpSpPr>
                <a:xfrm>
                  <a:off x="-506914" y="4635086"/>
                  <a:ext cx="1628536" cy="92541"/>
                  <a:chOff x="5222501" y="1501702"/>
                  <a:chExt cx="209595" cy="12192"/>
                </a:xfrm>
              </p:grpSpPr>
              <p:sp>
                <p:nvSpPr>
                  <p:cNvPr id="563" name="Oval 562"/>
                  <p:cNvSpPr/>
                  <p:nvPr/>
                </p:nvSpPr>
                <p:spPr bwMode="auto">
                  <a:xfrm>
                    <a:off x="5363506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64" name="Oval 563"/>
                  <p:cNvSpPr/>
                  <p:nvPr/>
                </p:nvSpPr>
                <p:spPr bwMode="auto">
                  <a:xfrm>
                    <a:off x="5250702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65" name="Oval 564"/>
                  <p:cNvSpPr/>
                  <p:nvPr/>
                </p:nvSpPr>
                <p:spPr bwMode="auto">
                  <a:xfrm>
                    <a:off x="5307104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66" name="Oval 565"/>
                  <p:cNvSpPr/>
                  <p:nvPr/>
                </p:nvSpPr>
                <p:spPr bwMode="auto">
                  <a:xfrm>
                    <a:off x="5419905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67" name="Oval 566"/>
                  <p:cNvSpPr/>
                  <p:nvPr/>
                </p:nvSpPr>
                <p:spPr bwMode="auto">
                  <a:xfrm>
                    <a:off x="5335305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68" name="Oval 567"/>
                  <p:cNvSpPr/>
                  <p:nvPr/>
                </p:nvSpPr>
                <p:spPr bwMode="auto">
                  <a:xfrm>
                    <a:off x="5222501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69" name="Oval 568"/>
                  <p:cNvSpPr/>
                  <p:nvPr/>
                </p:nvSpPr>
                <p:spPr bwMode="auto">
                  <a:xfrm>
                    <a:off x="5278903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70" name="Oval 569"/>
                  <p:cNvSpPr/>
                  <p:nvPr/>
                </p:nvSpPr>
                <p:spPr bwMode="auto">
                  <a:xfrm>
                    <a:off x="5391707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</p:grpSp>
            <p:grpSp>
              <p:nvGrpSpPr>
                <p:cNvPr id="554" name="Group 553"/>
                <p:cNvGrpSpPr/>
                <p:nvPr/>
              </p:nvGrpSpPr>
              <p:grpSpPr>
                <a:xfrm>
                  <a:off x="-506914" y="4188348"/>
                  <a:ext cx="1628536" cy="92541"/>
                  <a:chOff x="5222501" y="1501702"/>
                  <a:chExt cx="209595" cy="12192"/>
                </a:xfrm>
              </p:grpSpPr>
              <p:sp>
                <p:nvSpPr>
                  <p:cNvPr id="555" name="Oval 554"/>
                  <p:cNvSpPr/>
                  <p:nvPr/>
                </p:nvSpPr>
                <p:spPr bwMode="auto">
                  <a:xfrm>
                    <a:off x="5363506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56" name="Oval 555"/>
                  <p:cNvSpPr/>
                  <p:nvPr/>
                </p:nvSpPr>
                <p:spPr bwMode="auto">
                  <a:xfrm>
                    <a:off x="5250702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57" name="Oval 556"/>
                  <p:cNvSpPr/>
                  <p:nvPr/>
                </p:nvSpPr>
                <p:spPr bwMode="auto">
                  <a:xfrm>
                    <a:off x="5307104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58" name="Oval 557"/>
                  <p:cNvSpPr/>
                  <p:nvPr/>
                </p:nvSpPr>
                <p:spPr bwMode="auto">
                  <a:xfrm>
                    <a:off x="5419905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59" name="Oval 558"/>
                  <p:cNvSpPr/>
                  <p:nvPr/>
                </p:nvSpPr>
                <p:spPr bwMode="auto">
                  <a:xfrm>
                    <a:off x="5335305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60" name="Oval 559"/>
                  <p:cNvSpPr/>
                  <p:nvPr/>
                </p:nvSpPr>
                <p:spPr bwMode="auto">
                  <a:xfrm>
                    <a:off x="5222501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61" name="Oval 560"/>
                  <p:cNvSpPr/>
                  <p:nvPr/>
                </p:nvSpPr>
                <p:spPr bwMode="auto">
                  <a:xfrm>
                    <a:off x="5278903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62" name="Oval 561"/>
                  <p:cNvSpPr/>
                  <p:nvPr/>
                </p:nvSpPr>
                <p:spPr bwMode="auto">
                  <a:xfrm>
                    <a:off x="5391707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</p:grpSp>
          </p:grpSp>
          <p:grpSp>
            <p:nvGrpSpPr>
              <p:cNvPr id="401" name="Group 400"/>
              <p:cNvGrpSpPr>
                <a:grpSpLocks noChangeAspect="1"/>
              </p:cNvGrpSpPr>
              <p:nvPr/>
            </p:nvGrpSpPr>
            <p:grpSpPr>
              <a:xfrm>
                <a:off x="3285138" y="4525695"/>
                <a:ext cx="879228" cy="894122"/>
                <a:chOff x="-506914" y="3294872"/>
                <a:chExt cx="1628536" cy="1656122"/>
              </a:xfrm>
            </p:grpSpPr>
            <p:grpSp>
              <p:nvGrpSpPr>
                <p:cNvPr id="475" name="Group 474"/>
                <p:cNvGrpSpPr/>
                <p:nvPr/>
              </p:nvGrpSpPr>
              <p:grpSpPr>
                <a:xfrm>
                  <a:off x="-506914" y="3518241"/>
                  <a:ext cx="1628536" cy="92541"/>
                  <a:chOff x="5222501" y="1501702"/>
                  <a:chExt cx="209595" cy="12192"/>
                </a:xfrm>
              </p:grpSpPr>
              <p:sp>
                <p:nvSpPr>
                  <p:cNvPr id="539" name="Oval 538"/>
                  <p:cNvSpPr/>
                  <p:nvPr/>
                </p:nvSpPr>
                <p:spPr bwMode="auto">
                  <a:xfrm>
                    <a:off x="5363506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40" name="Oval 539"/>
                  <p:cNvSpPr/>
                  <p:nvPr/>
                </p:nvSpPr>
                <p:spPr bwMode="auto">
                  <a:xfrm>
                    <a:off x="5250702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41" name="Oval 540"/>
                  <p:cNvSpPr/>
                  <p:nvPr/>
                </p:nvSpPr>
                <p:spPr bwMode="auto">
                  <a:xfrm>
                    <a:off x="5307104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42" name="Oval 541"/>
                  <p:cNvSpPr/>
                  <p:nvPr/>
                </p:nvSpPr>
                <p:spPr bwMode="auto">
                  <a:xfrm>
                    <a:off x="5419905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43" name="Oval 542"/>
                  <p:cNvSpPr/>
                  <p:nvPr/>
                </p:nvSpPr>
                <p:spPr bwMode="auto">
                  <a:xfrm>
                    <a:off x="5335305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44" name="Oval 543"/>
                  <p:cNvSpPr/>
                  <p:nvPr/>
                </p:nvSpPr>
                <p:spPr bwMode="auto">
                  <a:xfrm>
                    <a:off x="5222501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45" name="Oval 544"/>
                  <p:cNvSpPr/>
                  <p:nvPr/>
                </p:nvSpPr>
                <p:spPr bwMode="auto">
                  <a:xfrm>
                    <a:off x="5278903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46" name="Oval 545"/>
                  <p:cNvSpPr/>
                  <p:nvPr/>
                </p:nvSpPr>
                <p:spPr bwMode="auto">
                  <a:xfrm>
                    <a:off x="5391707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</p:grpSp>
            <p:grpSp>
              <p:nvGrpSpPr>
                <p:cNvPr id="476" name="Group 475"/>
                <p:cNvGrpSpPr/>
                <p:nvPr/>
              </p:nvGrpSpPr>
              <p:grpSpPr>
                <a:xfrm>
                  <a:off x="-506914" y="3294872"/>
                  <a:ext cx="1628536" cy="92541"/>
                  <a:chOff x="5222501" y="1501702"/>
                  <a:chExt cx="209595" cy="12192"/>
                </a:xfrm>
              </p:grpSpPr>
              <p:sp>
                <p:nvSpPr>
                  <p:cNvPr id="531" name="Oval 530"/>
                  <p:cNvSpPr/>
                  <p:nvPr/>
                </p:nvSpPr>
                <p:spPr bwMode="auto">
                  <a:xfrm>
                    <a:off x="5363506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32" name="Oval 531"/>
                  <p:cNvSpPr/>
                  <p:nvPr/>
                </p:nvSpPr>
                <p:spPr bwMode="auto">
                  <a:xfrm>
                    <a:off x="5250702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33" name="Oval 532"/>
                  <p:cNvSpPr/>
                  <p:nvPr/>
                </p:nvSpPr>
                <p:spPr bwMode="auto">
                  <a:xfrm>
                    <a:off x="5307104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34" name="Oval 533"/>
                  <p:cNvSpPr/>
                  <p:nvPr/>
                </p:nvSpPr>
                <p:spPr bwMode="auto">
                  <a:xfrm>
                    <a:off x="5419905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35" name="Oval 534"/>
                  <p:cNvSpPr/>
                  <p:nvPr/>
                </p:nvSpPr>
                <p:spPr bwMode="auto">
                  <a:xfrm>
                    <a:off x="5335305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36" name="Oval 535"/>
                  <p:cNvSpPr/>
                  <p:nvPr/>
                </p:nvSpPr>
                <p:spPr bwMode="auto">
                  <a:xfrm>
                    <a:off x="5222501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37" name="Oval 536"/>
                  <p:cNvSpPr/>
                  <p:nvPr/>
                </p:nvSpPr>
                <p:spPr bwMode="auto">
                  <a:xfrm>
                    <a:off x="5278903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38" name="Oval 537"/>
                  <p:cNvSpPr/>
                  <p:nvPr/>
                </p:nvSpPr>
                <p:spPr bwMode="auto">
                  <a:xfrm>
                    <a:off x="5391707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</p:grpSp>
            <p:grpSp>
              <p:nvGrpSpPr>
                <p:cNvPr id="477" name="Group 476"/>
                <p:cNvGrpSpPr/>
                <p:nvPr/>
              </p:nvGrpSpPr>
              <p:grpSpPr>
                <a:xfrm>
                  <a:off x="-506914" y="4858453"/>
                  <a:ext cx="1628536" cy="92541"/>
                  <a:chOff x="5222501" y="1501702"/>
                  <a:chExt cx="209595" cy="12192"/>
                </a:xfrm>
              </p:grpSpPr>
              <p:sp>
                <p:nvSpPr>
                  <p:cNvPr id="523" name="Oval 522"/>
                  <p:cNvSpPr/>
                  <p:nvPr/>
                </p:nvSpPr>
                <p:spPr bwMode="auto">
                  <a:xfrm>
                    <a:off x="5363506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24" name="Oval 523"/>
                  <p:cNvSpPr/>
                  <p:nvPr/>
                </p:nvSpPr>
                <p:spPr bwMode="auto">
                  <a:xfrm>
                    <a:off x="5250702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25" name="Oval 524"/>
                  <p:cNvSpPr/>
                  <p:nvPr/>
                </p:nvSpPr>
                <p:spPr bwMode="auto">
                  <a:xfrm>
                    <a:off x="5307104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26" name="Oval 525"/>
                  <p:cNvSpPr/>
                  <p:nvPr/>
                </p:nvSpPr>
                <p:spPr bwMode="auto">
                  <a:xfrm>
                    <a:off x="5419905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27" name="Oval 526"/>
                  <p:cNvSpPr/>
                  <p:nvPr/>
                </p:nvSpPr>
                <p:spPr bwMode="auto">
                  <a:xfrm>
                    <a:off x="5335305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28" name="Oval 527"/>
                  <p:cNvSpPr/>
                  <p:nvPr/>
                </p:nvSpPr>
                <p:spPr bwMode="auto">
                  <a:xfrm>
                    <a:off x="5222501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29" name="Oval 528"/>
                  <p:cNvSpPr/>
                  <p:nvPr/>
                </p:nvSpPr>
                <p:spPr bwMode="auto">
                  <a:xfrm>
                    <a:off x="5278903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30" name="Oval 529"/>
                  <p:cNvSpPr/>
                  <p:nvPr/>
                </p:nvSpPr>
                <p:spPr bwMode="auto">
                  <a:xfrm>
                    <a:off x="5391707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</p:grpSp>
            <p:grpSp>
              <p:nvGrpSpPr>
                <p:cNvPr id="478" name="Group 477"/>
                <p:cNvGrpSpPr/>
                <p:nvPr/>
              </p:nvGrpSpPr>
              <p:grpSpPr>
                <a:xfrm>
                  <a:off x="-506914" y="3741610"/>
                  <a:ext cx="1628536" cy="92541"/>
                  <a:chOff x="5222501" y="1501702"/>
                  <a:chExt cx="209595" cy="12192"/>
                </a:xfrm>
              </p:grpSpPr>
              <p:sp>
                <p:nvSpPr>
                  <p:cNvPr id="515" name="Oval 514"/>
                  <p:cNvSpPr/>
                  <p:nvPr/>
                </p:nvSpPr>
                <p:spPr bwMode="auto">
                  <a:xfrm>
                    <a:off x="5363506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16" name="Oval 515"/>
                  <p:cNvSpPr/>
                  <p:nvPr/>
                </p:nvSpPr>
                <p:spPr bwMode="auto">
                  <a:xfrm>
                    <a:off x="5250702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17" name="Oval 516"/>
                  <p:cNvSpPr/>
                  <p:nvPr/>
                </p:nvSpPr>
                <p:spPr bwMode="auto">
                  <a:xfrm>
                    <a:off x="5307104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18" name="Oval 517"/>
                  <p:cNvSpPr/>
                  <p:nvPr/>
                </p:nvSpPr>
                <p:spPr bwMode="auto">
                  <a:xfrm>
                    <a:off x="5419905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19" name="Oval 518"/>
                  <p:cNvSpPr/>
                  <p:nvPr/>
                </p:nvSpPr>
                <p:spPr bwMode="auto">
                  <a:xfrm>
                    <a:off x="5335305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20" name="Oval 519"/>
                  <p:cNvSpPr/>
                  <p:nvPr/>
                </p:nvSpPr>
                <p:spPr bwMode="auto">
                  <a:xfrm>
                    <a:off x="5222501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21" name="Oval 520"/>
                  <p:cNvSpPr/>
                  <p:nvPr/>
                </p:nvSpPr>
                <p:spPr bwMode="auto">
                  <a:xfrm>
                    <a:off x="5278903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22" name="Oval 521"/>
                  <p:cNvSpPr/>
                  <p:nvPr/>
                </p:nvSpPr>
                <p:spPr bwMode="auto">
                  <a:xfrm>
                    <a:off x="5391707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</p:grpSp>
            <p:grpSp>
              <p:nvGrpSpPr>
                <p:cNvPr id="479" name="Group 478"/>
                <p:cNvGrpSpPr/>
                <p:nvPr/>
              </p:nvGrpSpPr>
              <p:grpSpPr>
                <a:xfrm>
                  <a:off x="-506914" y="4411717"/>
                  <a:ext cx="1628536" cy="92541"/>
                  <a:chOff x="5222501" y="1501702"/>
                  <a:chExt cx="209595" cy="12192"/>
                </a:xfrm>
              </p:grpSpPr>
              <p:sp>
                <p:nvSpPr>
                  <p:cNvPr id="507" name="Oval 506"/>
                  <p:cNvSpPr/>
                  <p:nvPr/>
                </p:nvSpPr>
                <p:spPr bwMode="auto">
                  <a:xfrm>
                    <a:off x="5363506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08" name="Oval 507"/>
                  <p:cNvSpPr/>
                  <p:nvPr/>
                </p:nvSpPr>
                <p:spPr bwMode="auto">
                  <a:xfrm>
                    <a:off x="5250702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09" name="Oval 508"/>
                  <p:cNvSpPr/>
                  <p:nvPr/>
                </p:nvSpPr>
                <p:spPr bwMode="auto">
                  <a:xfrm>
                    <a:off x="5307104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10" name="Oval 509"/>
                  <p:cNvSpPr/>
                  <p:nvPr/>
                </p:nvSpPr>
                <p:spPr bwMode="auto">
                  <a:xfrm>
                    <a:off x="5419905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11" name="Oval 510"/>
                  <p:cNvSpPr/>
                  <p:nvPr/>
                </p:nvSpPr>
                <p:spPr bwMode="auto">
                  <a:xfrm>
                    <a:off x="5335305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12" name="Oval 511"/>
                  <p:cNvSpPr/>
                  <p:nvPr/>
                </p:nvSpPr>
                <p:spPr bwMode="auto">
                  <a:xfrm>
                    <a:off x="5222501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13" name="Oval 512"/>
                  <p:cNvSpPr/>
                  <p:nvPr/>
                </p:nvSpPr>
                <p:spPr bwMode="auto">
                  <a:xfrm>
                    <a:off x="5278903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14" name="Oval 513"/>
                  <p:cNvSpPr/>
                  <p:nvPr/>
                </p:nvSpPr>
                <p:spPr bwMode="auto">
                  <a:xfrm>
                    <a:off x="5391707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</p:grpSp>
            <p:grpSp>
              <p:nvGrpSpPr>
                <p:cNvPr id="480" name="Group 479"/>
                <p:cNvGrpSpPr/>
                <p:nvPr/>
              </p:nvGrpSpPr>
              <p:grpSpPr>
                <a:xfrm>
                  <a:off x="-506914" y="3964979"/>
                  <a:ext cx="1628536" cy="92541"/>
                  <a:chOff x="5222501" y="1501702"/>
                  <a:chExt cx="209595" cy="12192"/>
                </a:xfrm>
              </p:grpSpPr>
              <p:sp>
                <p:nvSpPr>
                  <p:cNvPr id="499" name="Oval 498"/>
                  <p:cNvSpPr/>
                  <p:nvPr/>
                </p:nvSpPr>
                <p:spPr bwMode="auto">
                  <a:xfrm>
                    <a:off x="5363506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00" name="Oval 499"/>
                  <p:cNvSpPr/>
                  <p:nvPr/>
                </p:nvSpPr>
                <p:spPr bwMode="auto">
                  <a:xfrm>
                    <a:off x="5250702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01" name="Oval 500"/>
                  <p:cNvSpPr/>
                  <p:nvPr/>
                </p:nvSpPr>
                <p:spPr bwMode="auto">
                  <a:xfrm>
                    <a:off x="5307104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02" name="Oval 501"/>
                  <p:cNvSpPr/>
                  <p:nvPr/>
                </p:nvSpPr>
                <p:spPr bwMode="auto">
                  <a:xfrm>
                    <a:off x="5419905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03" name="Oval 502"/>
                  <p:cNvSpPr/>
                  <p:nvPr/>
                </p:nvSpPr>
                <p:spPr bwMode="auto">
                  <a:xfrm>
                    <a:off x="5335305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04" name="Oval 503"/>
                  <p:cNvSpPr/>
                  <p:nvPr/>
                </p:nvSpPr>
                <p:spPr bwMode="auto">
                  <a:xfrm>
                    <a:off x="5222501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05" name="Oval 504"/>
                  <p:cNvSpPr/>
                  <p:nvPr/>
                </p:nvSpPr>
                <p:spPr bwMode="auto">
                  <a:xfrm>
                    <a:off x="5278903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06" name="Oval 505"/>
                  <p:cNvSpPr/>
                  <p:nvPr/>
                </p:nvSpPr>
                <p:spPr bwMode="auto">
                  <a:xfrm>
                    <a:off x="5391707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</p:grpSp>
            <p:grpSp>
              <p:nvGrpSpPr>
                <p:cNvPr id="481" name="Group 480"/>
                <p:cNvGrpSpPr/>
                <p:nvPr/>
              </p:nvGrpSpPr>
              <p:grpSpPr>
                <a:xfrm>
                  <a:off x="-506914" y="4635086"/>
                  <a:ext cx="1628536" cy="92541"/>
                  <a:chOff x="5222501" y="1501702"/>
                  <a:chExt cx="209595" cy="12192"/>
                </a:xfrm>
              </p:grpSpPr>
              <p:sp>
                <p:nvSpPr>
                  <p:cNvPr id="491" name="Oval 490"/>
                  <p:cNvSpPr/>
                  <p:nvPr/>
                </p:nvSpPr>
                <p:spPr bwMode="auto">
                  <a:xfrm>
                    <a:off x="5363506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92" name="Oval 491"/>
                  <p:cNvSpPr/>
                  <p:nvPr/>
                </p:nvSpPr>
                <p:spPr bwMode="auto">
                  <a:xfrm>
                    <a:off x="5250702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93" name="Oval 492"/>
                  <p:cNvSpPr/>
                  <p:nvPr/>
                </p:nvSpPr>
                <p:spPr bwMode="auto">
                  <a:xfrm>
                    <a:off x="5307104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94" name="Oval 493"/>
                  <p:cNvSpPr/>
                  <p:nvPr/>
                </p:nvSpPr>
                <p:spPr bwMode="auto">
                  <a:xfrm>
                    <a:off x="5419905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95" name="Oval 494"/>
                  <p:cNvSpPr/>
                  <p:nvPr/>
                </p:nvSpPr>
                <p:spPr bwMode="auto">
                  <a:xfrm>
                    <a:off x="5335305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96" name="Oval 495"/>
                  <p:cNvSpPr/>
                  <p:nvPr/>
                </p:nvSpPr>
                <p:spPr bwMode="auto">
                  <a:xfrm>
                    <a:off x="5222501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97" name="Oval 496"/>
                  <p:cNvSpPr/>
                  <p:nvPr/>
                </p:nvSpPr>
                <p:spPr bwMode="auto">
                  <a:xfrm>
                    <a:off x="5278903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98" name="Oval 497"/>
                  <p:cNvSpPr/>
                  <p:nvPr/>
                </p:nvSpPr>
                <p:spPr bwMode="auto">
                  <a:xfrm>
                    <a:off x="5391707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</p:grpSp>
            <p:grpSp>
              <p:nvGrpSpPr>
                <p:cNvPr id="482" name="Group 481"/>
                <p:cNvGrpSpPr/>
                <p:nvPr/>
              </p:nvGrpSpPr>
              <p:grpSpPr>
                <a:xfrm>
                  <a:off x="-506914" y="4188348"/>
                  <a:ext cx="1628536" cy="92541"/>
                  <a:chOff x="5222501" y="1501702"/>
                  <a:chExt cx="209595" cy="12192"/>
                </a:xfrm>
              </p:grpSpPr>
              <p:sp>
                <p:nvSpPr>
                  <p:cNvPr id="483" name="Oval 482"/>
                  <p:cNvSpPr/>
                  <p:nvPr/>
                </p:nvSpPr>
                <p:spPr bwMode="auto">
                  <a:xfrm>
                    <a:off x="5363506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84" name="Oval 483"/>
                  <p:cNvSpPr/>
                  <p:nvPr/>
                </p:nvSpPr>
                <p:spPr bwMode="auto">
                  <a:xfrm>
                    <a:off x="5250702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85" name="Oval 484"/>
                  <p:cNvSpPr/>
                  <p:nvPr/>
                </p:nvSpPr>
                <p:spPr bwMode="auto">
                  <a:xfrm>
                    <a:off x="5307104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86" name="Oval 485"/>
                  <p:cNvSpPr/>
                  <p:nvPr/>
                </p:nvSpPr>
                <p:spPr bwMode="auto">
                  <a:xfrm>
                    <a:off x="5419905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87" name="Oval 486"/>
                  <p:cNvSpPr/>
                  <p:nvPr/>
                </p:nvSpPr>
                <p:spPr bwMode="auto">
                  <a:xfrm>
                    <a:off x="5335305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88" name="Oval 487"/>
                  <p:cNvSpPr/>
                  <p:nvPr/>
                </p:nvSpPr>
                <p:spPr bwMode="auto">
                  <a:xfrm>
                    <a:off x="5222501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89" name="Oval 488"/>
                  <p:cNvSpPr/>
                  <p:nvPr/>
                </p:nvSpPr>
                <p:spPr bwMode="auto">
                  <a:xfrm>
                    <a:off x="5278903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90" name="Oval 489"/>
                  <p:cNvSpPr/>
                  <p:nvPr/>
                </p:nvSpPr>
                <p:spPr bwMode="auto">
                  <a:xfrm>
                    <a:off x="5391707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</p:grpSp>
          </p:grpSp>
          <p:grpSp>
            <p:nvGrpSpPr>
              <p:cNvPr id="402" name="Group 401"/>
              <p:cNvGrpSpPr>
                <a:grpSpLocks noChangeAspect="1"/>
              </p:cNvGrpSpPr>
              <p:nvPr/>
            </p:nvGrpSpPr>
            <p:grpSpPr>
              <a:xfrm>
                <a:off x="4295757" y="4525695"/>
                <a:ext cx="879228" cy="894122"/>
                <a:chOff x="-506914" y="3294872"/>
                <a:chExt cx="1628536" cy="1656122"/>
              </a:xfrm>
            </p:grpSpPr>
            <p:grpSp>
              <p:nvGrpSpPr>
                <p:cNvPr id="403" name="Group 402"/>
                <p:cNvGrpSpPr/>
                <p:nvPr/>
              </p:nvGrpSpPr>
              <p:grpSpPr>
                <a:xfrm>
                  <a:off x="-506914" y="3518241"/>
                  <a:ext cx="1628536" cy="92541"/>
                  <a:chOff x="5222501" y="1501702"/>
                  <a:chExt cx="209595" cy="12192"/>
                </a:xfrm>
              </p:grpSpPr>
              <p:sp>
                <p:nvSpPr>
                  <p:cNvPr id="467" name="Oval 466"/>
                  <p:cNvSpPr/>
                  <p:nvPr/>
                </p:nvSpPr>
                <p:spPr bwMode="auto">
                  <a:xfrm>
                    <a:off x="5363506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68" name="Oval 467"/>
                  <p:cNvSpPr/>
                  <p:nvPr/>
                </p:nvSpPr>
                <p:spPr bwMode="auto">
                  <a:xfrm>
                    <a:off x="5250702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69" name="Oval 468"/>
                  <p:cNvSpPr/>
                  <p:nvPr/>
                </p:nvSpPr>
                <p:spPr bwMode="auto">
                  <a:xfrm>
                    <a:off x="5307104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70" name="Oval 469"/>
                  <p:cNvSpPr/>
                  <p:nvPr/>
                </p:nvSpPr>
                <p:spPr bwMode="auto">
                  <a:xfrm>
                    <a:off x="5419905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71" name="Oval 470"/>
                  <p:cNvSpPr/>
                  <p:nvPr/>
                </p:nvSpPr>
                <p:spPr bwMode="auto">
                  <a:xfrm>
                    <a:off x="5335305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72" name="Oval 471"/>
                  <p:cNvSpPr/>
                  <p:nvPr/>
                </p:nvSpPr>
                <p:spPr bwMode="auto">
                  <a:xfrm>
                    <a:off x="5222501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73" name="Oval 472"/>
                  <p:cNvSpPr/>
                  <p:nvPr/>
                </p:nvSpPr>
                <p:spPr bwMode="auto">
                  <a:xfrm>
                    <a:off x="5278903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74" name="Oval 473"/>
                  <p:cNvSpPr/>
                  <p:nvPr/>
                </p:nvSpPr>
                <p:spPr bwMode="auto">
                  <a:xfrm>
                    <a:off x="5391707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</p:grpSp>
            <p:grpSp>
              <p:nvGrpSpPr>
                <p:cNvPr id="404" name="Group 403"/>
                <p:cNvGrpSpPr/>
                <p:nvPr/>
              </p:nvGrpSpPr>
              <p:grpSpPr>
                <a:xfrm>
                  <a:off x="-506914" y="3294872"/>
                  <a:ext cx="1628536" cy="92541"/>
                  <a:chOff x="5222501" y="1501702"/>
                  <a:chExt cx="209595" cy="12192"/>
                </a:xfrm>
              </p:grpSpPr>
              <p:sp>
                <p:nvSpPr>
                  <p:cNvPr id="459" name="Oval 458"/>
                  <p:cNvSpPr/>
                  <p:nvPr/>
                </p:nvSpPr>
                <p:spPr bwMode="auto">
                  <a:xfrm>
                    <a:off x="5363506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60" name="Oval 459"/>
                  <p:cNvSpPr/>
                  <p:nvPr/>
                </p:nvSpPr>
                <p:spPr bwMode="auto">
                  <a:xfrm>
                    <a:off x="5250702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61" name="Oval 460"/>
                  <p:cNvSpPr/>
                  <p:nvPr/>
                </p:nvSpPr>
                <p:spPr bwMode="auto">
                  <a:xfrm>
                    <a:off x="5307104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62" name="Oval 461"/>
                  <p:cNvSpPr/>
                  <p:nvPr/>
                </p:nvSpPr>
                <p:spPr bwMode="auto">
                  <a:xfrm>
                    <a:off x="5419905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63" name="Oval 462"/>
                  <p:cNvSpPr/>
                  <p:nvPr/>
                </p:nvSpPr>
                <p:spPr bwMode="auto">
                  <a:xfrm>
                    <a:off x="5335305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64" name="Oval 463"/>
                  <p:cNvSpPr/>
                  <p:nvPr/>
                </p:nvSpPr>
                <p:spPr bwMode="auto">
                  <a:xfrm>
                    <a:off x="5222501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65" name="Oval 464"/>
                  <p:cNvSpPr/>
                  <p:nvPr/>
                </p:nvSpPr>
                <p:spPr bwMode="auto">
                  <a:xfrm>
                    <a:off x="5278903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66" name="Oval 465"/>
                  <p:cNvSpPr/>
                  <p:nvPr/>
                </p:nvSpPr>
                <p:spPr bwMode="auto">
                  <a:xfrm>
                    <a:off x="5391707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</p:grpSp>
            <p:grpSp>
              <p:nvGrpSpPr>
                <p:cNvPr id="405" name="Group 404"/>
                <p:cNvGrpSpPr/>
                <p:nvPr/>
              </p:nvGrpSpPr>
              <p:grpSpPr>
                <a:xfrm>
                  <a:off x="-506914" y="4858453"/>
                  <a:ext cx="1628536" cy="92541"/>
                  <a:chOff x="5222501" y="1501702"/>
                  <a:chExt cx="209595" cy="12192"/>
                </a:xfrm>
              </p:grpSpPr>
              <p:sp>
                <p:nvSpPr>
                  <p:cNvPr id="451" name="Oval 450"/>
                  <p:cNvSpPr/>
                  <p:nvPr/>
                </p:nvSpPr>
                <p:spPr bwMode="auto">
                  <a:xfrm>
                    <a:off x="5363506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52" name="Oval 451"/>
                  <p:cNvSpPr/>
                  <p:nvPr/>
                </p:nvSpPr>
                <p:spPr bwMode="auto">
                  <a:xfrm>
                    <a:off x="5250702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53" name="Oval 452"/>
                  <p:cNvSpPr/>
                  <p:nvPr/>
                </p:nvSpPr>
                <p:spPr bwMode="auto">
                  <a:xfrm>
                    <a:off x="5307104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54" name="Oval 453"/>
                  <p:cNvSpPr/>
                  <p:nvPr/>
                </p:nvSpPr>
                <p:spPr bwMode="auto">
                  <a:xfrm>
                    <a:off x="5419905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55" name="Oval 454"/>
                  <p:cNvSpPr/>
                  <p:nvPr/>
                </p:nvSpPr>
                <p:spPr bwMode="auto">
                  <a:xfrm>
                    <a:off x="5335305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56" name="Oval 455"/>
                  <p:cNvSpPr/>
                  <p:nvPr/>
                </p:nvSpPr>
                <p:spPr bwMode="auto">
                  <a:xfrm>
                    <a:off x="5222501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57" name="Oval 456"/>
                  <p:cNvSpPr/>
                  <p:nvPr/>
                </p:nvSpPr>
                <p:spPr bwMode="auto">
                  <a:xfrm>
                    <a:off x="5278903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58" name="Oval 457"/>
                  <p:cNvSpPr/>
                  <p:nvPr/>
                </p:nvSpPr>
                <p:spPr bwMode="auto">
                  <a:xfrm>
                    <a:off x="5391707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</p:grpSp>
            <p:grpSp>
              <p:nvGrpSpPr>
                <p:cNvPr id="406" name="Group 405"/>
                <p:cNvGrpSpPr/>
                <p:nvPr/>
              </p:nvGrpSpPr>
              <p:grpSpPr>
                <a:xfrm>
                  <a:off x="-506914" y="3741610"/>
                  <a:ext cx="1628536" cy="92541"/>
                  <a:chOff x="5222501" y="1501702"/>
                  <a:chExt cx="209595" cy="12192"/>
                </a:xfrm>
              </p:grpSpPr>
              <p:sp>
                <p:nvSpPr>
                  <p:cNvPr id="443" name="Oval 442"/>
                  <p:cNvSpPr/>
                  <p:nvPr/>
                </p:nvSpPr>
                <p:spPr bwMode="auto">
                  <a:xfrm>
                    <a:off x="5363506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44" name="Oval 443"/>
                  <p:cNvSpPr/>
                  <p:nvPr/>
                </p:nvSpPr>
                <p:spPr bwMode="auto">
                  <a:xfrm>
                    <a:off x="5250702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45" name="Oval 444"/>
                  <p:cNvSpPr/>
                  <p:nvPr/>
                </p:nvSpPr>
                <p:spPr bwMode="auto">
                  <a:xfrm>
                    <a:off x="5307104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46" name="Oval 445"/>
                  <p:cNvSpPr/>
                  <p:nvPr/>
                </p:nvSpPr>
                <p:spPr bwMode="auto">
                  <a:xfrm>
                    <a:off x="5419905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47" name="Oval 446"/>
                  <p:cNvSpPr/>
                  <p:nvPr/>
                </p:nvSpPr>
                <p:spPr bwMode="auto">
                  <a:xfrm>
                    <a:off x="5335305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48" name="Oval 447"/>
                  <p:cNvSpPr/>
                  <p:nvPr/>
                </p:nvSpPr>
                <p:spPr bwMode="auto">
                  <a:xfrm>
                    <a:off x="5222501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49" name="Oval 448"/>
                  <p:cNvSpPr/>
                  <p:nvPr/>
                </p:nvSpPr>
                <p:spPr bwMode="auto">
                  <a:xfrm>
                    <a:off x="5278903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50" name="Oval 449"/>
                  <p:cNvSpPr/>
                  <p:nvPr/>
                </p:nvSpPr>
                <p:spPr bwMode="auto">
                  <a:xfrm>
                    <a:off x="5391707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</p:grpSp>
            <p:grpSp>
              <p:nvGrpSpPr>
                <p:cNvPr id="407" name="Group 406"/>
                <p:cNvGrpSpPr/>
                <p:nvPr/>
              </p:nvGrpSpPr>
              <p:grpSpPr>
                <a:xfrm>
                  <a:off x="-506914" y="4411717"/>
                  <a:ext cx="1628536" cy="92541"/>
                  <a:chOff x="5222501" y="1501702"/>
                  <a:chExt cx="209595" cy="12192"/>
                </a:xfrm>
              </p:grpSpPr>
              <p:sp>
                <p:nvSpPr>
                  <p:cNvPr id="435" name="Oval 434"/>
                  <p:cNvSpPr/>
                  <p:nvPr/>
                </p:nvSpPr>
                <p:spPr bwMode="auto">
                  <a:xfrm>
                    <a:off x="5363506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36" name="Oval 435"/>
                  <p:cNvSpPr/>
                  <p:nvPr/>
                </p:nvSpPr>
                <p:spPr bwMode="auto">
                  <a:xfrm>
                    <a:off x="5250702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37" name="Oval 436"/>
                  <p:cNvSpPr/>
                  <p:nvPr/>
                </p:nvSpPr>
                <p:spPr bwMode="auto">
                  <a:xfrm>
                    <a:off x="5307104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38" name="Oval 437"/>
                  <p:cNvSpPr/>
                  <p:nvPr/>
                </p:nvSpPr>
                <p:spPr bwMode="auto">
                  <a:xfrm>
                    <a:off x="5419905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39" name="Oval 438"/>
                  <p:cNvSpPr/>
                  <p:nvPr/>
                </p:nvSpPr>
                <p:spPr bwMode="auto">
                  <a:xfrm>
                    <a:off x="5335305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40" name="Oval 439"/>
                  <p:cNvSpPr/>
                  <p:nvPr/>
                </p:nvSpPr>
                <p:spPr bwMode="auto">
                  <a:xfrm>
                    <a:off x="5222501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41" name="Oval 440"/>
                  <p:cNvSpPr/>
                  <p:nvPr/>
                </p:nvSpPr>
                <p:spPr bwMode="auto">
                  <a:xfrm>
                    <a:off x="5278903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42" name="Oval 441"/>
                  <p:cNvSpPr/>
                  <p:nvPr/>
                </p:nvSpPr>
                <p:spPr bwMode="auto">
                  <a:xfrm>
                    <a:off x="5391707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</p:grpSp>
            <p:grpSp>
              <p:nvGrpSpPr>
                <p:cNvPr id="408" name="Group 407"/>
                <p:cNvGrpSpPr/>
                <p:nvPr/>
              </p:nvGrpSpPr>
              <p:grpSpPr>
                <a:xfrm>
                  <a:off x="-506914" y="3964979"/>
                  <a:ext cx="1628536" cy="92541"/>
                  <a:chOff x="5222501" y="1501702"/>
                  <a:chExt cx="209595" cy="12192"/>
                </a:xfrm>
              </p:grpSpPr>
              <p:sp>
                <p:nvSpPr>
                  <p:cNvPr id="427" name="Oval 426"/>
                  <p:cNvSpPr/>
                  <p:nvPr/>
                </p:nvSpPr>
                <p:spPr bwMode="auto">
                  <a:xfrm>
                    <a:off x="5363506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28" name="Oval 427"/>
                  <p:cNvSpPr/>
                  <p:nvPr/>
                </p:nvSpPr>
                <p:spPr bwMode="auto">
                  <a:xfrm>
                    <a:off x="5250702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29" name="Oval 428"/>
                  <p:cNvSpPr/>
                  <p:nvPr/>
                </p:nvSpPr>
                <p:spPr bwMode="auto">
                  <a:xfrm>
                    <a:off x="5307104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30" name="Oval 429"/>
                  <p:cNvSpPr/>
                  <p:nvPr/>
                </p:nvSpPr>
                <p:spPr bwMode="auto">
                  <a:xfrm>
                    <a:off x="5419905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31" name="Oval 430"/>
                  <p:cNvSpPr/>
                  <p:nvPr/>
                </p:nvSpPr>
                <p:spPr bwMode="auto">
                  <a:xfrm>
                    <a:off x="5335305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32" name="Oval 431"/>
                  <p:cNvSpPr/>
                  <p:nvPr/>
                </p:nvSpPr>
                <p:spPr bwMode="auto">
                  <a:xfrm>
                    <a:off x="5222501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33" name="Oval 432"/>
                  <p:cNvSpPr/>
                  <p:nvPr/>
                </p:nvSpPr>
                <p:spPr bwMode="auto">
                  <a:xfrm>
                    <a:off x="5278903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34" name="Oval 433"/>
                  <p:cNvSpPr/>
                  <p:nvPr/>
                </p:nvSpPr>
                <p:spPr bwMode="auto">
                  <a:xfrm>
                    <a:off x="5391707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</p:grpSp>
            <p:grpSp>
              <p:nvGrpSpPr>
                <p:cNvPr id="409" name="Group 408"/>
                <p:cNvGrpSpPr/>
                <p:nvPr/>
              </p:nvGrpSpPr>
              <p:grpSpPr>
                <a:xfrm>
                  <a:off x="-506914" y="4635086"/>
                  <a:ext cx="1628536" cy="92541"/>
                  <a:chOff x="5222501" y="1501702"/>
                  <a:chExt cx="209595" cy="12192"/>
                </a:xfrm>
              </p:grpSpPr>
              <p:sp>
                <p:nvSpPr>
                  <p:cNvPr id="419" name="Oval 418"/>
                  <p:cNvSpPr/>
                  <p:nvPr/>
                </p:nvSpPr>
                <p:spPr bwMode="auto">
                  <a:xfrm>
                    <a:off x="5363506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20" name="Oval 419"/>
                  <p:cNvSpPr/>
                  <p:nvPr/>
                </p:nvSpPr>
                <p:spPr bwMode="auto">
                  <a:xfrm>
                    <a:off x="5250702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21" name="Oval 420"/>
                  <p:cNvSpPr/>
                  <p:nvPr/>
                </p:nvSpPr>
                <p:spPr bwMode="auto">
                  <a:xfrm>
                    <a:off x="5307104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22" name="Oval 421"/>
                  <p:cNvSpPr/>
                  <p:nvPr/>
                </p:nvSpPr>
                <p:spPr bwMode="auto">
                  <a:xfrm>
                    <a:off x="5419905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23" name="Oval 422"/>
                  <p:cNvSpPr/>
                  <p:nvPr/>
                </p:nvSpPr>
                <p:spPr bwMode="auto">
                  <a:xfrm>
                    <a:off x="5335305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24" name="Oval 423"/>
                  <p:cNvSpPr/>
                  <p:nvPr/>
                </p:nvSpPr>
                <p:spPr bwMode="auto">
                  <a:xfrm>
                    <a:off x="5222501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25" name="Oval 424"/>
                  <p:cNvSpPr/>
                  <p:nvPr/>
                </p:nvSpPr>
                <p:spPr bwMode="auto">
                  <a:xfrm>
                    <a:off x="5278903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26" name="Oval 425"/>
                  <p:cNvSpPr/>
                  <p:nvPr/>
                </p:nvSpPr>
                <p:spPr bwMode="auto">
                  <a:xfrm>
                    <a:off x="5391707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</p:grpSp>
            <p:grpSp>
              <p:nvGrpSpPr>
                <p:cNvPr id="410" name="Group 409"/>
                <p:cNvGrpSpPr/>
                <p:nvPr/>
              </p:nvGrpSpPr>
              <p:grpSpPr>
                <a:xfrm>
                  <a:off x="-506914" y="4188348"/>
                  <a:ext cx="1628536" cy="92541"/>
                  <a:chOff x="5222501" y="1501702"/>
                  <a:chExt cx="209595" cy="12192"/>
                </a:xfrm>
              </p:grpSpPr>
              <p:sp>
                <p:nvSpPr>
                  <p:cNvPr id="411" name="Oval 410"/>
                  <p:cNvSpPr/>
                  <p:nvPr/>
                </p:nvSpPr>
                <p:spPr bwMode="auto">
                  <a:xfrm>
                    <a:off x="5363506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12" name="Oval 411"/>
                  <p:cNvSpPr/>
                  <p:nvPr/>
                </p:nvSpPr>
                <p:spPr bwMode="auto">
                  <a:xfrm>
                    <a:off x="5250702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13" name="Oval 412"/>
                  <p:cNvSpPr/>
                  <p:nvPr/>
                </p:nvSpPr>
                <p:spPr bwMode="auto">
                  <a:xfrm>
                    <a:off x="5307104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14" name="Oval 413"/>
                  <p:cNvSpPr/>
                  <p:nvPr/>
                </p:nvSpPr>
                <p:spPr bwMode="auto">
                  <a:xfrm>
                    <a:off x="5419905" y="1501703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15" name="Oval 414"/>
                  <p:cNvSpPr/>
                  <p:nvPr/>
                </p:nvSpPr>
                <p:spPr bwMode="auto">
                  <a:xfrm>
                    <a:off x="5335305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16" name="Oval 415"/>
                  <p:cNvSpPr/>
                  <p:nvPr/>
                </p:nvSpPr>
                <p:spPr bwMode="auto">
                  <a:xfrm>
                    <a:off x="5222501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17" name="Oval 416"/>
                  <p:cNvSpPr/>
                  <p:nvPr/>
                </p:nvSpPr>
                <p:spPr bwMode="auto">
                  <a:xfrm>
                    <a:off x="5278903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418" name="Oval 417"/>
                  <p:cNvSpPr/>
                  <p:nvPr/>
                </p:nvSpPr>
                <p:spPr bwMode="auto">
                  <a:xfrm>
                    <a:off x="5391707" y="1501702"/>
                    <a:ext cx="12191" cy="12191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</p:grpSp>
          </p:grpSp>
        </p:grpSp>
      </p:grpSp>
      <p:grpSp>
        <p:nvGrpSpPr>
          <p:cNvPr id="5" name="Group 4"/>
          <p:cNvGrpSpPr/>
          <p:nvPr/>
        </p:nvGrpSpPr>
        <p:grpSpPr>
          <a:xfrm>
            <a:off x="6172200" y="1219200"/>
            <a:ext cx="2667000" cy="2438399"/>
            <a:chOff x="381000" y="3886200"/>
            <a:chExt cx="2667000" cy="2438399"/>
          </a:xfrm>
        </p:grpSpPr>
        <p:sp>
          <p:nvSpPr>
            <p:cNvPr id="691" name="Rounded Rectangle 690"/>
            <p:cNvSpPr/>
            <p:nvPr/>
          </p:nvSpPr>
          <p:spPr bwMode="auto">
            <a:xfrm>
              <a:off x="381000" y="4343399"/>
              <a:ext cx="2667000" cy="1981200"/>
            </a:xfrm>
            <a:prstGeom prst="roundRect">
              <a:avLst>
                <a:gd name="adj" fmla="val 10585"/>
              </a:avLst>
            </a:prstGeom>
            <a:solidFill>
              <a:srgbClr val="FFFFFF"/>
            </a:solidFill>
            <a:ln w="63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27000" dist="38100" dir="2400000" algn="tl" rotWithShape="0">
                <a:srgbClr val="000000">
                  <a:alpha val="39000"/>
                </a:srgb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692" name="Rounded Rectangle 691"/>
            <p:cNvSpPr/>
            <p:nvPr/>
          </p:nvSpPr>
          <p:spPr bwMode="auto">
            <a:xfrm>
              <a:off x="381000" y="3962400"/>
              <a:ext cx="1984248" cy="685799"/>
            </a:xfrm>
            <a:prstGeom prst="roundRect">
              <a:avLst>
                <a:gd name="adj" fmla="val 10585"/>
              </a:avLst>
            </a:prstGeom>
            <a:gradFill flip="none" rotWithShape="1">
              <a:gsLst>
                <a:gs pos="0">
                  <a:srgbClr val="C33600"/>
                </a:gs>
                <a:gs pos="100000">
                  <a:schemeClr val="accent2"/>
                </a:gs>
              </a:gsLst>
              <a:lin ang="1680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27000" dist="38100" dir="2400000" algn="tl" rotWithShape="0">
                <a:srgbClr val="000000">
                  <a:alpha val="39000"/>
                </a:srgb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  <a:ea typeface="ＭＳ Ｐゴシック" pitchFamily="34" charset="-128"/>
                </a:rPr>
                <a:t>80/160 MHz channels</a:t>
              </a:r>
            </a:p>
          </p:txBody>
        </p:sp>
        <p:sp>
          <p:nvSpPr>
            <p:cNvPr id="693" name="Content Placeholder 6"/>
            <p:cNvSpPr txBox="1">
              <a:spLocks/>
            </p:cNvSpPr>
            <p:nvPr/>
          </p:nvSpPr>
          <p:spPr bwMode="auto">
            <a:xfrm>
              <a:off x="381000" y="4743938"/>
              <a:ext cx="2667000" cy="1447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prstDash val="sysDot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28600" indent="-210312" algn="l" rtl="0" eaLnBrk="1" fontAlgn="base" hangingPunct="1">
                <a:lnSpc>
                  <a:spcPts val="3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>
                    <a:lumMod val="40000"/>
                    <a:lumOff val="60000"/>
                  </a:schemeClr>
                </a:buClr>
                <a:buFont typeface="Courier New"/>
                <a:buChar char="o"/>
                <a:defRPr sz="2400">
                  <a:solidFill>
                    <a:schemeClr val="tx1">
                      <a:lumMod val="75000"/>
                    </a:schemeClr>
                  </a:solidFill>
                  <a:latin typeface="Arial"/>
                  <a:ea typeface="ＭＳ Ｐゴシック" pitchFamily="34" charset="-128"/>
                  <a:cs typeface="Arial"/>
                </a:defRPr>
              </a:lvl1pPr>
              <a:lvl2pPr marL="458788" indent="-182880" algn="l" rtl="0" eaLnBrk="1" fontAlgn="base" hangingPunct="1">
                <a:lnSpc>
                  <a:spcPts val="27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>
                    <a:lumMod val="60000"/>
                    <a:lumOff val="40000"/>
                  </a:schemeClr>
                </a:buClr>
                <a:buFont typeface="Courier New"/>
                <a:buChar char="o"/>
                <a:defRPr sz="2000">
                  <a:solidFill>
                    <a:schemeClr val="tx1">
                      <a:lumMod val="75000"/>
                    </a:schemeClr>
                  </a:solidFill>
                  <a:latin typeface="Arial"/>
                  <a:ea typeface="ＭＳ Ｐゴシック" pitchFamily="34" charset="-128"/>
                  <a:cs typeface="Arial"/>
                </a:defRPr>
              </a:lvl2pPr>
              <a:lvl3pPr marL="688975" indent="-182880" algn="l" rtl="0" eaLnBrk="1" fontAlgn="base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>
                    <a:lumMod val="40000"/>
                    <a:lumOff val="60000"/>
                  </a:schemeClr>
                </a:buClr>
                <a:buFont typeface="Courier New"/>
                <a:buChar char="o"/>
                <a:defRPr sz="1800">
                  <a:solidFill>
                    <a:schemeClr val="tx1">
                      <a:lumMod val="75000"/>
                    </a:schemeClr>
                  </a:solidFill>
                  <a:latin typeface="Arial"/>
                  <a:ea typeface="ＭＳ Ｐゴシック" pitchFamily="34" charset="-128"/>
                  <a:cs typeface="Arial"/>
                </a:defRPr>
              </a:lvl3pPr>
              <a:lvl4pPr marL="923544" indent="-182880" algn="l" rtl="0" eaLnBrk="1" fontAlgn="base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>
                    <a:lumMod val="40000"/>
                    <a:lumOff val="60000"/>
                  </a:schemeClr>
                </a:buClr>
                <a:buFont typeface="Courier New"/>
                <a:buChar char="o"/>
                <a:defRPr sz="1600">
                  <a:solidFill>
                    <a:schemeClr val="tx1">
                      <a:lumMod val="75000"/>
                    </a:schemeClr>
                  </a:solidFill>
                  <a:latin typeface="Arial"/>
                  <a:ea typeface="ＭＳ Ｐゴシック" pitchFamily="34" charset="-128"/>
                  <a:cs typeface="Arial"/>
                </a:defRPr>
              </a:lvl4pPr>
              <a:lvl5pPr marL="1155700" indent="-228600" algn="l" rtl="0" eaLnBrk="1" fontAlgn="base" hangingPunct="1">
                <a:lnSpc>
                  <a:spcPct val="90000"/>
                </a:lnSpc>
                <a:spcBef>
                  <a:spcPts val="800"/>
                </a:spcBef>
                <a:spcAft>
                  <a:spcPts val="800"/>
                </a:spcAft>
                <a:buClr>
                  <a:schemeClr val="accent6">
                    <a:lumMod val="40000"/>
                    <a:lumOff val="60000"/>
                  </a:schemeClr>
                </a:buClr>
                <a:buFont typeface="Courier New"/>
                <a:buChar char="o"/>
                <a:defRPr sz="2400">
                  <a:solidFill>
                    <a:schemeClr val="tx1">
                      <a:lumMod val="75000"/>
                    </a:schemeClr>
                  </a:solidFill>
                  <a:latin typeface="Arial"/>
                  <a:ea typeface="ＭＳ Ｐゴシック" pitchFamily="34" charset="-128"/>
                  <a:cs typeface="Arial"/>
                </a:defRPr>
              </a:lvl5pPr>
              <a:lvl6pPr marL="16129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07800"/>
                </a:buClr>
                <a:buFont typeface="Wingdings" pitchFamily="2" charset="2"/>
                <a:buChar char="§"/>
                <a:defRPr>
                  <a:solidFill>
                    <a:srgbClr val="5F5F5F"/>
                  </a:solidFill>
                  <a:latin typeface="+mn-lt"/>
                  <a:ea typeface="+mn-ea"/>
                  <a:cs typeface="+mn-cs"/>
                </a:defRPr>
              </a:lvl6pPr>
              <a:lvl7pPr marL="20701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07800"/>
                </a:buClr>
                <a:buFont typeface="Wingdings" pitchFamily="2" charset="2"/>
                <a:buChar char="§"/>
                <a:defRPr>
                  <a:solidFill>
                    <a:srgbClr val="5F5F5F"/>
                  </a:solidFill>
                  <a:latin typeface="+mn-lt"/>
                  <a:ea typeface="+mn-ea"/>
                  <a:cs typeface="+mn-cs"/>
                </a:defRPr>
              </a:lvl7pPr>
              <a:lvl8pPr marL="25273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07800"/>
                </a:buClr>
                <a:buFont typeface="Wingdings" pitchFamily="2" charset="2"/>
                <a:buChar char="§"/>
                <a:defRPr>
                  <a:solidFill>
                    <a:srgbClr val="5F5F5F"/>
                  </a:solidFill>
                  <a:latin typeface="+mn-lt"/>
                  <a:ea typeface="+mn-ea"/>
                  <a:cs typeface="+mn-cs"/>
                </a:defRPr>
              </a:lvl8pPr>
              <a:lvl9pPr marL="29845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07800"/>
                </a:buClr>
                <a:buFont typeface="Wingdings" pitchFamily="2" charset="2"/>
                <a:buChar char="§"/>
                <a:defRPr>
                  <a:solidFill>
                    <a:srgbClr val="5F5F5F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Aft>
                  <a:spcPts val="600"/>
                </a:spcAft>
              </a:pPr>
              <a:r>
                <a:rPr lang="en-US" sz="1400" dirty="0" smtClean="0"/>
                <a:t>Very wide channels</a:t>
              </a:r>
            </a:p>
            <a:p>
              <a:pPr>
                <a:lnSpc>
                  <a:spcPct val="100000"/>
                </a:lnSpc>
                <a:spcAft>
                  <a:spcPts val="600"/>
                </a:spcAft>
              </a:pPr>
              <a:r>
                <a:rPr lang="en-US" sz="1400" dirty="0" smtClean="0"/>
                <a:t>Primary reason for 11ac’s very high data rates</a:t>
              </a:r>
            </a:p>
            <a:p>
              <a:pPr>
                <a:lnSpc>
                  <a:spcPct val="100000"/>
                </a:lnSpc>
                <a:spcAft>
                  <a:spcPts val="600"/>
                </a:spcAft>
              </a:pPr>
              <a:r>
                <a:rPr lang="en-US" sz="1400" dirty="0" smtClean="0">
                  <a:solidFill>
                    <a:srgbClr val="FF0000"/>
                  </a:solidFill>
                </a:rPr>
                <a:t>Ineffective use of spectrum in multi-AP environments</a:t>
              </a:r>
            </a:p>
            <a:p>
              <a:pPr>
                <a:lnSpc>
                  <a:spcPct val="100000"/>
                </a:lnSpc>
                <a:spcAft>
                  <a:spcPts val="600"/>
                </a:spcAft>
              </a:pPr>
              <a:r>
                <a:rPr lang="en-US" sz="1400" dirty="0" smtClean="0">
                  <a:solidFill>
                    <a:srgbClr val="FF0000"/>
                  </a:solidFill>
                </a:rPr>
                <a:t>Decreases total capacity</a:t>
              </a:r>
            </a:p>
            <a:p>
              <a:pPr>
                <a:lnSpc>
                  <a:spcPct val="100000"/>
                </a:lnSpc>
                <a:spcAft>
                  <a:spcPts val="600"/>
                </a:spcAft>
              </a:pPr>
              <a:endParaRPr lang="en-US" sz="1400" dirty="0"/>
            </a:p>
          </p:txBody>
        </p:sp>
        <p:sp>
          <p:nvSpPr>
            <p:cNvPr id="694" name="Oval 693"/>
            <p:cNvSpPr/>
            <p:nvPr/>
          </p:nvSpPr>
          <p:spPr bwMode="auto">
            <a:xfrm>
              <a:off x="2133600" y="3886200"/>
              <a:ext cx="914400" cy="914400"/>
            </a:xfrm>
            <a:prstGeom prst="ellipse">
              <a:avLst/>
            </a:prstGeom>
            <a:solidFill>
              <a:schemeClr val="tx1">
                <a:lumMod val="40000"/>
                <a:lumOff val="60000"/>
              </a:schemeClr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695" name="Rectangle 694"/>
            <p:cNvSpPr/>
            <p:nvPr/>
          </p:nvSpPr>
          <p:spPr bwMode="auto">
            <a:xfrm>
              <a:off x="2523191" y="3997572"/>
              <a:ext cx="112325" cy="105114"/>
            </a:xfrm>
            <a:prstGeom prst="rect">
              <a:avLst/>
            </a:prstGeom>
            <a:solidFill>
              <a:srgbClr val="4F81BD"/>
            </a:solidFill>
            <a:ln w="9525" cap="flat" cmpd="sng" algn="ctr">
              <a:solidFill>
                <a:schemeClr val="tx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696" name="Rectangle 695"/>
            <p:cNvSpPr/>
            <p:nvPr/>
          </p:nvSpPr>
          <p:spPr bwMode="auto">
            <a:xfrm>
              <a:off x="2466623" y="4144321"/>
              <a:ext cx="225461" cy="105114"/>
            </a:xfrm>
            <a:prstGeom prst="rect">
              <a:avLst/>
            </a:prstGeom>
            <a:solidFill>
              <a:srgbClr val="1F497D"/>
            </a:solidFill>
            <a:ln w="9525" cap="flat" cmpd="sng" algn="ctr">
              <a:solidFill>
                <a:schemeClr val="tx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697" name="Rectangle 696"/>
            <p:cNvSpPr/>
            <p:nvPr/>
          </p:nvSpPr>
          <p:spPr bwMode="auto">
            <a:xfrm>
              <a:off x="2362910" y="4282336"/>
              <a:ext cx="432887" cy="105114"/>
            </a:xfrm>
            <a:prstGeom prst="rect">
              <a:avLst/>
            </a:prstGeom>
            <a:solidFill>
              <a:srgbClr val="1F497D">
                <a:lumMod val="50000"/>
              </a:srgbClr>
            </a:solidFill>
            <a:ln w="9525" cap="flat" cmpd="sng" algn="ctr">
              <a:solidFill>
                <a:schemeClr val="tx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698" name="Rectangle 697"/>
            <p:cNvSpPr/>
            <p:nvPr/>
          </p:nvSpPr>
          <p:spPr bwMode="auto">
            <a:xfrm>
              <a:off x="2178541" y="4433134"/>
              <a:ext cx="801624" cy="105114"/>
            </a:xfrm>
            <a:prstGeom prst="rect">
              <a:avLst/>
            </a:prstGeom>
            <a:solidFill>
              <a:srgbClr val="008000"/>
            </a:solidFill>
            <a:ln w="9525" cap="flat" cmpd="sng" algn="ctr">
              <a:solidFill>
                <a:schemeClr val="tx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rPr>
                <a:t>160</a:t>
              </a:r>
            </a:p>
          </p:txBody>
        </p:sp>
        <p:sp>
          <p:nvSpPr>
            <p:cNvPr id="699" name="TextBox 698"/>
            <p:cNvSpPr txBox="1"/>
            <p:nvPr/>
          </p:nvSpPr>
          <p:spPr>
            <a:xfrm>
              <a:off x="2461826" y="4092902"/>
              <a:ext cx="1524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b="1" dirty="0" smtClean="0">
                  <a:solidFill>
                    <a:schemeClr val="bg1"/>
                  </a:solidFill>
                </a:rPr>
                <a:t>40</a:t>
              </a:r>
              <a:endParaRPr lang="en-US" sz="700" b="1" dirty="0">
                <a:solidFill>
                  <a:schemeClr val="bg1"/>
                </a:solidFill>
              </a:endParaRPr>
            </a:p>
          </p:txBody>
        </p:sp>
        <p:sp>
          <p:nvSpPr>
            <p:cNvPr id="700" name="TextBox 699"/>
            <p:cNvSpPr txBox="1"/>
            <p:nvPr/>
          </p:nvSpPr>
          <p:spPr>
            <a:xfrm>
              <a:off x="2457185" y="3951451"/>
              <a:ext cx="1524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b="1" dirty="0">
                  <a:solidFill>
                    <a:schemeClr val="bg1"/>
                  </a:solidFill>
                </a:rPr>
                <a:t>2</a:t>
              </a:r>
              <a:r>
                <a:rPr lang="en-US" sz="700" b="1" dirty="0" smtClean="0">
                  <a:solidFill>
                    <a:schemeClr val="bg1"/>
                  </a:solidFill>
                </a:rPr>
                <a:t>0</a:t>
              </a:r>
              <a:endParaRPr lang="en-US" sz="700" b="1" dirty="0">
                <a:solidFill>
                  <a:schemeClr val="bg1"/>
                </a:solidFill>
              </a:endParaRPr>
            </a:p>
          </p:txBody>
        </p:sp>
        <p:sp>
          <p:nvSpPr>
            <p:cNvPr id="701" name="TextBox 700"/>
            <p:cNvSpPr txBox="1"/>
            <p:nvPr/>
          </p:nvSpPr>
          <p:spPr>
            <a:xfrm>
              <a:off x="2466232" y="4233123"/>
              <a:ext cx="1524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b="1" dirty="0">
                  <a:solidFill>
                    <a:schemeClr val="bg1"/>
                  </a:solidFill>
                </a:rPr>
                <a:t>8</a:t>
              </a:r>
              <a:r>
                <a:rPr lang="en-US" sz="700" b="1" dirty="0" smtClean="0">
                  <a:solidFill>
                    <a:schemeClr val="bg1"/>
                  </a:solidFill>
                </a:rPr>
                <a:t>0</a:t>
              </a:r>
              <a:endParaRPr lang="en-US" sz="7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" name="Picture 2" descr="max11ac-specs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5761">
            <a:off x="2172448" y="1476589"/>
            <a:ext cx="825350" cy="4013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8290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96900" y="1447800"/>
            <a:ext cx="3556000" cy="4051300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sz="2000" dirty="0" smtClean="0"/>
              <a:t>11ac supports 5 GHz frequencies only</a:t>
            </a:r>
          </a:p>
          <a:p>
            <a:pPr lvl="1">
              <a:lnSpc>
                <a:spcPct val="100000"/>
              </a:lnSpc>
              <a:spcAft>
                <a:spcPts val="1200"/>
              </a:spcAft>
            </a:pPr>
            <a:r>
              <a:rPr lang="en-US" sz="1800" dirty="0" smtClean="0"/>
              <a:t>Dual-band devices will support 11n in 2.4 GHz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sz="2000" dirty="0" smtClean="0"/>
              <a:t>Focuses on spectrum with more bandwidth, less interference, and better scalability and capacity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sz="2000" dirty="0" smtClean="0"/>
              <a:t>Encourages client device suppliers to adopt 5 GHz, to benefit from 11ac marketing, leaving 2.4 GHz as “best effort” spectrum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2BCC59-8EC1-BA46-854B-5FD0FEC4523B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 GHz Only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Ruckus Proprietary and Confidential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4876843" y="1685519"/>
            <a:ext cx="4495757" cy="3724681"/>
            <a:chOff x="6123857" y="1622020"/>
            <a:chExt cx="2770663" cy="1910424"/>
          </a:xfrm>
        </p:grpSpPr>
        <p:sp>
          <p:nvSpPr>
            <p:cNvPr id="7" name="Rectangle 6"/>
            <p:cNvSpPr/>
            <p:nvPr/>
          </p:nvSpPr>
          <p:spPr bwMode="auto">
            <a:xfrm>
              <a:off x="6503642" y="2914165"/>
              <a:ext cx="868680" cy="192024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pitchFamily="-112" charset="-128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7646422" y="1965892"/>
              <a:ext cx="867946" cy="1133856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pitchFamily="-112" charset="-128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266270" y="3125718"/>
              <a:ext cx="1628250" cy="4067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en-US" sz="40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"/>
                  <a:cs typeface="Arial"/>
                </a:rPr>
                <a:t>5G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123857" y="3121318"/>
              <a:ext cx="1628250" cy="4067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/>
              <a:r>
                <a:rPr lang="en-US" sz="40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"/>
                  <a:cs typeface="Arial"/>
                </a:rPr>
                <a:t>2.4G</a:t>
              </a:r>
            </a:p>
          </p:txBody>
        </p:sp>
        <p:cxnSp>
          <p:nvCxnSpPr>
            <p:cNvPr id="11" name="Straight Connector 10"/>
            <p:cNvCxnSpPr/>
            <p:nvPr/>
          </p:nvCxnSpPr>
          <p:spPr bwMode="auto">
            <a:xfrm>
              <a:off x="6170181" y="3177736"/>
              <a:ext cx="2509529" cy="382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/>
            <p:cNvCxnSpPr/>
            <p:nvPr/>
          </p:nvCxnSpPr>
          <p:spPr bwMode="auto">
            <a:xfrm flipH="1" flipV="1">
              <a:off x="6179796" y="1676285"/>
              <a:ext cx="0" cy="150527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3" name="TextBox 12"/>
            <p:cNvSpPr txBox="1"/>
            <p:nvPr/>
          </p:nvSpPr>
          <p:spPr>
            <a:xfrm>
              <a:off x="7266270" y="1622020"/>
              <a:ext cx="1628250" cy="3315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</a:pPr>
              <a:r>
                <a:rPr lang="en-US" sz="1800" dirty="0" smtClean="0">
                  <a:solidFill>
                    <a:srgbClr val="000000"/>
                  </a:solidFill>
                  <a:latin typeface="Arial"/>
                  <a:cs typeface="Arial"/>
                </a:rPr>
                <a:t>480 MHz</a:t>
              </a:r>
            </a:p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</a:pPr>
              <a:r>
                <a:rPr lang="en-US" sz="1800" dirty="0" smtClean="0">
                  <a:solidFill>
                    <a:srgbClr val="5F5F5F"/>
                  </a:solidFill>
                  <a:latin typeface="Arial"/>
                  <a:cs typeface="Arial"/>
                </a:rPr>
                <a:t>25 channels</a:t>
              </a:r>
              <a:endParaRPr lang="en-US" sz="1800" dirty="0">
                <a:solidFill>
                  <a:srgbClr val="5F5F5F"/>
                </a:solidFill>
                <a:latin typeface="Arial"/>
                <a:cs typeface="Arial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123857" y="2574124"/>
              <a:ext cx="1628250" cy="371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</a:pPr>
              <a:r>
                <a:rPr lang="en-US" sz="1800" dirty="0" smtClean="0">
                  <a:solidFill>
                    <a:srgbClr val="000000"/>
                  </a:solidFill>
                  <a:latin typeface="Arial"/>
                  <a:cs typeface="Arial"/>
                </a:rPr>
                <a:t>83.5 MHz</a:t>
              </a:r>
            </a:p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</a:pPr>
              <a:r>
                <a:rPr lang="en-US" sz="1800" dirty="0" smtClean="0">
                  <a:latin typeface="Arial"/>
                  <a:cs typeface="Arial"/>
                </a:rPr>
                <a:t>3 channels</a:t>
              </a:r>
              <a:endParaRPr lang="en-US" sz="1800" dirty="0">
                <a:latin typeface="Arial"/>
                <a:cs typeface="Arial"/>
              </a:endParaRPr>
            </a:p>
          </p:txBody>
        </p:sp>
      </p:grpSp>
      <p:cxnSp>
        <p:nvCxnSpPr>
          <p:cNvPr id="15" name="Straight Connector 14"/>
          <p:cNvCxnSpPr/>
          <p:nvPr/>
        </p:nvCxnSpPr>
        <p:spPr bwMode="auto">
          <a:xfrm flipV="1">
            <a:off x="4754096" y="1754310"/>
            <a:ext cx="0" cy="2937540"/>
          </a:xfrm>
          <a:prstGeom prst="line">
            <a:avLst/>
          </a:prstGeom>
          <a:ln w="38100" cmpd="sng">
            <a:headEnd type="none" w="med" len="med"/>
            <a:tailEnd type="triangl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 rot="16200000">
            <a:off x="2959002" y="3216918"/>
            <a:ext cx="30434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Capacity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12412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Round Diagonal Corner Rectangle 160"/>
          <p:cNvSpPr/>
          <p:nvPr/>
        </p:nvSpPr>
        <p:spPr bwMode="auto">
          <a:xfrm>
            <a:off x="647700" y="1030304"/>
            <a:ext cx="3810000" cy="1981200"/>
          </a:xfrm>
          <a:prstGeom prst="round2DiagRect">
            <a:avLst>
              <a:gd name="adj1" fmla="val 11746"/>
              <a:gd name="adj2" fmla="val 0"/>
            </a:avLst>
          </a:prstGeom>
          <a:solidFill>
            <a:schemeClr val="bg1"/>
          </a:solidFill>
          <a:ln w="28575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2BCC59-8EC1-BA46-854B-5FD0FEC4523B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80 and 160 MHz Channels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Ruckus Proprietary and Confidential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685800" y="1269064"/>
            <a:ext cx="3733800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10312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1pPr>
            <a:lvl2pPr marL="458788" indent="-182880" algn="l" rtl="0" eaLnBrk="1" fontAlgn="base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0000"/>
                  <a:lumOff val="40000"/>
                </a:schemeClr>
              </a:buClr>
              <a:buFont typeface="Courier New"/>
              <a:buChar char="o"/>
              <a:defRPr sz="20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2pPr>
            <a:lvl3pPr marL="688975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8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3pPr>
            <a:lvl4pPr marL="923544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6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4pPr>
            <a:lvl5pPr marL="1155700" indent="-2286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5pPr>
            <a:lvl6pPr marL="1612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6pPr>
            <a:lvl7pPr marL="2070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7pPr>
            <a:lvl8pPr marL="2527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8pPr>
            <a:lvl9pPr marL="298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300"/>
              </a:spcAft>
            </a:pPr>
            <a:r>
              <a:rPr lang="en-US" sz="1600" dirty="0" smtClean="0"/>
              <a:t>11ac devices must support 80 MHz channel width</a:t>
            </a:r>
          </a:p>
          <a:p>
            <a:pPr>
              <a:lnSpc>
                <a:spcPct val="100000"/>
              </a:lnSpc>
              <a:spcAft>
                <a:spcPts val="300"/>
              </a:spcAft>
            </a:pPr>
            <a:r>
              <a:rPr lang="en-US" sz="1600" dirty="0" smtClean="0"/>
              <a:t>Optional support for 160 MHz</a:t>
            </a:r>
          </a:p>
          <a:p>
            <a:pPr lvl="1">
              <a:lnSpc>
                <a:spcPct val="100000"/>
              </a:lnSpc>
              <a:spcAft>
                <a:spcPts val="300"/>
              </a:spcAft>
            </a:pPr>
            <a:r>
              <a:rPr lang="en-US" sz="1400" dirty="0" smtClean="0"/>
              <a:t>Contiguous or non-contiguous (80+80)</a:t>
            </a:r>
          </a:p>
          <a:p>
            <a:pPr>
              <a:lnSpc>
                <a:spcPct val="100000"/>
              </a:lnSpc>
              <a:spcAft>
                <a:spcPts val="300"/>
              </a:spcAft>
            </a:pPr>
            <a:r>
              <a:rPr lang="en-US" sz="1600" dirty="0" smtClean="0"/>
              <a:t>Boosts maximum 802.11ac specs</a:t>
            </a:r>
          </a:p>
          <a:p>
            <a:pPr>
              <a:lnSpc>
                <a:spcPct val="100000"/>
              </a:lnSpc>
              <a:spcAft>
                <a:spcPts val="300"/>
              </a:spcAft>
            </a:pPr>
            <a:r>
              <a:rPr lang="en-US" sz="1600" dirty="0" smtClean="0"/>
              <a:t>Appeal is for consumers with 1 AP</a:t>
            </a:r>
          </a:p>
        </p:txBody>
      </p:sp>
      <p:cxnSp>
        <p:nvCxnSpPr>
          <p:cNvPr id="38" name="Straight Connector 37"/>
          <p:cNvCxnSpPr/>
          <p:nvPr/>
        </p:nvCxnSpPr>
        <p:spPr bwMode="auto">
          <a:xfrm>
            <a:off x="3113840" y="3484988"/>
            <a:ext cx="0" cy="278892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39" name="TextBox 38"/>
          <p:cNvSpPr txBox="1"/>
          <p:nvPr/>
        </p:nvSpPr>
        <p:spPr>
          <a:xfrm>
            <a:off x="1114862" y="4014832"/>
            <a:ext cx="912786" cy="33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 MHz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14862" y="4376379"/>
            <a:ext cx="912786" cy="33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40 MHz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114862" y="4772043"/>
            <a:ext cx="912786" cy="33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80 MHz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114861" y="5101618"/>
            <a:ext cx="1080301" cy="33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160 MHz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114861" y="5487176"/>
            <a:ext cx="1074159" cy="570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160 MHz (80+80)</a:t>
            </a:r>
          </a:p>
        </p:txBody>
      </p:sp>
      <p:sp>
        <p:nvSpPr>
          <p:cNvPr id="44" name="Trapezoid 43"/>
          <p:cNvSpPr/>
          <p:nvPr/>
        </p:nvSpPr>
        <p:spPr bwMode="auto">
          <a:xfrm>
            <a:off x="4520713" y="5096917"/>
            <a:ext cx="1753392" cy="263919"/>
          </a:xfrm>
          <a:prstGeom prst="trapezoid">
            <a:avLst/>
          </a:prstGeom>
          <a:solidFill>
            <a:srgbClr val="008000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900" b="1" kern="0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</a:rPr>
              <a:t>114</a:t>
            </a:r>
            <a:endParaRPr lang="en-US" sz="900" b="1" kern="0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a typeface="+mn-ea"/>
            </a:endParaRPr>
          </a:p>
        </p:txBody>
      </p:sp>
      <p:cxnSp>
        <p:nvCxnSpPr>
          <p:cNvPr id="45" name="Straight Connector 44"/>
          <p:cNvCxnSpPr/>
          <p:nvPr/>
        </p:nvCxnSpPr>
        <p:spPr bwMode="auto">
          <a:xfrm rot="10800000" flipV="1">
            <a:off x="1955005" y="4279516"/>
            <a:ext cx="6531571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6" name="Trapezoid 45"/>
          <p:cNvSpPr/>
          <p:nvPr/>
        </p:nvSpPr>
        <p:spPr bwMode="auto">
          <a:xfrm>
            <a:off x="2238749" y="4007925"/>
            <a:ext cx="215843" cy="263919"/>
          </a:xfrm>
          <a:prstGeom prst="trapezoid">
            <a:avLst/>
          </a:prstGeom>
          <a:solidFill>
            <a:srgbClr val="4F81BD"/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7" name="Trapezoid 46"/>
          <p:cNvSpPr/>
          <p:nvPr/>
        </p:nvSpPr>
        <p:spPr bwMode="auto">
          <a:xfrm>
            <a:off x="2454614" y="4007925"/>
            <a:ext cx="215843" cy="263919"/>
          </a:xfrm>
          <a:prstGeom prst="trapezoid">
            <a:avLst/>
          </a:prstGeom>
          <a:solidFill>
            <a:srgbClr val="4F81BD"/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8" name="Trapezoid 47"/>
          <p:cNvSpPr/>
          <p:nvPr/>
        </p:nvSpPr>
        <p:spPr bwMode="auto">
          <a:xfrm>
            <a:off x="2673496" y="4007925"/>
            <a:ext cx="215843" cy="263919"/>
          </a:xfrm>
          <a:prstGeom prst="trapezoid">
            <a:avLst/>
          </a:prstGeom>
          <a:solidFill>
            <a:srgbClr val="4F81BD"/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9" name="Trapezoid 48"/>
          <p:cNvSpPr/>
          <p:nvPr/>
        </p:nvSpPr>
        <p:spPr bwMode="auto">
          <a:xfrm>
            <a:off x="2889359" y="4007925"/>
            <a:ext cx="215843" cy="263919"/>
          </a:xfrm>
          <a:prstGeom prst="trapezoid">
            <a:avLst/>
          </a:prstGeom>
          <a:solidFill>
            <a:srgbClr val="4F81BD"/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0" name="Trapezoid 49"/>
          <p:cNvSpPr/>
          <p:nvPr/>
        </p:nvSpPr>
        <p:spPr bwMode="auto">
          <a:xfrm>
            <a:off x="3110289" y="4007925"/>
            <a:ext cx="215843" cy="263919"/>
          </a:xfrm>
          <a:prstGeom prst="trapezoid">
            <a:avLst/>
          </a:prstGeom>
          <a:solidFill>
            <a:srgbClr val="4F81BD"/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1" name="Trapezoid 50"/>
          <p:cNvSpPr/>
          <p:nvPr/>
        </p:nvSpPr>
        <p:spPr bwMode="auto">
          <a:xfrm>
            <a:off x="3326153" y="4007925"/>
            <a:ext cx="215843" cy="263919"/>
          </a:xfrm>
          <a:prstGeom prst="trapezoid">
            <a:avLst/>
          </a:prstGeom>
          <a:solidFill>
            <a:srgbClr val="4F81BD"/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2" name="Trapezoid 51"/>
          <p:cNvSpPr/>
          <p:nvPr/>
        </p:nvSpPr>
        <p:spPr bwMode="auto">
          <a:xfrm>
            <a:off x="3545036" y="4007925"/>
            <a:ext cx="215843" cy="263919"/>
          </a:xfrm>
          <a:prstGeom prst="trapezoid">
            <a:avLst/>
          </a:prstGeom>
          <a:solidFill>
            <a:srgbClr val="4F81BD"/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3" name="Trapezoid 52"/>
          <p:cNvSpPr/>
          <p:nvPr/>
        </p:nvSpPr>
        <p:spPr bwMode="auto">
          <a:xfrm>
            <a:off x="3760899" y="4007926"/>
            <a:ext cx="215843" cy="263919"/>
          </a:xfrm>
          <a:prstGeom prst="trapezoid">
            <a:avLst/>
          </a:prstGeom>
          <a:solidFill>
            <a:srgbClr val="4F81BD"/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4" name="Trapezoid 53"/>
          <p:cNvSpPr/>
          <p:nvPr/>
        </p:nvSpPr>
        <p:spPr bwMode="auto">
          <a:xfrm>
            <a:off x="4519282" y="4007928"/>
            <a:ext cx="215843" cy="263919"/>
          </a:xfrm>
          <a:prstGeom prst="trapezoid">
            <a:avLst/>
          </a:prstGeom>
          <a:solidFill>
            <a:srgbClr val="4F81BD"/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5" name="Trapezoid 54"/>
          <p:cNvSpPr/>
          <p:nvPr/>
        </p:nvSpPr>
        <p:spPr bwMode="auto">
          <a:xfrm>
            <a:off x="4735146" y="4007928"/>
            <a:ext cx="215843" cy="263919"/>
          </a:xfrm>
          <a:prstGeom prst="trapezoid">
            <a:avLst/>
          </a:prstGeom>
          <a:solidFill>
            <a:srgbClr val="4F81BD"/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6" name="Trapezoid 55"/>
          <p:cNvSpPr/>
          <p:nvPr/>
        </p:nvSpPr>
        <p:spPr bwMode="auto">
          <a:xfrm>
            <a:off x="4954028" y="4007928"/>
            <a:ext cx="215843" cy="263919"/>
          </a:xfrm>
          <a:prstGeom prst="trapezoid">
            <a:avLst/>
          </a:prstGeom>
          <a:solidFill>
            <a:srgbClr val="4F81BD"/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7" name="Trapezoid 56"/>
          <p:cNvSpPr/>
          <p:nvPr/>
        </p:nvSpPr>
        <p:spPr bwMode="auto">
          <a:xfrm>
            <a:off x="5169891" y="4007929"/>
            <a:ext cx="215843" cy="263919"/>
          </a:xfrm>
          <a:prstGeom prst="trapezoid">
            <a:avLst/>
          </a:prstGeom>
          <a:solidFill>
            <a:srgbClr val="4F81BD"/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8" name="Trapezoid 57"/>
          <p:cNvSpPr/>
          <p:nvPr/>
        </p:nvSpPr>
        <p:spPr bwMode="auto">
          <a:xfrm>
            <a:off x="5390822" y="4007928"/>
            <a:ext cx="215843" cy="263919"/>
          </a:xfrm>
          <a:prstGeom prst="trapezoid">
            <a:avLst/>
          </a:prstGeom>
          <a:solidFill>
            <a:srgbClr val="4F81BD"/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9" name="Trapezoid 58"/>
          <p:cNvSpPr/>
          <p:nvPr/>
        </p:nvSpPr>
        <p:spPr bwMode="auto">
          <a:xfrm>
            <a:off x="5606686" y="4007929"/>
            <a:ext cx="215843" cy="263919"/>
          </a:xfrm>
          <a:prstGeom prst="trapezoid">
            <a:avLst/>
          </a:prstGeom>
          <a:solidFill>
            <a:srgbClr val="4F81BD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kern="0">
              <a:solidFill>
                <a:prstClr val="black"/>
              </a:solidFill>
              <a:ea typeface="+mn-ea"/>
            </a:endParaRPr>
          </a:p>
        </p:txBody>
      </p:sp>
      <p:sp>
        <p:nvSpPr>
          <p:cNvPr id="60" name="Trapezoid 59"/>
          <p:cNvSpPr/>
          <p:nvPr/>
        </p:nvSpPr>
        <p:spPr bwMode="auto">
          <a:xfrm>
            <a:off x="5825568" y="4007929"/>
            <a:ext cx="215843" cy="263919"/>
          </a:xfrm>
          <a:prstGeom prst="trapezoid">
            <a:avLst/>
          </a:prstGeom>
          <a:solidFill>
            <a:srgbClr val="4F81BD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kern="0">
              <a:solidFill>
                <a:prstClr val="black"/>
              </a:solidFill>
              <a:ea typeface="+mn-ea"/>
            </a:endParaRPr>
          </a:p>
        </p:txBody>
      </p:sp>
      <p:sp>
        <p:nvSpPr>
          <p:cNvPr id="61" name="Trapezoid 60"/>
          <p:cNvSpPr/>
          <p:nvPr/>
        </p:nvSpPr>
        <p:spPr bwMode="auto">
          <a:xfrm>
            <a:off x="6041431" y="4007931"/>
            <a:ext cx="215843" cy="263919"/>
          </a:xfrm>
          <a:prstGeom prst="trapezoid">
            <a:avLst/>
          </a:prstGeom>
          <a:solidFill>
            <a:srgbClr val="4F81BD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kern="0">
              <a:solidFill>
                <a:prstClr val="black"/>
              </a:solidFill>
              <a:ea typeface="+mn-ea"/>
            </a:endParaRPr>
          </a:p>
        </p:txBody>
      </p:sp>
      <p:sp>
        <p:nvSpPr>
          <p:cNvPr id="62" name="Trapezoid 61"/>
          <p:cNvSpPr/>
          <p:nvPr/>
        </p:nvSpPr>
        <p:spPr bwMode="auto">
          <a:xfrm>
            <a:off x="6263321" y="4007926"/>
            <a:ext cx="215843" cy="263919"/>
          </a:xfrm>
          <a:prstGeom prst="trapezoid">
            <a:avLst/>
          </a:prstGeom>
          <a:solidFill>
            <a:srgbClr val="4F81BD"/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3" name="Trapezoid 62"/>
          <p:cNvSpPr/>
          <p:nvPr/>
        </p:nvSpPr>
        <p:spPr bwMode="auto">
          <a:xfrm>
            <a:off x="6479184" y="4007927"/>
            <a:ext cx="215843" cy="263919"/>
          </a:xfrm>
          <a:prstGeom prst="trapezoid">
            <a:avLst/>
          </a:prstGeom>
          <a:solidFill>
            <a:srgbClr val="4F81BD"/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4" name="Trapezoid 63"/>
          <p:cNvSpPr/>
          <p:nvPr/>
        </p:nvSpPr>
        <p:spPr bwMode="auto">
          <a:xfrm>
            <a:off x="6698067" y="4007927"/>
            <a:ext cx="215843" cy="263919"/>
          </a:xfrm>
          <a:prstGeom prst="trapezoid">
            <a:avLst/>
          </a:prstGeom>
          <a:solidFill>
            <a:srgbClr val="4F81BD"/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5" name="Trapezoid 64"/>
          <p:cNvSpPr/>
          <p:nvPr/>
        </p:nvSpPr>
        <p:spPr bwMode="auto">
          <a:xfrm>
            <a:off x="7385703" y="4007926"/>
            <a:ext cx="215843" cy="263919"/>
          </a:xfrm>
          <a:prstGeom prst="trapezoid">
            <a:avLst/>
          </a:prstGeom>
          <a:solidFill>
            <a:srgbClr val="4F81BD"/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6" name="Trapezoid 65"/>
          <p:cNvSpPr/>
          <p:nvPr/>
        </p:nvSpPr>
        <p:spPr bwMode="auto">
          <a:xfrm>
            <a:off x="7607593" y="4007924"/>
            <a:ext cx="215843" cy="263919"/>
          </a:xfrm>
          <a:prstGeom prst="trapezoid">
            <a:avLst/>
          </a:prstGeom>
          <a:solidFill>
            <a:srgbClr val="4F81BD"/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7" name="Trapezoid 66"/>
          <p:cNvSpPr/>
          <p:nvPr/>
        </p:nvSpPr>
        <p:spPr bwMode="auto">
          <a:xfrm>
            <a:off x="7823456" y="4007925"/>
            <a:ext cx="215843" cy="263919"/>
          </a:xfrm>
          <a:prstGeom prst="trapezoid">
            <a:avLst/>
          </a:prstGeom>
          <a:solidFill>
            <a:srgbClr val="4F81BD"/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8" name="Trapezoid 67"/>
          <p:cNvSpPr/>
          <p:nvPr/>
        </p:nvSpPr>
        <p:spPr bwMode="auto">
          <a:xfrm>
            <a:off x="8042339" y="4007925"/>
            <a:ext cx="215843" cy="263919"/>
          </a:xfrm>
          <a:prstGeom prst="trapezoid">
            <a:avLst/>
          </a:prstGeom>
          <a:solidFill>
            <a:srgbClr val="4F81BD"/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9" name="Trapezoid 68"/>
          <p:cNvSpPr/>
          <p:nvPr/>
        </p:nvSpPr>
        <p:spPr bwMode="auto">
          <a:xfrm>
            <a:off x="8258202" y="4007925"/>
            <a:ext cx="215843" cy="263919"/>
          </a:xfrm>
          <a:prstGeom prst="trapezoid">
            <a:avLst/>
          </a:prstGeom>
          <a:solidFill>
            <a:srgbClr val="4F81BD"/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70" name="Straight Connector 69"/>
          <p:cNvCxnSpPr/>
          <p:nvPr/>
        </p:nvCxnSpPr>
        <p:spPr bwMode="auto">
          <a:xfrm>
            <a:off x="2209712" y="3503851"/>
            <a:ext cx="0" cy="2670048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/>
          <p:cNvCxnSpPr/>
          <p:nvPr/>
        </p:nvCxnSpPr>
        <p:spPr bwMode="auto">
          <a:xfrm>
            <a:off x="3988488" y="3503851"/>
            <a:ext cx="0" cy="2670048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72" name="Straight Connector 71"/>
          <p:cNvCxnSpPr/>
          <p:nvPr/>
        </p:nvCxnSpPr>
        <p:spPr bwMode="auto">
          <a:xfrm>
            <a:off x="4509938" y="3503851"/>
            <a:ext cx="0" cy="2670048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Straight Connector 72"/>
          <p:cNvCxnSpPr/>
          <p:nvPr/>
        </p:nvCxnSpPr>
        <p:spPr bwMode="auto">
          <a:xfrm>
            <a:off x="7155367" y="3503851"/>
            <a:ext cx="0" cy="278892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74" name="Straight Connector 73"/>
          <p:cNvCxnSpPr/>
          <p:nvPr/>
        </p:nvCxnSpPr>
        <p:spPr bwMode="auto">
          <a:xfrm>
            <a:off x="7329743" y="3503851"/>
            <a:ext cx="0" cy="2670048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75" name="Straight Connector 74"/>
          <p:cNvCxnSpPr/>
          <p:nvPr/>
        </p:nvCxnSpPr>
        <p:spPr bwMode="auto">
          <a:xfrm flipH="1">
            <a:off x="8458200" y="3503851"/>
            <a:ext cx="0" cy="2670048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76" name="Straight Connector 75"/>
          <p:cNvCxnSpPr/>
          <p:nvPr/>
        </p:nvCxnSpPr>
        <p:spPr bwMode="auto">
          <a:xfrm rot="10800000" flipV="1">
            <a:off x="1955005" y="4644913"/>
            <a:ext cx="6531571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7" name="Trapezoid 76"/>
          <p:cNvSpPr/>
          <p:nvPr/>
        </p:nvSpPr>
        <p:spPr bwMode="auto">
          <a:xfrm>
            <a:off x="2235524" y="4376380"/>
            <a:ext cx="451664" cy="263919"/>
          </a:xfrm>
          <a:prstGeom prst="trapezoid">
            <a:avLst/>
          </a:prstGeom>
          <a:solidFill>
            <a:srgbClr val="1F497D"/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+mn-ea"/>
                <a:cs typeface="+mn-cs"/>
              </a:rPr>
              <a:t>38</a:t>
            </a:r>
          </a:p>
        </p:txBody>
      </p:sp>
      <p:sp>
        <p:nvSpPr>
          <p:cNvPr id="78" name="Trapezoid 77"/>
          <p:cNvSpPr/>
          <p:nvPr/>
        </p:nvSpPr>
        <p:spPr bwMode="auto">
          <a:xfrm>
            <a:off x="2668900" y="4376380"/>
            <a:ext cx="451664" cy="263919"/>
          </a:xfrm>
          <a:prstGeom prst="trapezoid">
            <a:avLst/>
          </a:prstGeom>
          <a:solidFill>
            <a:srgbClr val="1F497D"/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800" b="1" kern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</a:rPr>
              <a:t>46</a:t>
            </a:r>
          </a:p>
        </p:txBody>
      </p:sp>
      <p:sp>
        <p:nvSpPr>
          <p:cNvPr id="79" name="Trapezoid 78"/>
          <p:cNvSpPr/>
          <p:nvPr/>
        </p:nvSpPr>
        <p:spPr bwMode="auto">
          <a:xfrm>
            <a:off x="3108618" y="4376380"/>
            <a:ext cx="451664" cy="263919"/>
          </a:xfrm>
          <a:prstGeom prst="trapezoid">
            <a:avLst/>
          </a:prstGeom>
          <a:solidFill>
            <a:srgbClr val="1F497D"/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+mn-ea"/>
                <a:cs typeface="+mn-cs"/>
              </a:rPr>
              <a:t>54</a:t>
            </a:r>
          </a:p>
        </p:txBody>
      </p:sp>
      <p:sp>
        <p:nvSpPr>
          <p:cNvPr id="80" name="Trapezoid 79"/>
          <p:cNvSpPr/>
          <p:nvPr/>
        </p:nvSpPr>
        <p:spPr bwMode="auto">
          <a:xfrm>
            <a:off x="3541995" y="4376380"/>
            <a:ext cx="451664" cy="263919"/>
          </a:xfrm>
          <a:prstGeom prst="trapezoid">
            <a:avLst/>
          </a:prstGeom>
          <a:solidFill>
            <a:srgbClr val="1F497D"/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+mn-ea"/>
                <a:cs typeface="+mn-cs"/>
              </a:rPr>
              <a:t>62</a:t>
            </a:r>
          </a:p>
        </p:txBody>
      </p:sp>
      <p:sp>
        <p:nvSpPr>
          <p:cNvPr id="81" name="Trapezoid 80"/>
          <p:cNvSpPr/>
          <p:nvPr/>
        </p:nvSpPr>
        <p:spPr bwMode="auto">
          <a:xfrm>
            <a:off x="4523471" y="4376380"/>
            <a:ext cx="451664" cy="263919"/>
          </a:xfrm>
          <a:prstGeom prst="trapezoid">
            <a:avLst/>
          </a:prstGeom>
          <a:solidFill>
            <a:srgbClr val="1F497D"/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+mn-ea"/>
                <a:cs typeface="+mn-cs"/>
              </a:rPr>
              <a:t>102</a:t>
            </a:r>
          </a:p>
        </p:txBody>
      </p:sp>
      <p:sp>
        <p:nvSpPr>
          <p:cNvPr id="82" name="Trapezoid 81"/>
          <p:cNvSpPr/>
          <p:nvPr/>
        </p:nvSpPr>
        <p:spPr bwMode="auto">
          <a:xfrm>
            <a:off x="4956848" y="4376380"/>
            <a:ext cx="451664" cy="263919"/>
          </a:xfrm>
          <a:prstGeom prst="trapezoid">
            <a:avLst/>
          </a:prstGeom>
          <a:solidFill>
            <a:srgbClr val="1F497D"/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+mn-ea"/>
                <a:cs typeface="+mn-cs"/>
              </a:rPr>
              <a:t>110</a:t>
            </a:r>
          </a:p>
        </p:txBody>
      </p:sp>
      <p:sp>
        <p:nvSpPr>
          <p:cNvPr id="83" name="Trapezoid 82"/>
          <p:cNvSpPr/>
          <p:nvPr/>
        </p:nvSpPr>
        <p:spPr bwMode="auto">
          <a:xfrm>
            <a:off x="5396567" y="4376380"/>
            <a:ext cx="451664" cy="263919"/>
          </a:xfrm>
          <a:prstGeom prst="trapezoid">
            <a:avLst/>
          </a:prstGeom>
          <a:solidFill>
            <a:srgbClr val="1F497D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800" b="1" kern="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</a:rPr>
              <a:t>118</a:t>
            </a:r>
            <a:endParaRPr lang="en-US" sz="800" b="1" kern="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a typeface="+mn-ea"/>
            </a:endParaRPr>
          </a:p>
        </p:txBody>
      </p:sp>
      <p:sp>
        <p:nvSpPr>
          <p:cNvPr id="84" name="Trapezoid 83"/>
          <p:cNvSpPr/>
          <p:nvPr/>
        </p:nvSpPr>
        <p:spPr bwMode="auto">
          <a:xfrm>
            <a:off x="5829943" y="4376380"/>
            <a:ext cx="451664" cy="263919"/>
          </a:xfrm>
          <a:prstGeom prst="trapezoid">
            <a:avLst/>
          </a:prstGeom>
          <a:solidFill>
            <a:srgbClr val="1F497D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800" b="1" kern="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</a:rPr>
              <a:t>126</a:t>
            </a:r>
            <a:endParaRPr lang="en-US" sz="800" b="1" kern="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a typeface="+mn-ea"/>
            </a:endParaRPr>
          </a:p>
        </p:txBody>
      </p:sp>
      <p:sp>
        <p:nvSpPr>
          <p:cNvPr id="85" name="Trapezoid 84"/>
          <p:cNvSpPr/>
          <p:nvPr/>
        </p:nvSpPr>
        <p:spPr bwMode="auto">
          <a:xfrm>
            <a:off x="6264689" y="4376380"/>
            <a:ext cx="451664" cy="263919"/>
          </a:xfrm>
          <a:prstGeom prst="trapezoid">
            <a:avLst/>
          </a:prstGeom>
          <a:solidFill>
            <a:srgbClr val="1F497D"/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+mn-ea"/>
                <a:cs typeface="+mn-cs"/>
              </a:rPr>
              <a:t>134</a:t>
            </a:r>
          </a:p>
        </p:txBody>
      </p:sp>
      <p:sp>
        <p:nvSpPr>
          <p:cNvPr id="86" name="Trapezoid 85"/>
          <p:cNvSpPr/>
          <p:nvPr/>
        </p:nvSpPr>
        <p:spPr bwMode="auto">
          <a:xfrm>
            <a:off x="7386519" y="4376380"/>
            <a:ext cx="451664" cy="263919"/>
          </a:xfrm>
          <a:prstGeom prst="trapezoid">
            <a:avLst/>
          </a:prstGeom>
          <a:solidFill>
            <a:srgbClr val="1F497D"/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+mn-ea"/>
                <a:cs typeface="+mn-cs"/>
              </a:rPr>
              <a:t>151</a:t>
            </a:r>
          </a:p>
        </p:txBody>
      </p:sp>
      <p:sp>
        <p:nvSpPr>
          <p:cNvPr id="87" name="Trapezoid 86"/>
          <p:cNvSpPr/>
          <p:nvPr/>
        </p:nvSpPr>
        <p:spPr bwMode="auto">
          <a:xfrm>
            <a:off x="7819896" y="4376380"/>
            <a:ext cx="451664" cy="263919"/>
          </a:xfrm>
          <a:prstGeom prst="trapezoid">
            <a:avLst/>
          </a:prstGeom>
          <a:solidFill>
            <a:srgbClr val="1F497D"/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+mn-ea"/>
                <a:cs typeface="+mn-cs"/>
              </a:rPr>
              <a:t>159</a:t>
            </a:r>
          </a:p>
        </p:txBody>
      </p:sp>
      <p:cxnSp>
        <p:nvCxnSpPr>
          <p:cNvPr id="88" name="Straight Connector 87"/>
          <p:cNvCxnSpPr/>
          <p:nvPr/>
        </p:nvCxnSpPr>
        <p:spPr bwMode="auto">
          <a:xfrm flipV="1">
            <a:off x="1955005" y="4991440"/>
            <a:ext cx="6531571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9" name="Trapezoid 88"/>
          <p:cNvSpPr/>
          <p:nvPr/>
        </p:nvSpPr>
        <p:spPr bwMode="auto">
          <a:xfrm>
            <a:off x="2234996" y="4722907"/>
            <a:ext cx="867281" cy="263919"/>
          </a:xfrm>
          <a:prstGeom prst="trapezoid">
            <a:avLst/>
          </a:prstGeom>
          <a:solidFill>
            <a:srgbClr val="1F497D">
              <a:lumMod val="50000"/>
            </a:srgbClr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+mn-ea"/>
                <a:cs typeface="+mn-cs"/>
              </a:rPr>
              <a:t>42</a:t>
            </a:r>
          </a:p>
        </p:txBody>
      </p:sp>
      <p:sp>
        <p:nvSpPr>
          <p:cNvPr id="90" name="Trapezoid 89"/>
          <p:cNvSpPr/>
          <p:nvPr/>
        </p:nvSpPr>
        <p:spPr bwMode="auto">
          <a:xfrm>
            <a:off x="3111863" y="4722907"/>
            <a:ext cx="867281" cy="263919"/>
          </a:xfrm>
          <a:prstGeom prst="trapezoid">
            <a:avLst/>
          </a:prstGeom>
          <a:solidFill>
            <a:srgbClr val="1F497D">
              <a:lumMod val="50000"/>
            </a:srgbClr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+mn-ea"/>
                <a:cs typeface="+mn-cs"/>
              </a:rPr>
              <a:t>58</a:t>
            </a:r>
          </a:p>
        </p:txBody>
      </p:sp>
      <p:sp>
        <p:nvSpPr>
          <p:cNvPr id="91" name="Trapezoid 90"/>
          <p:cNvSpPr/>
          <p:nvPr/>
        </p:nvSpPr>
        <p:spPr bwMode="auto">
          <a:xfrm>
            <a:off x="4520544" y="4722907"/>
            <a:ext cx="867281" cy="263919"/>
          </a:xfrm>
          <a:prstGeom prst="trapezoid">
            <a:avLst/>
          </a:prstGeom>
          <a:solidFill>
            <a:srgbClr val="1F497D">
              <a:lumMod val="50000"/>
            </a:srgbClr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+mn-ea"/>
                <a:cs typeface="+mn-cs"/>
              </a:rPr>
              <a:t>106</a:t>
            </a:r>
          </a:p>
        </p:txBody>
      </p:sp>
      <p:sp>
        <p:nvSpPr>
          <p:cNvPr id="92" name="Trapezoid 91"/>
          <p:cNvSpPr/>
          <p:nvPr/>
        </p:nvSpPr>
        <p:spPr bwMode="auto">
          <a:xfrm>
            <a:off x="5397409" y="4722907"/>
            <a:ext cx="867281" cy="263919"/>
          </a:xfrm>
          <a:prstGeom prst="trapezoid">
            <a:avLst/>
          </a:prstGeom>
          <a:solidFill>
            <a:srgbClr val="1F497D">
              <a:lumMod val="50000"/>
            </a:srgbClr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900" b="1" kern="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a typeface="+mn-ea"/>
              </a:rPr>
              <a:t>122</a:t>
            </a:r>
            <a:endParaRPr lang="en-US" sz="900" b="1" kern="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a typeface="+mn-ea"/>
            </a:endParaRPr>
          </a:p>
        </p:txBody>
      </p:sp>
      <p:sp>
        <p:nvSpPr>
          <p:cNvPr id="93" name="Trapezoid 92"/>
          <p:cNvSpPr/>
          <p:nvPr/>
        </p:nvSpPr>
        <p:spPr bwMode="auto">
          <a:xfrm>
            <a:off x="7388368" y="4722907"/>
            <a:ext cx="867281" cy="263919"/>
          </a:xfrm>
          <a:prstGeom prst="trapezoid">
            <a:avLst/>
          </a:prstGeom>
          <a:solidFill>
            <a:srgbClr val="1F497D">
              <a:lumMod val="50000"/>
            </a:srgbClr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+mn-ea"/>
                <a:cs typeface="+mn-cs"/>
              </a:rPr>
              <a:t>155</a:t>
            </a:r>
          </a:p>
        </p:txBody>
      </p:sp>
      <p:cxnSp>
        <p:nvCxnSpPr>
          <p:cNvPr id="94" name="Straight Connector 93"/>
          <p:cNvCxnSpPr/>
          <p:nvPr/>
        </p:nvCxnSpPr>
        <p:spPr bwMode="auto">
          <a:xfrm flipV="1">
            <a:off x="1955005" y="5365449"/>
            <a:ext cx="6531571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5" name="Trapezoid 94"/>
          <p:cNvSpPr/>
          <p:nvPr/>
        </p:nvSpPr>
        <p:spPr bwMode="auto">
          <a:xfrm>
            <a:off x="2220572" y="5101530"/>
            <a:ext cx="1753392" cy="263919"/>
          </a:xfrm>
          <a:prstGeom prst="trapezoid">
            <a:avLst/>
          </a:prstGeom>
          <a:solidFill>
            <a:srgbClr val="008000"/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+mn-ea"/>
                <a:cs typeface="+mn-cs"/>
              </a:rPr>
              <a:t>50</a:t>
            </a:r>
          </a:p>
        </p:txBody>
      </p:sp>
      <p:sp>
        <p:nvSpPr>
          <p:cNvPr id="96" name="Trapezoid 95"/>
          <p:cNvSpPr/>
          <p:nvPr/>
        </p:nvSpPr>
        <p:spPr bwMode="auto">
          <a:xfrm>
            <a:off x="2229987" y="5466064"/>
            <a:ext cx="867281" cy="263919"/>
          </a:xfrm>
          <a:prstGeom prst="trapezoid">
            <a:avLst/>
          </a:prstGeom>
          <a:solidFill>
            <a:srgbClr val="00B050"/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7" name="Trapezoid 96"/>
          <p:cNvSpPr/>
          <p:nvPr/>
        </p:nvSpPr>
        <p:spPr bwMode="auto">
          <a:xfrm>
            <a:off x="7390921" y="5466064"/>
            <a:ext cx="867281" cy="263919"/>
          </a:xfrm>
          <a:prstGeom prst="trapezoid">
            <a:avLst/>
          </a:prstGeom>
          <a:solidFill>
            <a:srgbClr val="00B050"/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8" name="Trapezoid 97"/>
          <p:cNvSpPr/>
          <p:nvPr/>
        </p:nvSpPr>
        <p:spPr bwMode="auto">
          <a:xfrm>
            <a:off x="2240701" y="5804352"/>
            <a:ext cx="867281" cy="263919"/>
          </a:xfrm>
          <a:prstGeom prst="trapezoid">
            <a:avLst/>
          </a:prstGeom>
          <a:solidFill>
            <a:srgbClr val="92D050"/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9" name="Trapezoid 98"/>
          <p:cNvSpPr/>
          <p:nvPr/>
        </p:nvSpPr>
        <p:spPr bwMode="auto">
          <a:xfrm>
            <a:off x="4539544" y="5802896"/>
            <a:ext cx="867281" cy="263919"/>
          </a:xfrm>
          <a:prstGeom prst="trapezoid">
            <a:avLst/>
          </a:prstGeom>
          <a:solidFill>
            <a:srgbClr val="92D050"/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2" name="TextBox 101"/>
          <p:cNvSpPr txBox="1"/>
          <p:nvPr/>
        </p:nvSpPr>
        <p:spPr>
          <a:xfrm rot="16200000">
            <a:off x="2133547" y="3697446"/>
            <a:ext cx="3958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36</a:t>
            </a:r>
          </a:p>
        </p:txBody>
      </p:sp>
      <p:sp>
        <p:nvSpPr>
          <p:cNvPr id="103" name="TextBox 102"/>
          <p:cNvSpPr txBox="1"/>
          <p:nvPr/>
        </p:nvSpPr>
        <p:spPr>
          <a:xfrm rot="16200000">
            <a:off x="2353330" y="3697446"/>
            <a:ext cx="3958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40</a:t>
            </a:r>
          </a:p>
        </p:txBody>
      </p:sp>
      <p:sp>
        <p:nvSpPr>
          <p:cNvPr id="104" name="TextBox 103"/>
          <p:cNvSpPr txBox="1"/>
          <p:nvPr/>
        </p:nvSpPr>
        <p:spPr>
          <a:xfrm rot="16200000">
            <a:off x="2573113" y="3697446"/>
            <a:ext cx="3958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44</a:t>
            </a:r>
          </a:p>
        </p:txBody>
      </p:sp>
      <p:sp>
        <p:nvSpPr>
          <p:cNvPr id="105" name="TextBox 104"/>
          <p:cNvSpPr txBox="1"/>
          <p:nvPr/>
        </p:nvSpPr>
        <p:spPr>
          <a:xfrm rot="16200000">
            <a:off x="2792897" y="3697446"/>
            <a:ext cx="3958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48</a:t>
            </a:r>
          </a:p>
        </p:txBody>
      </p:sp>
      <p:sp>
        <p:nvSpPr>
          <p:cNvPr id="106" name="TextBox 105"/>
          <p:cNvSpPr txBox="1"/>
          <p:nvPr/>
        </p:nvSpPr>
        <p:spPr>
          <a:xfrm rot="16200000">
            <a:off x="3025423" y="3697446"/>
            <a:ext cx="3958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52</a:t>
            </a:r>
          </a:p>
        </p:txBody>
      </p:sp>
      <p:sp>
        <p:nvSpPr>
          <p:cNvPr id="107" name="TextBox 106"/>
          <p:cNvSpPr txBox="1"/>
          <p:nvPr/>
        </p:nvSpPr>
        <p:spPr>
          <a:xfrm rot="16200000">
            <a:off x="3232464" y="3697446"/>
            <a:ext cx="3958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56</a:t>
            </a:r>
          </a:p>
        </p:txBody>
      </p:sp>
      <p:sp>
        <p:nvSpPr>
          <p:cNvPr id="108" name="TextBox 107"/>
          <p:cNvSpPr txBox="1"/>
          <p:nvPr/>
        </p:nvSpPr>
        <p:spPr>
          <a:xfrm rot="16200000">
            <a:off x="3452248" y="3697446"/>
            <a:ext cx="3958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60</a:t>
            </a:r>
          </a:p>
        </p:txBody>
      </p:sp>
      <p:sp>
        <p:nvSpPr>
          <p:cNvPr id="109" name="TextBox 108"/>
          <p:cNvSpPr txBox="1"/>
          <p:nvPr/>
        </p:nvSpPr>
        <p:spPr>
          <a:xfrm rot="16200000">
            <a:off x="3672028" y="3697446"/>
            <a:ext cx="3958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64</a:t>
            </a:r>
          </a:p>
        </p:txBody>
      </p:sp>
      <p:sp>
        <p:nvSpPr>
          <p:cNvPr id="110" name="TextBox 109"/>
          <p:cNvSpPr txBox="1"/>
          <p:nvPr/>
        </p:nvSpPr>
        <p:spPr>
          <a:xfrm rot="16200000">
            <a:off x="4501191" y="3627362"/>
            <a:ext cx="3958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100</a:t>
            </a:r>
          </a:p>
        </p:txBody>
      </p:sp>
      <p:sp>
        <p:nvSpPr>
          <p:cNvPr id="111" name="TextBox 110"/>
          <p:cNvSpPr txBox="1"/>
          <p:nvPr/>
        </p:nvSpPr>
        <p:spPr>
          <a:xfrm rot="16200000">
            <a:off x="4716782" y="3627362"/>
            <a:ext cx="3958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104</a:t>
            </a:r>
          </a:p>
        </p:txBody>
      </p:sp>
      <p:sp>
        <p:nvSpPr>
          <p:cNvPr id="112" name="TextBox 111"/>
          <p:cNvSpPr txBox="1"/>
          <p:nvPr/>
        </p:nvSpPr>
        <p:spPr>
          <a:xfrm rot="16200000">
            <a:off x="4935665" y="3627362"/>
            <a:ext cx="3958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108</a:t>
            </a:r>
          </a:p>
        </p:txBody>
      </p:sp>
      <p:sp>
        <p:nvSpPr>
          <p:cNvPr id="113" name="TextBox 112"/>
          <p:cNvSpPr txBox="1"/>
          <p:nvPr/>
        </p:nvSpPr>
        <p:spPr>
          <a:xfrm rot="16200000">
            <a:off x="5589817" y="3627362"/>
            <a:ext cx="3958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120</a:t>
            </a:r>
          </a:p>
        </p:txBody>
      </p:sp>
      <p:sp>
        <p:nvSpPr>
          <p:cNvPr id="114" name="TextBox 113"/>
          <p:cNvSpPr txBox="1"/>
          <p:nvPr/>
        </p:nvSpPr>
        <p:spPr>
          <a:xfrm rot="16200000">
            <a:off x="5151604" y="3627362"/>
            <a:ext cx="3958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112</a:t>
            </a:r>
          </a:p>
        </p:txBody>
      </p:sp>
      <p:sp>
        <p:nvSpPr>
          <p:cNvPr id="115" name="TextBox 114"/>
          <p:cNvSpPr txBox="1"/>
          <p:nvPr/>
        </p:nvSpPr>
        <p:spPr>
          <a:xfrm rot="16200000">
            <a:off x="5369608" y="3627362"/>
            <a:ext cx="3958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116</a:t>
            </a:r>
          </a:p>
        </p:txBody>
      </p:sp>
      <p:sp>
        <p:nvSpPr>
          <p:cNvPr id="116" name="TextBox 115"/>
          <p:cNvSpPr txBox="1"/>
          <p:nvPr/>
        </p:nvSpPr>
        <p:spPr>
          <a:xfrm rot="16200000">
            <a:off x="5804821" y="3627362"/>
            <a:ext cx="3958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124</a:t>
            </a:r>
          </a:p>
        </p:txBody>
      </p:sp>
      <p:sp>
        <p:nvSpPr>
          <p:cNvPr id="117" name="TextBox 116"/>
          <p:cNvSpPr txBox="1"/>
          <p:nvPr/>
        </p:nvSpPr>
        <p:spPr>
          <a:xfrm rot="16200000">
            <a:off x="6029883" y="3627362"/>
            <a:ext cx="3958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128</a:t>
            </a:r>
          </a:p>
        </p:txBody>
      </p:sp>
      <p:sp>
        <p:nvSpPr>
          <p:cNvPr id="118" name="TextBox 117"/>
          <p:cNvSpPr txBox="1"/>
          <p:nvPr/>
        </p:nvSpPr>
        <p:spPr>
          <a:xfrm rot="16200000">
            <a:off x="6237084" y="3627362"/>
            <a:ext cx="3958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132</a:t>
            </a:r>
          </a:p>
        </p:txBody>
      </p:sp>
      <p:sp>
        <p:nvSpPr>
          <p:cNvPr id="119" name="TextBox 118"/>
          <p:cNvSpPr txBox="1"/>
          <p:nvPr/>
        </p:nvSpPr>
        <p:spPr>
          <a:xfrm rot="16200000">
            <a:off x="6458826" y="3627362"/>
            <a:ext cx="3958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136</a:t>
            </a:r>
          </a:p>
        </p:txBody>
      </p:sp>
      <p:sp>
        <p:nvSpPr>
          <p:cNvPr id="120" name="TextBox 119"/>
          <p:cNvSpPr txBox="1"/>
          <p:nvPr/>
        </p:nvSpPr>
        <p:spPr>
          <a:xfrm rot="16200000">
            <a:off x="6677838" y="3627362"/>
            <a:ext cx="3958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140</a:t>
            </a:r>
          </a:p>
        </p:txBody>
      </p:sp>
      <p:sp>
        <p:nvSpPr>
          <p:cNvPr id="121" name="TextBox 120"/>
          <p:cNvSpPr txBox="1"/>
          <p:nvPr/>
        </p:nvSpPr>
        <p:spPr>
          <a:xfrm rot="16200000">
            <a:off x="7581736" y="3627362"/>
            <a:ext cx="3958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153</a:t>
            </a:r>
          </a:p>
        </p:txBody>
      </p:sp>
      <p:sp>
        <p:nvSpPr>
          <p:cNvPr id="122" name="TextBox 121"/>
          <p:cNvSpPr txBox="1"/>
          <p:nvPr/>
        </p:nvSpPr>
        <p:spPr>
          <a:xfrm rot="16200000">
            <a:off x="7797270" y="3627362"/>
            <a:ext cx="3958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157</a:t>
            </a:r>
          </a:p>
        </p:txBody>
      </p:sp>
      <p:sp>
        <p:nvSpPr>
          <p:cNvPr id="123" name="TextBox 122"/>
          <p:cNvSpPr txBox="1"/>
          <p:nvPr/>
        </p:nvSpPr>
        <p:spPr>
          <a:xfrm rot="16200000">
            <a:off x="8019463" y="3627362"/>
            <a:ext cx="3958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161</a:t>
            </a:r>
          </a:p>
        </p:txBody>
      </p:sp>
      <p:sp>
        <p:nvSpPr>
          <p:cNvPr id="124" name="TextBox 123"/>
          <p:cNvSpPr txBox="1"/>
          <p:nvPr/>
        </p:nvSpPr>
        <p:spPr>
          <a:xfrm rot="16200000">
            <a:off x="8235392" y="3627362"/>
            <a:ext cx="3958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165</a:t>
            </a:r>
          </a:p>
        </p:txBody>
      </p:sp>
      <p:sp>
        <p:nvSpPr>
          <p:cNvPr id="125" name="TextBox 124"/>
          <p:cNvSpPr txBox="1"/>
          <p:nvPr/>
        </p:nvSpPr>
        <p:spPr>
          <a:xfrm rot="16200000">
            <a:off x="7362710" y="3627362"/>
            <a:ext cx="3958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149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1870593" y="3155023"/>
            <a:ext cx="678236" cy="452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5170 MHz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3646827" y="3155023"/>
            <a:ext cx="528643" cy="452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5330 MHz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4064289" y="3155023"/>
            <a:ext cx="678236" cy="452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5490 MHz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6835072" y="3155023"/>
            <a:ext cx="547426" cy="452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5730 MHz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8063928" y="3155023"/>
            <a:ext cx="491060" cy="452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5835 MHz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7171096" y="3155023"/>
            <a:ext cx="547426" cy="452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5735 MHz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2344861" y="3491709"/>
            <a:ext cx="678236" cy="276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UNII-1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3143009" y="3491709"/>
            <a:ext cx="678236" cy="276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UNII-2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5506107" y="3491709"/>
            <a:ext cx="678236" cy="276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UNII-2e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7417859" y="3491709"/>
            <a:ext cx="1010874" cy="276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UNII-3/ISM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28600" y="4021373"/>
            <a:ext cx="1066835" cy="301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802.11a/b/g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228600" y="4396476"/>
            <a:ext cx="1066835" cy="301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802.11n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228600" y="5246869"/>
            <a:ext cx="1066835" cy="301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802.11ac</a:t>
            </a:r>
          </a:p>
        </p:txBody>
      </p:sp>
      <p:sp>
        <p:nvSpPr>
          <p:cNvPr id="139" name="Left Bracket 138"/>
          <p:cNvSpPr/>
          <p:nvPr/>
        </p:nvSpPr>
        <p:spPr>
          <a:xfrm>
            <a:off x="1010293" y="4724400"/>
            <a:ext cx="132707" cy="1295400"/>
          </a:xfrm>
          <a:prstGeom prst="leftBracket">
            <a:avLst/>
          </a:prstGeom>
          <a:noFill/>
          <a:ln w="25400" cap="flat" cmpd="sng" algn="ctr">
            <a:solidFill>
              <a:srgbClr val="9BBB59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6934200" y="6350913"/>
            <a:ext cx="1981200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Red channels are not permitted in some regions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8556064" y="4087819"/>
            <a:ext cx="335842" cy="285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25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8556064" y="4441478"/>
            <a:ext cx="335842" cy="285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12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8556064" y="4751893"/>
            <a:ext cx="335842" cy="285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kern="0" dirty="0">
                <a:solidFill>
                  <a:prstClr val="black"/>
                </a:solidFill>
                <a:latin typeface="Calibri"/>
                <a:ea typeface="+mn-ea"/>
              </a:rPr>
              <a:t>6</a:t>
            </a:r>
            <a:endParaRPr kumimoji="0" lang="en-US" sz="11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8525246" y="5116736"/>
            <a:ext cx="397476" cy="285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8495788" y="5534429"/>
            <a:ext cx="456394" cy="285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8459384" y="3538388"/>
            <a:ext cx="491060" cy="276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Total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8504164" y="4081978"/>
            <a:ext cx="335842" cy="285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kern="0" dirty="0">
                <a:solidFill>
                  <a:prstClr val="black"/>
                </a:solidFill>
                <a:latin typeface="Calibri"/>
                <a:ea typeface="+mn-ea"/>
              </a:rPr>
              <a:t>9</a:t>
            </a:r>
            <a:endParaRPr kumimoji="0" lang="en-US" sz="11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8504164" y="4446824"/>
            <a:ext cx="335842" cy="285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kern="0" dirty="0">
                <a:solidFill>
                  <a:prstClr val="black"/>
                </a:solidFill>
                <a:latin typeface="Calibri"/>
                <a:ea typeface="+mn-ea"/>
              </a:rPr>
              <a:t>4</a:t>
            </a:r>
            <a:endParaRPr kumimoji="0" lang="en-US" sz="11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8504164" y="4757239"/>
            <a:ext cx="335842" cy="285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kern="0" dirty="0">
                <a:solidFill>
                  <a:prstClr val="black"/>
                </a:solidFill>
                <a:latin typeface="Calibri"/>
                <a:ea typeface="+mn-ea"/>
              </a:rPr>
              <a:t>2</a:t>
            </a:r>
            <a:endParaRPr kumimoji="0" lang="en-US" sz="11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8518730" y="5110899"/>
            <a:ext cx="397476" cy="285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kern="0" dirty="0">
                <a:solidFill>
                  <a:prstClr val="black"/>
                </a:solidFill>
                <a:latin typeface="Calibri"/>
                <a:ea typeface="+mn-ea"/>
              </a:rPr>
              <a:t>0</a:t>
            </a:r>
            <a:endParaRPr kumimoji="0" lang="en-US" sz="11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8535206" y="5539774"/>
            <a:ext cx="456394" cy="285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kern="0" noProof="0" dirty="0" smtClean="0">
                <a:solidFill>
                  <a:prstClr val="black"/>
                </a:solidFill>
                <a:latin typeface="Calibri"/>
                <a:ea typeface="+mn-ea"/>
              </a:rPr>
              <a:t>1</a:t>
            </a:r>
            <a:endParaRPr kumimoji="0" lang="en-US" sz="11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153" name="Trapezoid 152"/>
          <p:cNvSpPr/>
          <p:nvPr/>
        </p:nvSpPr>
        <p:spPr bwMode="auto">
          <a:xfrm>
            <a:off x="6909665" y="4008595"/>
            <a:ext cx="215843" cy="263919"/>
          </a:xfrm>
          <a:prstGeom prst="trapezoid">
            <a:avLst/>
          </a:prstGeom>
          <a:solidFill>
            <a:srgbClr val="4F81BD"/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54" name="TextBox 153"/>
          <p:cNvSpPr txBox="1"/>
          <p:nvPr/>
        </p:nvSpPr>
        <p:spPr>
          <a:xfrm rot="16200000">
            <a:off x="6911617" y="3628030"/>
            <a:ext cx="3958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144</a:t>
            </a:r>
          </a:p>
        </p:txBody>
      </p:sp>
      <p:sp>
        <p:nvSpPr>
          <p:cNvPr id="155" name="Trapezoid 154"/>
          <p:cNvSpPr/>
          <p:nvPr/>
        </p:nvSpPr>
        <p:spPr bwMode="auto">
          <a:xfrm>
            <a:off x="6698096" y="4377048"/>
            <a:ext cx="451664" cy="263919"/>
          </a:xfrm>
          <a:prstGeom prst="trapezoid">
            <a:avLst/>
          </a:prstGeom>
          <a:solidFill>
            <a:srgbClr val="1F497D"/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+mn-ea"/>
                <a:cs typeface="+mn-cs"/>
              </a:rPr>
              <a:t>142</a:t>
            </a:r>
          </a:p>
        </p:txBody>
      </p:sp>
      <p:sp>
        <p:nvSpPr>
          <p:cNvPr id="156" name="Trapezoid 155"/>
          <p:cNvSpPr/>
          <p:nvPr/>
        </p:nvSpPr>
        <p:spPr bwMode="auto">
          <a:xfrm>
            <a:off x="6273552" y="4723577"/>
            <a:ext cx="867281" cy="263919"/>
          </a:xfrm>
          <a:prstGeom prst="trapezoid">
            <a:avLst/>
          </a:prstGeom>
          <a:solidFill>
            <a:srgbClr val="1F497D">
              <a:lumMod val="50000"/>
            </a:srgbClr>
          </a:solidFill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+mn-ea"/>
                <a:cs typeface="+mn-cs"/>
              </a:rPr>
              <a:t>138</a:t>
            </a:r>
          </a:p>
        </p:txBody>
      </p:sp>
      <p:cxnSp>
        <p:nvCxnSpPr>
          <p:cNvPr id="158" name="Straight Connector 157"/>
          <p:cNvCxnSpPr/>
          <p:nvPr/>
        </p:nvCxnSpPr>
        <p:spPr bwMode="auto">
          <a:xfrm flipH="1" flipV="1">
            <a:off x="3107996" y="6240929"/>
            <a:ext cx="4026619" cy="1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159" name="TextBox 158"/>
          <p:cNvSpPr txBox="1"/>
          <p:nvPr/>
        </p:nvSpPr>
        <p:spPr>
          <a:xfrm>
            <a:off x="4730615" y="6184346"/>
            <a:ext cx="781380" cy="368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DFS</a:t>
            </a:r>
          </a:p>
        </p:txBody>
      </p:sp>
      <p:sp>
        <p:nvSpPr>
          <p:cNvPr id="160" name="Trapezoid 159"/>
          <p:cNvSpPr>
            <a:spLocks noChangeAspect="1"/>
          </p:cNvSpPr>
          <p:nvPr/>
        </p:nvSpPr>
        <p:spPr bwMode="auto">
          <a:xfrm>
            <a:off x="6602757" y="6468119"/>
            <a:ext cx="326797" cy="199011"/>
          </a:xfrm>
          <a:prstGeom prst="trapezoid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kern="0">
              <a:solidFill>
                <a:prstClr val="black"/>
              </a:solidFill>
              <a:ea typeface="+mn-ea"/>
            </a:endParaRPr>
          </a:p>
        </p:txBody>
      </p:sp>
      <p:sp>
        <p:nvSpPr>
          <p:cNvPr id="164" name="Round Diagonal Corner Rectangle 163"/>
          <p:cNvSpPr/>
          <p:nvPr/>
        </p:nvSpPr>
        <p:spPr>
          <a:xfrm>
            <a:off x="929086" y="920550"/>
            <a:ext cx="1204514" cy="258602"/>
          </a:xfrm>
          <a:prstGeom prst="round2DiagRect">
            <a:avLst/>
          </a:prstGeom>
          <a:solidFill>
            <a:schemeClr val="bg1"/>
          </a:solidFill>
          <a:ln w="190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2">
                    <a:lumMod val="75000"/>
                    <a:lumOff val="25000"/>
                  </a:schemeClr>
                </a:solidFill>
              </a:rPr>
              <a:t>OVERVIEW</a:t>
            </a:r>
            <a:endParaRPr lang="en-US" sz="1400" b="1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6" name="Rectangle 165"/>
          <p:cNvSpPr/>
          <p:nvPr/>
        </p:nvSpPr>
        <p:spPr bwMode="auto">
          <a:xfrm>
            <a:off x="4724400" y="1030304"/>
            <a:ext cx="3962400" cy="19812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cxnSp>
        <p:nvCxnSpPr>
          <p:cNvPr id="170" name="Straight Connector 169"/>
          <p:cNvCxnSpPr/>
          <p:nvPr/>
        </p:nvCxnSpPr>
        <p:spPr bwMode="auto">
          <a:xfrm>
            <a:off x="4724400" y="2020904"/>
            <a:ext cx="3810000" cy="0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8" name="Round Diagonal Corner Rectangle 167"/>
          <p:cNvSpPr/>
          <p:nvPr/>
        </p:nvSpPr>
        <p:spPr>
          <a:xfrm>
            <a:off x="4800600" y="1918191"/>
            <a:ext cx="914400" cy="258602"/>
          </a:xfrm>
          <a:prstGeom prst="round2DiagRect">
            <a:avLst/>
          </a:prstGeom>
          <a:solidFill>
            <a:srgbClr val="800000"/>
          </a:solidFill>
          <a:ln w="19050" cmpd="sng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Cons</a:t>
            </a:r>
            <a:endParaRPr lang="en-US" sz="14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1" name="Round Diagonal Corner Rectangle 170"/>
          <p:cNvSpPr/>
          <p:nvPr/>
        </p:nvSpPr>
        <p:spPr>
          <a:xfrm>
            <a:off x="4800600" y="1009984"/>
            <a:ext cx="914400" cy="258602"/>
          </a:xfrm>
          <a:prstGeom prst="round2DiagRect">
            <a:avLst/>
          </a:prstGeom>
          <a:solidFill>
            <a:srgbClr val="008000"/>
          </a:solidFill>
          <a:ln w="19050" cmpd="sng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Pros</a:t>
            </a:r>
            <a:endParaRPr lang="en-US" sz="14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2" name="Content Placeholder 2"/>
          <p:cNvSpPr txBox="1">
            <a:spLocks/>
          </p:cNvSpPr>
          <p:nvPr/>
        </p:nvSpPr>
        <p:spPr bwMode="auto">
          <a:xfrm>
            <a:off x="4724400" y="1258904"/>
            <a:ext cx="3733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10312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1pPr>
            <a:lvl2pPr marL="458788" indent="-182880" algn="l" rtl="0" eaLnBrk="1" fontAlgn="base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0000"/>
                  <a:lumOff val="40000"/>
                </a:schemeClr>
              </a:buClr>
              <a:buFont typeface="Courier New"/>
              <a:buChar char="o"/>
              <a:defRPr sz="20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2pPr>
            <a:lvl3pPr marL="688975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8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3pPr>
            <a:lvl4pPr marL="923544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6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4pPr>
            <a:lvl5pPr marL="1155700" indent="-2286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5pPr>
            <a:lvl6pPr marL="1612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6pPr>
            <a:lvl7pPr marL="2070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7pPr>
            <a:lvl8pPr marL="2527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8pPr>
            <a:lvl9pPr marL="298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200" dirty="0" smtClean="0"/>
              <a:t>Max data rate is more than doubled</a:t>
            </a:r>
          </a:p>
          <a:p>
            <a:pPr>
              <a:lnSpc>
                <a:spcPct val="100000"/>
              </a:lnSpc>
            </a:pPr>
            <a:r>
              <a:rPr lang="en-US" sz="1200" dirty="0" smtClean="0"/>
              <a:t>Boosts throughput in networks with few APs</a:t>
            </a:r>
          </a:p>
          <a:p>
            <a:pPr>
              <a:lnSpc>
                <a:spcPct val="100000"/>
              </a:lnSpc>
            </a:pPr>
            <a:r>
              <a:rPr lang="en-US" sz="1200" dirty="0" smtClean="0"/>
              <a:t>Improves backup, file transfer speeds</a:t>
            </a:r>
          </a:p>
          <a:p>
            <a:pPr>
              <a:lnSpc>
                <a:spcPct val="100000"/>
              </a:lnSpc>
            </a:pPr>
            <a:endParaRPr lang="en-US" sz="1200" dirty="0" smtClean="0"/>
          </a:p>
        </p:txBody>
      </p:sp>
      <p:sp>
        <p:nvSpPr>
          <p:cNvPr id="173" name="Content Placeholder 2"/>
          <p:cNvSpPr txBox="1">
            <a:spLocks/>
          </p:cNvSpPr>
          <p:nvPr/>
        </p:nvSpPr>
        <p:spPr bwMode="auto">
          <a:xfrm>
            <a:off x="4724400" y="2173304"/>
            <a:ext cx="3904488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10312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1pPr>
            <a:lvl2pPr marL="458788" indent="-182880" algn="l" rtl="0" eaLnBrk="1" fontAlgn="base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0000"/>
                  <a:lumOff val="40000"/>
                </a:schemeClr>
              </a:buClr>
              <a:buFont typeface="Courier New"/>
              <a:buChar char="o"/>
              <a:defRPr sz="20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2pPr>
            <a:lvl3pPr marL="688975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8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3pPr>
            <a:lvl4pPr marL="923544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6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4pPr>
            <a:lvl5pPr marL="1155700" indent="-2286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5pPr>
            <a:lvl6pPr marL="1612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6pPr>
            <a:lvl7pPr marL="2070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7pPr>
            <a:lvl8pPr marL="2527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8pPr>
            <a:lvl9pPr marL="298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200" dirty="0" smtClean="0"/>
              <a:t>Sub-optimal spectral reuse in multi-AP deployments</a:t>
            </a:r>
          </a:p>
          <a:p>
            <a:pPr>
              <a:lnSpc>
                <a:spcPct val="100000"/>
              </a:lnSpc>
            </a:pPr>
            <a:r>
              <a:rPr lang="en-US" sz="1200" dirty="0" smtClean="0"/>
              <a:t>Max of 5 non-overlapping 80 MHz channels</a:t>
            </a:r>
          </a:p>
          <a:p>
            <a:pPr>
              <a:lnSpc>
                <a:spcPct val="100000"/>
              </a:lnSpc>
            </a:pPr>
            <a:r>
              <a:rPr lang="en-US" sz="1200" dirty="0" smtClean="0"/>
              <a:t>Increases neighbor interference and contention</a:t>
            </a:r>
          </a:p>
          <a:p>
            <a:pPr>
              <a:lnSpc>
                <a:spcPct val="100000"/>
              </a:lnSpc>
            </a:pPr>
            <a:r>
              <a:rPr lang="en-US" sz="1200" dirty="0" smtClean="0"/>
              <a:t>Likely decreases aggregate capacity in enterprise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231229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7" name="Straight Connector 96"/>
          <p:cNvCxnSpPr/>
          <p:nvPr/>
        </p:nvCxnSpPr>
        <p:spPr>
          <a:xfrm flipH="1">
            <a:off x="636364" y="4495800"/>
            <a:ext cx="3264408" cy="0"/>
          </a:xfrm>
          <a:prstGeom prst="line">
            <a:avLst/>
          </a:prstGeom>
          <a:ln w="9525" cmpd="sng">
            <a:solidFill>
              <a:schemeClr val="accent1">
                <a:lumMod val="40000"/>
                <a:lumOff val="60000"/>
              </a:schemeClr>
            </a:solidFill>
            <a:headEnd type="none" w="lg" len="lg"/>
            <a:tailEnd type="none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 flipH="1">
            <a:off x="636364" y="5488098"/>
            <a:ext cx="3264408" cy="0"/>
          </a:xfrm>
          <a:prstGeom prst="line">
            <a:avLst/>
          </a:prstGeom>
          <a:ln w="9525" cmpd="sng">
            <a:solidFill>
              <a:schemeClr val="accent1">
                <a:lumMod val="40000"/>
                <a:lumOff val="60000"/>
              </a:schemeClr>
            </a:solidFill>
            <a:headEnd type="none" w="lg" len="lg"/>
            <a:tailEnd type="none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H="1">
            <a:off x="636364" y="5157332"/>
            <a:ext cx="3264408" cy="0"/>
          </a:xfrm>
          <a:prstGeom prst="line">
            <a:avLst/>
          </a:prstGeom>
          <a:ln w="9525" cmpd="sng">
            <a:solidFill>
              <a:schemeClr val="accent1">
                <a:lumMod val="40000"/>
                <a:lumOff val="60000"/>
              </a:schemeClr>
            </a:solidFill>
            <a:headEnd type="none" w="lg" len="lg"/>
            <a:tailEnd type="none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flipH="1">
            <a:off x="636364" y="4826566"/>
            <a:ext cx="3264408" cy="0"/>
          </a:xfrm>
          <a:prstGeom prst="line">
            <a:avLst/>
          </a:prstGeom>
          <a:ln w="9525" cmpd="sng">
            <a:solidFill>
              <a:schemeClr val="accent1">
                <a:lumMod val="40000"/>
                <a:lumOff val="60000"/>
              </a:schemeClr>
            </a:solidFill>
            <a:headEnd type="none" w="lg" len="lg"/>
            <a:tailEnd type="none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2BCC59-8EC1-BA46-854B-5FD0FEC4523B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Bandwidth Operation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Ruckus Proprietary and Confidential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609600" y="1118048"/>
            <a:ext cx="4495800" cy="2615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10312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1pPr>
            <a:lvl2pPr marL="458788" indent="-182880" algn="l" rtl="0" eaLnBrk="1" fontAlgn="base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0000"/>
                  <a:lumOff val="40000"/>
                </a:schemeClr>
              </a:buClr>
              <a:buFont typeface="Courier New"/>
              <a:buChar char="o"/>
              <a:defRPr sz="20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2pPr>
            <a:lvl3pPr marL="688975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8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3pPr>
            <a:lvl4pPr marL="923544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6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4pPr>
            <a:lvl5pPr marL="1155700" indent="-2286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5pPr>
            <a:lvl6pPr marL="1612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6pPr>
            <a:lvl7pPr marL="2070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7pPr>
            <a:lvl8pPr marL="2527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8pPr>
            <a:lvl9pPr marL="298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000" dirty="0" smtClean="0"/>
              <a:t>Wider channels (80 / 160) have “primary” </a:t>
            </a:r>
            <a:r>
              <a:rPr lang="en-US" sz="2000" dirty="0" err="1" smtClean="0"/>
              <a:t>subchannels</a:t>
            </a:r>
            <a:r>
              <a:rPr lang="en-US" sz="2000" dirty="0" smtClean="0"/>
              <a:t> (20 / 40 / 80)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000" dirty="0" smtClean="0"/>
              <a:t>Devices can dynamically use smaller or larger bandwidths according to interference (Wi-Fi or non-Wi-Fi) in the larger portions of the band</a:t>
            </a:r>
            <a:endParaRPr lang="en-US" sz="1800" dirty="0"/>
          </a:p>
        </p:txBody>
      </p:sp>
      <p:grpSp>
        <p:nvGrpSpPr>
          <p:cNvPr id="2" name="Group 1"/>
          <p:cNvGrpSpPr>
            <a:grpSpLocks noChangeAspect="1"/>
          </p:cNvGrpSpPr>
          <p:nvPr/>
        </p:nvGrpSpPr>
        <p:grpSpPr>
          <a:xfrm>
            <a:off x="5319673" y="990600"/>
            <a:ext cx="3443327" cy="2667000"/>
            <a:chOff x="221305" y="3032979"/>
            <a:chExt cx="4122095" cy="3192733"/>
          </a:xfrm>
        </p:grpSpPr>
        <p:sp>
          <p:nvSpPr>
            <p:cNvPr id="7" name="Trapezoid 6"/>
            <p:cNvSpPr/>
            <p:nvPr/>
          </p:nvSpPr>
          <p:spPr bwMode="auto">
            <a:xfrm>
              <a:off x="261410" y="3728730"/>
              <a:ext cx="476206" cy="309071"/>
            </a:xfrm>
            <a:prstGeom prst="trapezoid">
              <a:avLst/>
            </a:prstGeom>
            <a:solidFill>
              <a:srgbClr val="4F81BD"/>
            </a:solidFill>
            <a:ln w="2857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rPr>
                <a:t>20</a:t>
              </a:r>
            </a:p>
          </p:txBody>
        </p:sp>
        <p:sp>
          <p:nvSpPr>
            <p:cNvPr id="8" name="Trapezoid 7"/>
            <p:cNvSpPr/>
            <p:nvPr/>
          </p:nvSpPr>
          <p:spPr bwMode="auto">
            <a:xfrm>
              <a:off x="737662" y="3728730"/>
              <a:ext cx="476206" cy="309071"/>
            </a:xfrm>
            <a:prstGeom prst="trapezoid">
              <a:avLst/>
            </a:prstGeom>
            <a:solidFill>
              <a:srgbClr val="4F81BD"/>
            </a:solidFill>
            <a:ln w="9525" cap="flat" cmpd="sng" algn="ctr">
              <a:solidFill>
                <a:sysClr val="window" lastClr="FFFFFF">
                  <a:lumMod val="50000"/>
                </a:sys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900" b="1" kern="0" dirty="0">
                  <a:solidFill>
                    <a:srgbClr val="FFFFFF"/>
                  </a:solidFill>
                  <a:ea typeface="+mn-ea"/>
                </a:rPr>
                <a:t>20</a:t>
              </a:r>
            </a:p>
          </p:txBody>
        </p:sp>
        <p:sp>
          <p:nvSpPr>
            <p:cNvPr id="9" name="Trapezoid 8"/>
            <p:cNvSpPr/>
            <p:nvPr/>
          </p:nvSpPr>
          <p:spPr bwMode="auto">
            <a:xfrm>
              <a:off x="1220574" y="3728730"/>
              <a:ext cx="476206" cy="309071"/>
            </a:xfrm>
            <a:prstGeom prst="trapezoid">
              <a:avLst/>
            </a:prstGeom>
            <a:solidFill>
              <a:srgbClr val="4F81BD"/>
            </a:solidFill>
            <a:ln w="9525" cap="flat" cmpd="sng" algn="ctr">
              <a:solidFill>
                <a:sysClr val="window" lastClr="FFFFFF">
                  <a:lumMod val="50000"/>
                </a:sys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900" b="1" kern="0" dirty="0">
                  <a:solidFill>
                    <a:srgbClr val="FFFFFF"/>
                  </a:solidFill>
                  <a:ea typeface="+mn-ea"/>
                </a:rPr>
                <a:t>20</a:t>
              </a:r>
            </a:p>
          </p:txBody>
        </p:sp>
        <p:sp>
          <p:nvSpPr>
            <p:cNvPr id="10" name="Trapezoid 9"/>
            <p:cNvSpPr/>
            <p:nvPr/>
          </p:nvSpPr>
          <p:spPr bwMode="auto">
            <a:xfrm>
              <a:off x="1696824" y="3728731"/>
              <a:ext cx="476206" cy="309071"/>
            </a:xfrm>
            <a:prstGeom prst="trapezoid">
              <a:avLst/>
            </a:prstGeom>
            <a:solidFill>
              <a:srgbClr val="4F81BD"/>
            </a:solidFill>
            <a:ln w="9525" cap="flat" cmpd="sng" algn="ctr">
              <a:solidFill>
                <a:sysClr val="window" lastClr="FFFFFF">
                  <a:lumMod val="50000"/>
                </a:sys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900" b="1" kern="0" dirty="0">
                  <a:solidFill>
                    <a:srgbClr val="FFFFFF"/>
                  </a:solidFill>
                  <a:ea typeface="+mn-ea"/>
                </a:rPr>
                <a:t>20</a:t>
              </a:r>
            </a:p>
          </p:txBody>
        </p:sp>
        <p:sp>
          <p:nvSpPr>
            <p:cNvPr id="11" name="Trapezoid 10"/>
            <p:cNvSpPr/>
            <p:nvPr/>
          </p:nvSpPr>
          <p:spPr bwMode="auto">
            <a:xfrm>
              <a:off x="2184255" y="3728730"/>
              <a:ext cx="476206" cy="309071"/>
            </a:xfrm>
            <a:prstGeom prst="trapezoid">
              <a:avLst/>
            </a:prstGeom>
            <a:solidFill>
              <a:srgbClr val="4F81BD"/>
            </a:solidFill>
            <a:ln w="9525" cap="flat" cmpd="sng" algn="ctr">
              <a:solidFill>
                <a:sysClr val="window" lastClr="FFFFFF">
                  <a:lumMod val="50000"/>
                </a:sys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900" b="1" kern="0" dirty="0">
                  <a:solidFill>
                    <a:srgbClr val="FFFFFF"/>
                  </a:solidFill>
                  <a:ea typeface="+mn-ea"/>
                </a:rPr>
                <a:t>20</a:t>
              </a:r>
            </a:p>
          </p:txBody>
        </p:sp>
        <p:sp>
          <p:nvSpPr>
            <p:cNvPr id="12" name="Trapezoid 11"/>
            <p:cNvSpPr/>
            <p:nvPr/>
          </p:nvSpPr>
          <p:spPr bwMode="auto">
            <a:xfrm>
              <a:off x="2660505" y="3728731"/>
              <a:ext cx="476206" cy="309071"/>
            </a:xfrm>
            <a:prstGeom prst="trapezoid">
              <a:avLst/>
            </a:prstGeom>
            <a:solidFill>
              <a:srgbClr val="4F81BD"/>
            </a:solidFill>
            <a:ln w="9525" cap="flat" cmpd="sng" algn="ctr">
              <a:solidFill>
                <a:sysClr val="window" lastClr="FFFFFF">
                  <a:lumMod val="50000"/>
                </a:sys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900" b="1" kern="0" dirty="0">
                  <a:solidFill>
                    <a:srgbClr val="FFFFFF"/>
                  </a:solidFill>
                  <a:ea typeface="+mn-ea"/>
                </a:rPr>
                <a:t>20</a:t>
              </a:r>
            </a:p>
          </p:txBody>
        </p:sp>
        <p:sp>
          <p:nvSpPr>
            <p:cNvPr id="13" name="Trapezoid 12"/>
            <p:cNvSpPr/>
            <p:nvPr/>
          </p:nvSpPr>
          <p:spPr bwMode="auto">
            <a:xfrm>
              <a:off x="3143419" y="3728731"/>
              <a:ext cx="476206" cy="309071"/>
            </a:xfrm>
            <a:prstGeom prst="trapezoid">
              <a:avLst/>
            </a:prstGeom>
            <a:solidFill>
              <a:srgbClr val="4F81BD"/>
            </a:solidFill>
            <a:ln w="9525" cap="flat" cmpd="sng" algn="ctr">
              <a:solidFill>
                <a:sysClr val="window" lastClr="FFFFFF">
                  <a:lumMod val="50000"/>
                </a:sys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900" b="1" kern="0" dirty="0">
                  <a:solidFill>
                    <a:srgbClr val="FFFFFF"/>
                  </a:solidFill>
                  <a:ea typeface="+mn-ea"/>
                </a:rPr>
                <a:t>20</a:t>
              </a:r>
            </a:p>
          </p:txBody>
        </p:sp>
        <p:sp>
          <p:nvSpPr>
            <p:cNvPr id="14" name="Trapezoid 13"/>
            <p:cNvSpPr/>
            <p:nvPr/>
          </p:nvSpPr>
          <p:spPr bwMode="auto">
            <a:xfrm>
              <a:off x="3619669" y="3728732"/>
              <a:ext cx="476206" cy="309071"/>
            </a:xfrm>
            <a:prstGeom prst="trapezoid">
              <a:avLst/>
            </a:prstGeom>
            <a:solidFill>
              <a:srgbClr val="4F81BD"/>
            </a:solidFill>
            <a:ln w="9525" cap="flat" cmpd="sng" algn="ctr">
              <a:solidFill>
                <a:sysClr val="window" lastClr="FFFFFF">
                  <a:lumMod val="50000"/>
                </a:sys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900" b="1" kern="0" dirty="0">
                  <a:solidFill>
                    <a:srgbClr val="FFFFFF"/>
                  </a:solidFill>
                  <a:ea typeface="+mn-ea"/>
                </a:rPr>
                <a:t>20</a:t>
              </a:r>
            </a:p>
          </p:txBody>
        </p:sp>
        <p:sp>
          <p:nvSpPr>
            <p:cNvPr id="15" name="Trapezoid 14"/>
            <p:cNvSpPr/>
            <p:nvPr/>
          </p:nvSpPr>
          <p:spPr bwMode="auto">
            <a:xfrm>
              <a:off x="254295" y="4160222"/>
              <a:ext cx="956142" cy="309071"/>
            </a:xfrm>
            <a:prstGeom prst="trapezoid">
              <a:avLst/>
            </a:prstGeom>
            <a:solidFill>
              <a:srgbClr val="1F497D"/>
            </a:solidFill>
            <a:ln w="2857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40</a:t>
              </a:r>
            </a:p>
          </p:txBody>
        </p:sp>
        <p:sp>
          <p:nvSpPr>
            <p:cNvPr id="16" name="Trapezoid 15"/>
            <p:cNvSpPr/>
            <p:nvPr/>
          </p:nvSpPr>
          <p:spPr bwMode="auto">
            <a:xfrm>
              <a:off x="1210437" y="4160222"/>
              <a:ext cx="956142" cy="309071"/>
            </a:xfrm>
            <a:prstGeom prst="trapezoid">
              <a:avLst/>
            </a:prstGeom>
            <a:solidFill>
              <a:srgbClr val="1F497D"/>
            </a:solidFill>
            <a:ln w="9525" cap="flat" cmpd="sng" algn="ctr">
              <a:solidFill>
                <a:sysClr val="window" lastClr="FFFFFF">
                  <a:lumMod val="50000"/>
                </a:sys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050" b="1" kern="0" dirty="0" smtClean="0">
                  <a:solidFill>
                    <a:prstClr val="white"/>
                  </a:solidFill>
                  <a:ea typeface="+mn-ea"/>
                </a:rPr>
                <a:t>40</a:t>
              </a:r>
              <a:endParaRPr lang="en-US" sz="1050" b="1" kern="0" dirty="0">
                <a:solidFill>
                  <a:prstClr val="white"/>
                </a:solidFill>
                <a:ea typeface="+mn-ea"/>
              </a:endParaRPr>
            </a:p>
          </p:txBody>
        </p:sp>
        <p:sp>
          <p:nvSpPr>
            <p:cNvPr id="17" name="Trapezoid 16"/>
            <p:cNvSpPr/>
            <p:nvPr/>
          </p:nvSpPr>
          <p:spPr bwMode="auto">
            <a:xfrm>
              <a:off x="2180569" y="4160222"/>
              <a:ext cx="956142" cy="309071"/>
            </a:xfrm>
            <a:prstGeom prst="trapezoid">
              <a:avLst/>
            </a:prstGeom>
            <a:solidFill>
              <a:srgbClr val="1F497D"/>
            </a:solidFill>
            <a:ln w="9525" cap="flat" cmpd="sng" algn="ctr">
              <a:solidFill>
                <a:sysClr val="window" lastClr="FFFFFF">
                  <a:lumMod val="50000"/>
                </a:sys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050" b="1" kern="0" dirty="0">
                  <a:solidFill>
                    <a:prstClr val="white"/>
                  </a:solidFill>
                  <a:ea typeface="+mn-ea"/>
                </a:rPr>
                <a:t>40</a:t>
              </a:r>
            </a:p>
          </p:txBody>
        </p:sp>
        <p:sp>
          <p:nvSpPr>
            <p:cNvPr id="18" name="Trapezoid 17"/>
            <p:cNvSpPr/>
            <p:nvPr/>
          </p:nvSpPr>
          <p:spPr bwMode="auto">
            <a:xfrm>
              <a:off x="3136712" y="4160222"/>
              <a:ext cx="956142" cy="309071"/>
            </a:xfrm>
            <a:prstGeom prst="trapezoid">
              <a:avLst/>
            </a:prstGeom>
            <a:solidFill>
              <a:srgbClr val="1F497D"/>
            </a:solidFill>
            <a:ln w="9525" cap="flat" cmpd="sng" algn="ctr">
              <a:solidFill>
                <a:sysClr val="window" lastClr="FFFFFF">
                  <a:lumMod val="50000"/>
                </a:sys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050" b="1" kern="0" dirty="0">
                  <a:solidFill>
                    <a:prstClr val="white"/>
                  </a:solidFill>
                  <a:ea typeface="+mn-ea"/>
                </a:rPr>
                <a:t>40</a:t>
              </a:r>
            </a:p>
          </p:txBody>
        </p:sp>
        <p:sp>
          <p:nvSpPr>
            <p:cNvPr id="19" name="Trapezoid 18"/>
            <p:cNvSpPr/>
            <p:nvPr/>
          </p:nvSpPr>
          <p:spPr bwMode="auto">
            <a:xfrm>
              <a:off x="253130" y="4566034"/>
              <a:ext cx="1913448" cy="309071"/>
            </a:xfrm>
            <a:prstGeom prst="trapezoid">
              <a:avLst/>
            </a:prstGeom>
            <a:solidFill>
              <a:srgbClr val="1F497D">
                <a:lumMod val="50000"/>
              </a:srgbClr>
            </a:solidFill>
            <a:ln w="2857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rPr>
                <a:t>80</a:t>
              </a:r>
            </a:p>
          </p:txBody>
        </p:sp>
        <p:sp>
          <p:nvSpPr>
            <p:cNvPr id="20" name="Trapezoid 19"/>
            <p:cNvSpPr/>
            <p:nvPr/>
          </p:nvSpPr>
          <p:spPr bwMode="auto">
            <a:xfrm>
              <a:off x="2187726" y="4566034"/>
              <a:ext cx="1913448" cy="309071"/>
            </a:xfrm>
            <a:prstGeom prst="trapezoid">
              <a:avLst/>
            </a:prstGeom>
            <a:solidFill>
              <a:srgbClr val="1F497D">
                <a:lumMod val="50000"/>
              </a:srgbClr>
            </a:solidFill>
            <a:ln w="9525" cap="flat" cmpd="sng" algn="ctr">
              <a:solidFill>
                <a:sysClr val="window" lastClr="FFFFFF">
                  <a:lumMod val="50000"/>
                </a:sys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200" b="1" kern="0" dirty="0" smtClean="0">
                  <a:solidFill>
                    <a:srgbClr val="FFFFFF"/>
                  </a:solidFill>
                  <a:ea typeface="+mn-ea"/>
                </a:rPr>
                <a:t>80</a:t>
              </a:r>
              <a:endParaRPr lang="en-US" sz="1200" b="1" kern="0" dirty="0">
                <a:solidFill>
                  <a:srgbClr val="FFFFFF"/>
                </a:solidFill>
                <a:ea typeface="+mn-ea"/>
              </a:endParaRPr>
            </a:p>
          </p:txBody>
        </p:sp>
        <p:sp>
          <p:nvSpPr>
            <p:cNvPr id="21" name="Trapezoid 20"/>
            <p:cNvSpPr/>
            <p:nvPr/>
          </p:nvSpPr>
          <p:spPr bwMode="auto">
            <a:xfrm>
              <a:off x="221305" y="5009433"/>
              <a:ext cx="3868441" cy="309071"/>
            </a:xfrm>
            <a:prstGeom prst="trapezoid">
              <a:avLst/>
            </a:prstGeom>
            <a:solidFill>
              <a:srgbClr val="008000"/>
            </a:solidFill>
            <a:ln w="9525" cap="flat" cmpd="sng" algn="ctr">
              <a:solidFill>
                <a:sysClr val="window" lastClr="FFFFFF">
                  <a:lumMod val="50000"/>
                </a:sys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rPr>
                <a:t>160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 rot="16200000">
              <a:off x="265565" y="3348011"/>
              <a:ext cx="463606" cy="331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36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 rot="16200000">
              <a:off x="745984" y="3348011"/>
              <a:ext cx="463606" cy="331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40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 rot="16200000">
              <a:off x="1226403" y="3348011"/>
              <a:ext cx="463606" cy="331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44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 rot="16200000">
              <a:off x="1706822" y="3348011"/>
              <a:ext cx="463606" cy="331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48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 rot="16200000">
              <a:off x="2187242" y="3348011"/>
              <a:ext cx="463606" cy="331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52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 rot="16200000">
              <a:off x="2667660" y="3348011"/>
              <a:ext cx="463606" cy="331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56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 rot="16200000">
              <a:off x="3148078" y="3348011"/>
              <a:ext cx="463606" cy="331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60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 rot="16200000">
              <a:off x="3628499" y="3348011"/>
              <a:ext cx="463606" cy="3316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64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95519" y="3032979"/>
              <a:ext cx="1496365" cy="3684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UNII-1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256443" y="3032979"/>
              <a:ext cx="1496365" cy="3684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UNII-2</a:t>
              </a:r>
            </a:p>
          </p:txBody>
        </p:sp>
        <p:sp>
          <p:nvSpPr>
            <p:cNvPr id="32" name="Trapezoid 31"/>
            <p:cNvSpPr/>
            <p:nvPr/>
          </p:nvSpPr>
          <p:spPr bwMode="auto">
            <a:xfrm>
              <a:off x="228600" y="5642978"/>
              <a:ext cx="476206" cy="309071"/>
            </a:xfrm>
            <a:prstGeom prst="trapezoid">
              <a:avLst/>
            </a:prstGeom>
            <a:solidFill>
              <a:schemeClr val="bg1">
                <a:lumMod val="95000"/>
              </a:schemeClr>
            </a:solidFill>
            <a:ln w="2857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64148" y="5451973"/>
              <a:ext cx="3579252" cy="7737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/>
                <a:t>Primary </a:t>
              </a:r>
              <a:r>
                <a:rPr lang="en-US" sz="1200" b="1" dirty="0" err="1" smtClean="0"/>
                <a:t>subchannels</a:t>
              </a:r>
              <a:r>
                <a:rPr lang="en-US" sz="1200" dirty="0" smtClean="0"/>
                <a:t> (20, 40, 80) are used dynamically if larger channel is “busy”</a:t>
              </a:r>
              <a:endParaRPr lang="en-US" sz="1200" dirty="0"/>
            </a:p>
          </p:txBody>
        </p:sp>
      </p:grpSp>
      <p:cxnSp>
        <p:nvCxnSpPr>
          <p:cNvPr id="41" name="Straight Connector 40"/>
          <p:cNvCxnSpPr/>
          <p:nvPr/>
        </p:nvCxnSpPr>
        <p:spPr bwMode="auto">
          <a:xfrm>
            <a:off x="533400" y="3657600"/>
            <a:ext cx="8153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75000"/>
              </a:schemeClr>
            </a:solidFill>
            <a:prstDash val="dot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/>
          <p:nvPr/>
        </p:nvCxnSpPr>
        <p:spPr>
          <a:xfrm flipH="1">
            <a:off x="4953000" y="6096000"/>
            <a:ext cx="3805824" cy="0"/>
          </a:xfrm>
          <a:prstGeom prst="line">
            <a:avLst/>
          </a:prstGeom>
          <a:ln w="19050" cmpd="sng">
            <a:solidFill>
              <a:schemeClr val="tx1"/>
            </a:solidFill>
            <a:headEnd type="triangle" w="lg" len="lg"/>
            <a:tailEnd type="none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4953000" y="4038600"/>
            <a:ext cx="0" cy="2064797"/>
          </a:xfrm>
          <a:prstGeom prst="line">
            <a:avLst/>
          </a:prstGeom>
          <a:ln w="19050" cmpd="sng">
            <a:solidFill>
              <a:schemeClr val="tx1"/>
            </a:solidFill>
            <a:headEnd type="triangle" w="lg" len="lg"/>
            <a:tailEnd type="none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4964326" y="4513210"/>
            <a:ext cx="3383280" cy="0"/>
          </a:xfrm>
          <a:prstGeom prst="line">
            <a:avLst/>
          </a:prstGeom>
          <a:ln w="9525" cmpd="sng">
            <a:solidFill>
              <a:schemeClr val="accent1">
                <a:lumMod val="40000"/>
                <a:lumOff val="60000"/>
              </a:schemeClr>
            </a:solidFill>
            <a:headEnd type="none" w="lg" len="lg"/>
            <a:tailEnd type="none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>
            <a:off x="4964326" y="5703242"/>
            <a:ext cx="3383280" cy="0"/>
          </a:xfrm>
          <a:prstGeom prst="line">
            <a:avLst/>
          </a:prstGeom>
          <a:ln w="9525" cmpd="sng">
            <a:solidFill>
              <a:schemeClr val="accent1">
                <a:lumMod val="40000"/>
                <a:lumOff val="60000"/>
              </a:schemeClr>
            </a:solidFill>
            <a:headEnd type="none" w="lg" len="lg"/>
            <a:tailEnd type="none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4964326" y="5306564"/>
            <a:ext cx="3383280" cy="0"/>
          </a:xfrm>
          <a:prstGeom prst="line">
            <a:avLst/>
          </a:prstGeom>
          <a:ln w="9525" cmpd="sng">
            <a:solidFill>
              <a:schemeClr val="accent1">
                <a:lumMod val="40000"/>
                <a:lumOff val="60000"/>
              </a:schemeClr>
            </a:solidFill>
            <a:headEnd type="none" w="lg" len="lg"/>
            <a:tailEnd type="none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4964326" y="4909887"/>
            <a:ext cx="3383280" cy="0"/>
          </a:xfrm>
          <a:prstGeom prst="line">
            <a:avLst/>
          </a:prstGeom>
          <a:ln w="9525" cmpd="sng">
            <a:solidFill>
              <a:schemeClr val="accent1">
                <a:lumMod val="40000"/>
                <a:lumOff val="60000"/>
              </a:schemeClr>
            </a:solidFill>
            <a:headEnd type="none" w="lg" len="lg"/>
            <a:tailEnd type="none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 bwMode="auto">
          <a:xfrm>
            <a:off x="5029199" y="4531074"/>
            <a:ext cx="274318" cy="155448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419600" y="5726758"/>
            <a:ext cx="53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36</a:t>
            </a:r>
            <a:endParaRPr lang="en-US" sz="1600" dirty="0"/>
          </a:p>
        </p:txBody>
      </p:sp>
      <p:sp>
        <p:nvSpPr>
          <p:cNvPr id="72" name="TextBox 71"/>
          <p:cNvSpPr txBox="1"/>
          <p:nvPr/>
        </p:nvSpPr>
        <p:spPr>
          <a:xfrm>
            <a:off x="4419600" y="5334000"/>
            <a:ext cx="53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40</a:t>
            </a:r>
            <a:endParaRPr lang="en-US" sz="1600" dirty="0"/>
          </a:p>
        </p:txBody>
      </p:sp>
      <p:sp>
        <p:nvSpPr>
          <p:cNvPr id="73" name="TextBox 72"/>
          <p:cNvSpPr txBox="1"/>
          <p:nvPr/>
        </p:nvSpPr>
        <p:spPr>
          <a:xfrm>
            <a:off x="4419600" y="4942762"/>
            <a:ext cx="53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44</a:t>
            </a:r>
            <a:endParaRPr lang="en-US" sz="1600" dirty="0"/>
          </a:p>
        </p:txBody>
      </p:sp>
      <p:sp>
        <p:nvSpPr>
          <p:cNvPr id="74" name="TextBox 73"/>
          <p:cNvSpPr txBox="1"/>
          <p:nvPr/>
        </p:nvSpPr>
        <p:spPr>
          <a:xfrm>
            <a:off x="4419600" y="4542832"/>
            <a:ext cx="53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48</a:t>
            </a:r>
            <a:endParaRPr lang="en-US" sz="1600" dirty="0"/>
          </a:p>
        </p:txBody>
      </p:sp>
      <p:grpSp>
        <p:nvGrpSpPr>
          <p:cNvPr id="65" name="Group 64"/>
          <p:cNvGrpSpPr/>
          <p:nvPr/>
        </p:nvGrpSpPr>
        <p:grpSpPr>
          <a:xfrm>
            <a:off x="653195" y="4497350"/>
            <a:ext cx="470115" cy="1315186"/>
            <a:chOff x="398405" y="4267200"/>
            <a:chExt cx="533400" cy="1554480"/>
          </a:xfrm>
        </p:grpSpPr>
        <p:sp>
          <p:nvSpPr>
            <p:cNvPr id="59" name="Rectangle 58"/>
            <p:cNvSpPr/>
            <p:nvPr/>
          </p:nvSpPr>
          <p:spPr bwMode="auto">
            <a:xfrm>
              <a:off x="527946" y="4267200"/>
              <a:ext cx="274318" cy="1554480"/>
            </a:xfrm>
            <a:prstGeom prst="rect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98405" y="4875163"/>
              <a:ext cx="533400" cy="349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80</a:t>
              </a:r>
              <a:endParaRPr lang="en-US" sz="1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940072" y="5163421"/>
            <a:ext cx="470115" cy="648449"/>
            <a:chOff x="685800" y="5090160"/>
            <a:chExt cx="533400" cy="777240"/>
          </a:xfrm>
        </p:grpSpPr>
        <p:sp>
          <p:nvSpPr>
            <p:cNvPr id="60" name="Rectangle 59"/>
            <p:cNvSpPr/>
            <p:nvPr/>
          </p:nvSpPr>
          <p:spPr bwMode="auto">
            <a:xfrm>
              <a:off x="815341" y="5090160"/>
              <a:ext cx="274318" cy="777240"/>
            </a:xfrm>
            <a:prstGeom prst="rect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685800" y="5309503"/>
              <a:ext cx="533400" cy="349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4</a:t>
              </a:r>
              <a:r>
                <a:rPr lang="en-US" sz="14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0</a:t>
              </a:r>
              <a:endParaRPr lang="en-US" sz="1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1226949" y="5490148"/>
            <a:ext cx="470115" cy="320195"/>
            <a:chOff x="1049395" y="5478506"/>
            <a:chExt cx="533400" cy="384048"/>
          </a:xfrm>
        </p:grpSpPr>
        <p:sp>
          <p:nvSpPr>
            <p:cNvPr id="61" name="Rectangle 60"/>
            <p:cNvSpPr/>
            <p:nvPr/>
          </p:nvSpPr>
          <p:spPr bwMode="auto">
            <a:xfrm>
              <a:off x="1178936" y="5478506"/>
              <a:ext cx="274318" cy="384048"/>
            </a:xfrm>
            <a:prstGeom prst="rect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049395" y="5495752"/>
              <a:ext cx="533400" cy="349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20</a:t>
              </a:r>
              <a:endParaRPr lang="en-US" sz="1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cxnSp>
        <p:nvCxnSpPr>
          <p:cNvPr id="68" name="Straight Connector 67"/>
          <p:cNvCxnSpPr/>
          <p:nvPr/>
        </p:nvCxnSpPr>
        <p:spPr>
          <a:xfrm>
            <a:off x="637855" y="4265013"/>
            <a:ext cx="0" cy="1551183"/>
          </a:xfrm>
          <a:prstGeom prst="line">
            <a:avLst/>
          </a:prstGeom>
          <a:ln w="19050" cmpd="sng">
            <a:solidFill>
              <a:schemeClr val="tx1"/>
            </a:solidFill>
            <a:headEnd type="triangle" w="lg" len="lg"/>
            <a:tailEnd type="none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79" name="Group 78"/>
          <p:cNvGrpSpPr/>
          <p:nvPr/>
        </p:nvGrpSpPr>
        <p:grpSpPr>
          <a:xfrm>
            <a:off x="152400" y="4463805"/>
            <a:ext cx="470115" cy="1351236"/>
            <a:chOff x="4572000" y="4847632"/>
            <a:chExt cx="533400" cy="1533134"/>
          </a:xfrm>
        </p:grpSpPr>
        <p:sp>
          <p:nvSpPr>
            <p:cNvPr id="75" name="TextBox 74"/>
            <p:cNvSpPr txBox="1"/>
            <p:nvPr/>
          </p:nvSpPr>
          <p:spPr>
            <a:xfrm>
              <a:off x="4572000" y="6031558"/>
              <a:ext cx="533400" cy="3492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36</a:t>
              </a:r>
              <a:endParaRPr lang="en-US" sz="1400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572000" y="5638800"/>
              <a:ext cx="533400" cy="3492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40</a:t>
              </a:r>
              <a:endParaRPr lang="en-US" sz="1400" dirty="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4572000" y="5247562"/>
              <a:ext cx="533400" cy="3492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44</a:t>
              </a:r>
              <a:endParaRPr lang="en-US" sz="1400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4572000" y="4847632"/>
              <a:ext cx="533400" cy="3492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48</a:t>
              </a:r>
              <a:endParaRPr lang="en-US" sz="1400" dirty="0"/>
            </a:p>
          </p:txBody>
        </p:sp>
      </p:grpSp>
      <p:sp>
        <p:nvSpPr>
          <p:cNvPr id="80" name="TextBox 79"/>
          <p:cNvSpPr txBox="1"/>
          <p:nvPr/>
        </p:nvSpPr>
        <p:spPr>
          <a:xfrm>
            <a:off x="597615" y="5876836"/>
            <a:ext cx="114170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AP1</a:t>
            </a:r>
            <a:r>
              <a:rPr lang="en-US" sz="1100" dirty="0" smtClean="0"/>
              <a:t>: 802.11ac</a:t>
            </a:r>
          </a:p>
          <a:p>
            <a:r>
              <a:rPr lang="en-US" sz="1100" dirty="0" smtClean="0"/>
              <a:t>Primary(20): 36</a:t>
            </a:r>
          </a:p>
          <a:p>
            <a:r>
              <a:rPr lang="en-US" sz="1100" dirty="0" smtClean="0"/>
              <a:t>Primary(40): 38</a:t>
            </a:r>
            <a:endParaRPr lang="en-US" sz="1100" dirty="0"/>
          </a:p>
        </p:txBody>
      </p:sp>
      <p:grpSp>
        <p:nvGrpSpPr>
          <p:cNvPr id="81" name="Group 80"/>
          <p:cNvGrpSpPr/>
          <p:nvPr/>
        </p:nvGrpSpPr>
        <p:grpSpPr>
          <a:xfrm>
            <a:off x="1938263" y="4497350"/>
            <a:ext cx="470115" cy="1315186"/>
            <a:chOff x="398405" y="4267200"/>
            <a:chExt cx="533400" cy="1554480"/>
          </a:xfrm>
        </p:grpSpPr>
        <p:sp>
          <p:nvSpPr>
            <p:cNvPr id="82" name="Rectangle 81"/>
            <p:cNvSpPr/>
            <p:nvPr/>
          </p:nvSpPr>
          <p:spPr bwMode="auto">
            <a:xfrm>
              <a:off x="527946" y="4267200"/>
              <a:ext cx="274318" cy="1554480"/>
            </a:xfrm>
            <a:prstGeom prst="rect">
              <a:avLst/>
            </a:prstGeom>
            <a:solidFill>
              <a:srgbClr val="008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398405" y="4875163"/>
              <a:ext cx="533400" cy="349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80</a:t>
              </a:r>
              <a:endParaRPr lang="en-US" sz="1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225140" y="5163421"/>
            <a:ext cx="470115" cy="648449"/>
            <a:chOff x="685800" y="5090160"/>
            <a:chExt cx="533400" cy="777240"/>
          </a:xfrm>
        </p:grpSpPr>
        <p:sp>
          <p:nvSpPr>
            <p:cNvPr id="85" name="Rectangle 84"/>
            <p:cNvSpPr/>
            <p:nvPr/>
          </p:nvSpPr>
          <p:spPr bwMode="auto">
            <a:xfrm>
              <a:off x="815341" y="5090160"/>
              <a:ext cx="274318" cy="777240"/>
            </a:xfrm>
            <a:prstGeom prst="rect">
              <a:avLst/>
            </a:prstGeom>
            <a:solidFill>
              <a:srgbClr val="008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685800" y="5309503"/>
              <a:ext cx="533400" cy="349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4</a:t>
              </a:r>
              <a:r>
                <a:rPr lang="en-US" sz="14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0</a:t>
              </a:r>
              <a:endParaRPr lang="en-US" sz="1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2512017" y="5490148"/>
            <a:ext cx="470115" cy="320195"/>
            <a:chOff x="1049395" y="5478506"/>
            <a:chExt cx="533400" cy="384048"/>
          </a:xfrm>
        </p:grpSpPr>
        <p:sp>
          <p:nvSpPr>
            <p:cNvPr id="88" name="Rectangle 87"/>
            <p:cNvSpPr/>
            <p:nvPr/>
          </p:nvSpPr>
          <p:spPr bwMode="auto">
            <a:xfrm>
              <a:off x="1178936" y="5478506"/>
              <a:ext cx="274318" cy="384048"/>
            </a:xfrm>
            <a:prstGeom prst="rect">
              <a:avLst/>
            </a:prstGeom>
            <a:solidFill>
              <a:srgbClr val="008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1049395" y="5495752"/>
              <a:ext cx="533400" cy="349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20</a:t>
              </a:r>
              <a:endParaRPr lang="en-US" sz="1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cxnSp>
        <p:nvCxnSpPr>
          <p:cNvPr id="90" name="Straight Connector 89"/>
          <p:cNvCxnSpPr/>
          <p:nvPr/>
        </p:nvCxnSpPr>
        <p:spPr>
          <a:xfrm>
            <a:off x="1922923" y="4265013"/>
            <a:ext cx="0" cy="1551183"/>
          </a:xfrm>
          <a:prstGeom prst="line">
            <a:avLst/>
          </a:prstGeom>
          <a:ln w="19050" cmpd="sng">
            <a:solidFill>
              <a:schemeClr val="tx1"/>
            </a:solidFill>
            <a:headEnd type="triangle" w="lg" len="lg"/>
            <a:tailEnd type="none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/>
        </p:nvSpPr>
        <p:spPr>
          <a:xfrm>
            <a:off x="1882683" y="5876835"/>
            <a:ext cx="114170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AP2</a:t>
            </a:r>
            <a:r>
              <a:rPr lang="en-US" sz="1100" dirty="0" smtClean="0"/>
              <a:t>: 802.11ac</a:t>
            </a:r>
          </a:p>
          <a:p>
            <a:r>
              <a:rPr lang="en-US" sz="1100" dirty="0" smtClean="0"/>
              <a:t>Primary(20): 48</a:t>
            </a:r>
          </a:p>
          <a:p>
            <a:r>
              <a:rPr lang="en-US" sz="1100" dirty="0" smtClean="0"/>
              <a:t>Primary(40): 46</a:t>
            </a:r>
            <a:endParaRPr lang="en-US" sz="1100" dirty="0"/>
          </a:p>
        </p:txBody>
      </p:sp>
      <p:grpSp>
        <p:nvGrpSpPr>
          <p:cNvPr id="103" name="Group 102"/>
          <p:cNvGrpSpPr/>
          <p:nvPr/>
        </p:nvGrpSpPr>
        <p:grpSpPr>
          <a:xfrm>
            <a:off x="3124200" y="5152791"/>
            <a:ext cx="470115" cy="330301"/>
            <a:chOff x="1049395" y="5456665"/>
            <a:chExt cx="533400" cy="405889"/>
          </a:xfrm>
        </p:grpSpPr>
        <p:sp>
          <p:nvSpPr>
            <p:cNvPr id="104" name="Rectangle 103"/>
            <p:cNvSpPr/>
            <p:nvPr/>
          </p:nvSpPr>
          <p:spPr bwMode="auto">
            <a:xfrm>
              <a:off x="1178936" y="5478506"/>
              <a:ext cx="274318" cy="384048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1049395" y="5456665"/>
              <a:ext cx="533400" cy="349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20</a:t>
              </a:r>
              <a:endParaRPr lang="en-US" sz="1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cxnSp>
        <p:nvCxnSpPr>
          <p:cNvPr id="106" name="Straight Connector 105"/>
          <p:cNvCxnSpPr/>
          <p:nvPr/>
        </p:nvCxnSpPr>
        <p:spPr>
          <a:xfrm>
            <a:off x="3140832" y="4265013"/>
            <a:ext cx="0" cy="1551183"/>
          </a:xfrm>
          <a:prstGeom prst="line">
            <a:avLst/>
          </a:prstGeom>
          <a:ln w="19050" cmpd="sng">
            <a:solidFill>
              <a:schemeClr val="tx1"/>
            </a:solidFill>
            <a:headEnd type="triangle" w="lg" len="lg"/>
            <a:tailEnd type="none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7" name="TextBox 106"/>
          <p:cNvSpPr txBox="1"/>
          <p:nvPr/>
        </p:nvSpPr>
        <p:spPr>
          <a:xfrm>
            <a:off x="3100592" y="5876836"/>
            <a:ext cx="12179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AP3</a:t>
            </a:r>
            <a:r>
              <a:rPr lang="en-US" sz="1100" dirty="0" smtClean="0"/>
              <a:t>: 802.11n</a:t>
            </a:r>
          </a:p>
          <a:p>
            <a:r>
              <a:rPr lang="en-US" sz="1100" dirty="0" smtClean="0"/>
              <a:t>Channel(20): 40</a:t>
            </a:r>
          </a:p>
        </p:txBody>
      </p:sp>
      <p:cxnSp>
        <p:nvCxnSpPr>
          <p:cNvPr id="110" name="Straight Connector 109"/>
          <p:cNvCxnSpPr/>
          <p:nvPr/>
        </p:nvCxnSpPr>
        <p:spPr bwMode="auto">
          <a:xfrm>
            <a:off x="4325995" y="3645842"/>
            <a:ext cx="0" cy="28194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75000"/>
              </a:schemeClr>
            </a:solidFill>
            <a:prstDash val="dot"/>
            <a:round/>
            <a:headEnd type="none" w="med" len="med"/>
            <a:tailEnd type="none" w="med" len="med"/>
          </a:ln>
          <a:effectLst/>
        </p:spPr>
      </p:cxnSp>
      <p:sp>
        <p:nvSpPr>
          <p:cNvPr id="116" name="Rectangle 115"/>
          <p:cNvSpPr/>
          <p:nvPr/>
        </p:nvSpPr>
        <p:spPr bwMode="auto">
          <a:xfrm>
            <a:off x="5364482" y="4531074"/>
            <a:ext cx="274318" cy="1554480"/>
          </a:xfrm>
          <a:prstGeom prst="rect">
            <a:avLst/>
          </a:prstGeom>
          <a:solidFill>
            <a:srgbClr val="008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grpSp>
        <p:nvGrpSpPr>
          <p:cNvPr id="119" name="Group 118"/>
          <p:cNvGrpSpPr/>
          <p:nvPr/>
        </p:nvGrpSpPr>
        <p:grpSpPr>
          <a:xfrm>
            <a:off x="5711271" y="4531074"/>
            <a:ext cx="689529" cy="1556045"/>
            <a:chOff x="5711271" y="4607274"/>
            <a:chExt cx="689529" cy="1556045"/>
          </a:xfrm>
        </p:grpSpPr>
        <p:sp>
          <p:nvSpPr>
            <p:cNvPr id="117" name="Rectangle 116"/>
            <p:cNvSpPr/>
            <p:nvPr/>
          </p:nvSpPr>
          <p:spPr bwMode="auto">
            <a:xfrm>
              <a:off x="5711271" y="5401319"/>
              <a:ext cx="457200" cy="7620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8" name="Rectangle 117"/>
            <p:cNvSpPr/>
            <p:nvPr/>
          </p:nvSpPr>
          <p:spPr bwMode="auto">
            <a:xfrm>
              <a:off x="5855053" y="4607274"/>
              <a:ext cx="545747" cy="771144"/>
            </a:xfrm>
            <a:prstGeom prst="rect">
              <a:avLst/>
            </a:prstGeom>
            <a:solidFill>
              <a:srgbClr val="008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</p:grpSp>
      <p:grpSp>
        <p:nvGrpSpPr>
          <p:cNvPr id="129" name="Group 128"/>
          <p:cNvGrpSpPr/>
          <p:nvPr/>
        </p:nvGrpSpPr>
        <p:grpSpPr>
          <a:xfrm>
            <a:off x="8107682" y="4530811"/>
            <a:ext cx="350518" cy="1166427"/>
            <a:chOff x="6583682" y="4607011"/>
            <a:chExt cx="350518" cy="1166427"/>
          </a:xfrm>
        </p:grpSpPr>
        <p:sp>
          <p:nvSpPr>
            <p:cNvPr id="121" name="Rectangle 120"/>
            <p:cNvSpPr/>
            <p:nvPr/>
          </p:nvSpPr>
          <p:spPr bwMode="auto">
            <a:xfrm>
              <a:off x="6583682" y="5401319"/>
              <a:ext cx="274318" cy="372119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22" name="Rectangle 121"/>
            <p:cNvSpPr/>
            <p:nvPr/>
          </p:nvSpPr>
          <p:spPr bwMode="auto">
            <a:xfrm>
              <a:off x="6583682" y="4607011"/>
              <a:ext cx="350518" cy="771144"/>
            </a:xfrm>
            <a:prstGeom prst="rect">
              <a:avLst/>
            </a:prstGeom>
            <a:solidFill>
              <a:srgbClr val="008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</p:grpSp>
      <p:sp>
        <p:nvSpPr>
          <p:cNvPr id="123" name="Rectangle 122"/>
          <p:cNvSpPr/>
          <p:nvPr/>
        </p:nvSpPr>
        <p:spPr bwMode="auto">
          <a:xfrm>
            <a:off x="6477000" y="4531074"/>
            <a:ext cx="274318" cy="771144"/>
          </a:xfrm>
          <a:prstGeom prst="rect">
            <a:avLst/>
          </a:prstGeom>
          <a:solidFill>
            <a:srgbClr val="008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24" name="Rectangle 123"/>
          <p:cNvSpPr/>
          <p:nvPr/>
        </p:nvSpPr>
        <p:spPr bwMode="auto">
          <a:xfrm>
            <a:off x="6248400" y="5325119"/>
            <a:ext cx="579118" cy="372119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27" name="Rectangle 126"/>
          <p:cNvSpPr/>
          <p:nvPr/>
        </p:nvSpPr>
        <p:spPr bwMode="auto">
          <a:xfrm>
            <a:off x="7620000" y="4531074"/>
            <a:ext cx="274318" cy="771144"/>
          </a:xfrm>
          <a:prstGeom prst="rect">
            <a:avLst/>
          </a:prstGeom>
          <a:solidFill>
            <a:srgbClr val="008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28" name="Rectangle 127"/>
          <p:cNvSpPr/>
          <p:nvPr/>
        </p:nvSpPr>
        <p:spPr bwMode="auto">
          <a:xfrm>
            <a:off x="7620000" y="5713435"/>
            <a:ext cx="381000" cy="372119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30" name="Rectangle 129"/>
          <p:cNvSpPr/>
          <p:nvPr/>
        </p:nvSpPr>
        <p:spPr bwMode="auto">
          <a:xfrm>
            <a:off x="6400800" y="5715000"/>
            <a:ext cx="731518" cy="372119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31" name="Rectangle 130"/>
          <p:cNvSpPr/>
          <p:nvPr/>
        </p:nvSpPr>
        <p:spPr bwMode="auto">
          <a:xfrm>
            <a:off x="7193282" y="4531074"/>
            <a:ext cx="274318" cy="155448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32" name="Rectangle 131"/>
          <p:cNvSpPr/>
          <p:nvPr/>
        </p:nvSpPr>
        <p:spPr bwMode="auto">
          <a:xfrm>
            <a:off x="8183882" y="5713435"/>
            <a:ext cx="198118" cy="372119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6019800" y="6096000"/>
            <a:ext cx="11417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TIME</a:t>
            </a:r>
            <a:endParaRPr lang="en-US" sz="1100" dirty="0" smtClean="0"/>
          </a:p>
        </p:txBody>
      </p:sp>
      <p:sp>
        <p:nvSpPr>
          <p:cNvPr id="134" name="Freeform 24"/>
          <p:cNvSpPr>
            <a:spLocks noChangeAspect="1"/>
          </p:cNvSpPr>
          <p:nvPr/>
        </p:nvSpPr>
        <p:spPr bwMode="auto">
          <a:xfrm>
            <a:off x="7501997" y="5377000"/>
            <a:ext cx="558603" cy="296862"/>
          </a:xfrm>
          <a:custGeom>
            <a:avLst/>
            <a:gdLst>
              <a:gd name="T0" fmla="*/ 0 w 2009553"/>
              <a:gd name="T1" fmla="*/ 12 h 1940442"/>
              <a:gd name="T2" fmla="*/ 748 w 2009553"/>
              <a:gd name="T3" fmla="*/ 2 h 1940442"/>
              <a:gd name="T4" fmla="*/ 997 w 2009553"/>
              <a:gd name="T5" fmla="*/ 15 h 1940442"/>
              <a:gd name="T6" fmla="*/ 1995 w 2009553"/>
              <a:gd name="T7" fmla="*/ 3 h 1940442"/>
              <a:gd name="T8" fmla="*/ 2741 w 2009553"/>
              <a:gd name="T9" fmla="*/ 17 h 1940442"/>
              <a:gd name="T10" fmla="*/ 4238 w 2009553"/>
              <a:gd name="T11" fmla="*/ 2 h 1940442"/>
              <a:gd name="T12" fmla="*/ 5235 w 2009553"/>
              <a:gd name="T13" fmla="*/ 14 h 1940442"/>
              <a:gd name="T14" fmla="*/ 7229 w 2009553"/>
              <a:gd name="T15" fmla="*/ 3 h 1940442"/>
              <a:gd name="T16" fmla="*/ 7727 w 2009553"/>
              <a:gd name="T17" fmla="*/ 11 h 1940442"/>
              <a:gd name="T18" fmla="*/ 8225 w 2009553"/>
              <a:gd name="T19" fmla="*/ 7 h 1940442"/>
              <a:gd name="T20" fmla="*/ 9471 w 2009553"/>
              <a:gd name="T21" fmla="*/ 17 h 1940442"/>
              <a:gd name="T22" fmla="*/ 11466 w 2009553"/>
              <a:gd name="T23" fmla="*/ 3 h 1940442"/>
              <a:gd name="T24" fmla="*/ 12961 w 2009553"/>
              <a:gd name="T25" fmla="*/ 14 h 1940442"/>
              <a:gd name="T26" fmla="*/ 14706 w 2009553"/>
              <a:gd name="T27" fmla="*/ 5 h 1940442"/>
              <a:gd name="T28" fmla="*/ 15953 w 2009553"/>
              <a:gd name="T29" fmla="*/ 16 h 1940442"/>
              <a:gd name="T30" fmla="*/ 17946 w 2009553"/>
              <a:gd name="T31" fmla="*/ 1 h 1940442"/>
              <a:gd name="T32" fmla="*/ 18445 w 2009553"/>
              <a:gd name="T33" fmla="*/ 11 h 1940442"/>
              <a:gd name="T34" fmla="*/ 19442 w 2009553"/>
              <a:gd name="T35" fmla="*/ 8 h 1940442"/>
              <a:gd name="T36" fmla="*/ 20190 w 2009553"/>
              <a:gd name="T37" fmla="*/ 13 h 1940442"/>
              <a:gd name="T38" fmla="*/ 20937 w 2009553"/>
              <a:gd name="T39" fmla="*/ 8 h 1940442"/>
              <a:gd name="T40" fmla="*/ 21936 w 2009553"/>
              <a:gd name="T41" fmla="*/ 14 h 1940442"/>
              <a:gd name="T42" fmla="*/ 23680 w 2009553"/>
              <a:gd name="T43" fmla="*/ 7 h 1940442"/>
              <a:gd name="T44" fmla="*/ 24427 w 2009553"/>
              <a:gd name="T45" fmla="*/ 17 h 1940442"/>
              <a:gd name="T46" fmla="*/ 25922 w 2009553"/>
              <a:gd name="T47" fmla="*/ 5 h 1940442"/>
              <a:gd name="T48" fmla="*/ 27418 w 2009553"/>
              <a:gd name="T49" fmla="*/ 14 h 1940442"/>
              <a:gd name="T50" fmla="*/ 28914 w 2009553"/>
              <a:gd name="T51" fmla="*/ 7 h 1940442"/>
              <a:gd name="T52" fmla="*/ 29662 w 2009553"/>
              <a:gd name="T53" fmla="*/ 13 h 1940442"/>
              <a:gd name="T54" fmla="*/ 31158 w 2009553"/>
              <a:gd name="T55" fmla="*/ 5 h 1940442"/>
              <a:gd name="T56" fmla="*/ 32653 w 2009553"/>
              <a:gd name="T57" fmla="*/ 19 h 1940442"/>
              <a:gd name="T58" fmla="*/ 33650 w 2009553"/>
              <a:gd name="T59" fmla="*/ 2 h 1940442"/>
              <a:gd name="T60" fmla="*/ 34896 w 2009553"/>
              <a:gd name="T61" fmla="*/ 11 h 1940442"/>
              <a:gd name="T62" fmla="*/ 35394 w 2009553"/>
              <a:gd name="T63" fmla="*/ 1 h 1940442"/>
              <a:gd name="T64" fmla="*/ 37388 w 2009553"/>
              <a:gd name="T65" fmla="*/ 11 h 1940442"/>
              <a:gd name="T66" fmla="*/ 38634 w 2009553"/>
              <a:gd name="T67" fmla="*/ 1 h 1940442"/>
              <a:gd name="T68" fmla="*/ 40379 w 2009553"/>
              <a:gd name="T69" fmla="*/ 13 h 1940442"/>
              <a:gd name="T70" fmla="*/ 41875 w 2009553"/>
              <a:gd name="T71" fmla="*/ 2 h 1940442"/>
              <a:gd name="T72" fmla="*/ 43620 w 2009553"/>
              <a:gd name="T73" fmla="*/ 15 h 1940442"/>
              <a:gd name="T74" fmla="*/ 45365 w 2009553"/>
              <a:gd name="T75" fmla="*/ 5 h 1940442"/>
              <a:gd name="T76" fmla="*/ 47110 w 2009553"/>
              <a:gd name="T77" fmla="*/ 12 h 194044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2009553"/>
              <a:gd name="T118" fmla="*/ 0 h 1940442"/>
              <a:gd name="T119" fmla="*/ 2009553 w 2009553"/>
              <a:gd name="T120" fmla="*/ 1940442 h 1940442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2009553" h="1940442">
                <a:moveTo>
                  <a:pt x="0" y="1219200"/>
                </a:moveTo>
                <a:cubicBezTo>
                  <a:pt x="12405" y="703521"/>
                  <a:pt x="24810" y="187842"/>
                  <a:pt x="31898" y="241005"/>
                </a:cubicBezTo>
                <a:cubicBezTo>
                  <a:pt x="38986" y="294168"/>
                  <a:pt x="33670" y="1531089"/>
                  <a:pt x="42530" y="1538177"/>
                </a:cubicBezTo>
                <a:cubicBezTo>
                  <a:pt x="51390" y="1545265"/>
                  <a:pt x="72655" y="255182"/>
                  <a:pt x="85060" y="283535"/>
                </a:cubicBezTo>
                <a:cubicBezTo>
                  <a:pt x="97465" y="311888"/>
                  <a:pt x="101009" y="1715386"/>
                  <a:pt x="116958" y="1708298"/>
                </a:cubicBezTo>
                <a:cubicBezTo>
                  <a:pt x="132907" y="1701210"/>
                  <a:pt x="163032" y="297712"/>
                  <a:pt x="180753" y="241005"/>
                </a:cubicBezTo>
                <a:cubicBezTo>
                  <a:pt x="198474" y="184298"/>
                  <a:pt x="202019" y="1362740"/>
                  <a:pt x="223284" y="1368056"/>
                </a:cubicBezTo>
                <a:cubicBezTo>
                  <a:pt x="244549" y="1373372"/>
                  <a:pt x="290623" y="315433"/>
                  <a:pt x="308344" y="272903"/>
                </a:cubicBezTo>
                <a:cubicBezTo>
                  <a:pt x="326065" y="230373"/>
                  <a:pt x="322521" y="1040219"/>
                  <a:pt x="329609" y="1112875"/>
                </a:cubicBezTo>
                <a:cubicBezTo>
                  <a:pt x="336697" y="1185531"/>
                  <a:pt x="338469" y="602513"/>
                  <a:pt x="350874" y="708838"/>
                </a:cubicBezTo>
                <a:cubicBezTo>
                  <a:pt x="363279" y="815163"/>
                  <a:pt x="381000" y="1823484"/>
                  <a:pt x="404037" y="1750828"/>
                </a:cubicBezTo>
                <a:cubicBezTo>
                  <a:pt x="427074" y="1678172"/>
                  <a:pt x="464289" y="336698"/>
                  <a:pt x="489098" y="272903"/>
                </a:cubicBezTo>
                <a:cubicBezTo>
                  <a:pt x="513907" y="209108"/>
                  <a:pt x="529856" y="1329070"/>
                  <a:pt x="552893" y="1368056"/>
                </a:cubicBezTo>
                <a:cubicBezTo>
                  <a:pt x="575930" y="1407042"/>
                  <a:pt x="606056" y="473149"/>
                  <a:pt x="627321" y="506819"/>
                </a:cubicBezTo>
                <a:cubicBezTo>
                  <a:pt x="648586" y="540489"/>
                  <a:pt x="657447" y="1642731"/>
                  <a:pt x="680484" y="1570075"/>
                </a:cubicBezTo>
                <a:cubicBezTo>
                  <a:pt x="703521" y="1497419"/>
                  <a:pt x="747823" y="141768"/>
                  <a:pt x="765544" y="70884"/>
                </a:cubicBezTo>
                <a:cubicBezTo>
                  <a:pt x="783265" y="0"/>
                  <a:pt x="776176" y="1015409"/>
                  <a:pt x="786809" y="1144772"/>
                </a:cubicBezTo>
                <a:cubicBezTo>
                  <a:pt x="797442" y="1274135"/>
                  <a:pt x="816934" y="824024"/>
                  <a:pt x="829339" y="847061"/>
                </a:cubicBezTo>
                <a:cubicBezTo>
                  <a:pt x="841744" y="870098"/>
                  <a:pt x="850604" y="1302489"/>
                  <a:pt x="861237" y="1282996"/>
                </a:cubicBezTo>
                <a:cubicBezTo>
                  <a:pt x="871870" y="1263503"/>
                  <a:pt x="880730" y="712382"/>
                  <a:pt x="893135" y="730103"/>
                </a:cubicBezTo>
                <a:cubicBezTo>
                  <a:pt x="905540" y="747824"/>
                  <a:pt x="916172" y="1399954"/>
                  <a:pt x="935665" y="1389321"/>
                </a:cubicBezTo>
                <a:cubicBezTo>
                  <a:pt x="955158" y="1378688"/>
                  <a:pt x="992372" y="614916"/>
                  <a:pt x="1010093" y="666307"/>
                </a:cubicBezTo>
                <a:cubicBezTo>
                  <a:pt x="1027814" y="717698"/>
                  <a:pt x="1026042" y="1717158"/>
                  <a:pt x="1041991" y="1697665"/>
                </a:cubicBezTo>
                <a:cubicBezTo>
                  <a:pt x="1057940" y="1678172"/>
                  <a:pt x="1084521" y="600740"/>
                  <a:pt x="1105786" y="549349"/>
                </a:cubicBezTo>
                <a:cubicBezTo>
                  <a:pt x="1127051" y="497958"/>
                  <a:pt x="1148316" y="1368056"/>
                  <a:pt x="1169581" y="1389321"/>
                </a:cubicBezTo>
                <a:cubicBezTo>
                  <a:pt x="1190846" y="1410586"/>
                  <a:pt x="1217428" y="691117"/>
                  <a:pt x="1233377" y="676940"/>
                </a:cubicBezTo>
                <a:cubicBezTo>
                  <a:pt x="1249326" y="662763"/>
                  <a:pt x="1249325" y="1325526"/>
                  <a:pt x="1265274" y="1304261"/>
                </a:cubicBezTo>
                <a:cubicBezTo>
                  <a:pt x="1281223" y="1282996"/>
                  <a:pt x="1307805" y="453656"/>
                  <a:pt x="1329070" y="549349"/>
                </a:cubicBezTo>
                <a:cubicBezTo>
                  <a:pt x="1350335" y="645042"/>
                  <a:pt x="1375144" y="1940442"/>
                  <a:pt x="1392865" y="1878419"/>
                </a:cubicBezTo>
                <a:cubicBezTo>
                  <a:pt x="1410586" y="1816396"/>
                  <a:pt x="1419446" y="303028"/>
                  <a:pt x="1435395" y="177210"/>
                </a:cubicBezTo>
                <a:cubicBezTo>
                  <a:pt x="1451344" y="51392"/>
                  <a:pt x="1476153" y="1150088"/>
                  <a:pt x="1488558" y="1123507"/>
                </a:cubicBezTo>
                <a:cubicBezTo>
                  <a:pt x="1500963" y="1096926"/>
                  <a:pt x="1492102" y="14177"/>
                  <a:pt x="1509823" y="17721"/>
                </a:cubicBezTo>
                <a:cubicBezTo>
                  <a:pt x="1527544" y="21265"/>
                  <a:pt x="1571847" y="1128823"/>
                  <a:pt x="1594884" y="1144772"/>
                </a:cubicBezTo>
                <a:cubicBezTo>
                  <a:pt x="1617921" y="1160721"/>
                  <a:pt x="1626781" y="93921"/>
                  <a:pt x="1648046" y="113414"/>
                </a:cubicBezTo>
                <a:cubicBezTo>
                  <a:pt x="1669311" y="132907"/>
                  <a:pt x="1699437" y="1247554"/>
                  <a:pt x="1722474" y="1261731"/>
                </a:cubicBezTo>
                <a:cubicBezTo>
                  <a:pt x="1745511" y="1275908"/>
                  <a:pt x="1763233" y="152401"/>
                  <a:pt x="1786270" y="198475"/>
                </a:cubicBezTo>
                <a:cubicBezTo>
                  <a:pt x="1809307" y="244549"/>
                  <a:pt x="1835889" y="1485014"/>
                  <a:pt x="1860698" y="1538177"/>
                </a:cubicBezTo>
                <a:cubicBezTo>
                  <a:pt x="1885507" y="1591340"/>
                  <a:pt x="1910316" y="577702"/>
                  <a:pt x="1935125" y="517451"/>
                </a:cubicBezTo>
                <a:cubicBezTo>
                  <a:pt x="1959934" y="457200"/>
                  <a:pt x="1984743" y="816935"/>
                  <a:pt x="2009553" y="1176670"/>
                </a:cubicBezTo>
              </a:path>
            </a:pathLst>
          </a:custGeom>
          <a:noFill/>
          <a:ln w="9525" cap="flat" cmpd="sng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xtLst/>
        </p:spPr>
        <p:txBody>
          <a:bodyPr/>
          <a:lstStyle/>
          <a:p>
            <a:endParaRPr lang="en-US"/>
          </a:p>
        </p:txBody>
      </p:sp>
      <p:sp>
        <p:nvSpPr>
          <p:cNvPr id="135" name="Freeform 24"/>
          <p:cNvSpPr>
            <a:spLocks noChangeAspect="1"/>
          </p:cNvSpPr>
          <p:nvPr/>
        </p:nvSpPr>
        <p:spPr bwMode="auto">
          <a:xfrm>
            <a:off x="6781801" y="4724400"/>
            <a:ext cx="381000" cy="296862"/>
          </a:xfrm>
          <a:custGeom>
            <a:avLst/>
            <a:gdLst>
              <a:gd name="T0" fmla="*/ 0 w 2009553"/>
              <a:gd name="T1" fmla="*/ 12 h 1940442"/>
              <a:gd name="T2" fmla="*/ 748 w 2009553"/>
              <a:gd name="T3" fmla="*/ 2 h 1940442"/>
              <a:gd name="T4" fmla="*/ 997 w 2009553"/>
              <a:gd name="T5" fmla="*/ 15 h 1940442"/>
              <a:gd name="T6" fmla="*/ 1995 w 2009553"/>
              <a:gd name="T7" fmla="*/ 3 h 1940442"/>
              <a:gd name="T8" fmla="*/ 2741 w 2009553"/>
              <a:gd name="T9" fmla="*/ 17 h 1940442"/>
              <a:gd name="T10" fmla="*/ 4238 w 2009553"/>
              <a:gd name="T11" fmla="*/ 2 h 1940442"/>
              <a:gd name="T12" fmla="*/ 5235 w 2009553"/>
              <a:gd name="T13" fmla="*/ 14 h 1940442"/>
              <a:gd name="T14" fmla="*/ 7229 w 2009553"/>
              <a:gd name="T15" fmla="*/ 3 h 1940442"/>
              <a:gd name="T16" fmla="*/ 7727 w 2009553"/>
              <a:gd name="T17" fmla="*/ 11 h 1940442"/>
              <a:gd name="T18" fmla="*/ 8225 w 2009553"/>
              <a:gd name="T19" fmla="*/ 7 h 1940442"/>
              <a:gd name="T20" fmla="*/ 9471 w 2009553"/>
              <a:gd name="T21" fmla="*/ 17 h 1940442"/>
              <a:gd name="T22" fmla="*/ 11466 w 2009553"/>
              <a:gd name="T23" fmla="*/ 3 h 1940442"/>
              <a:gd name="T24" fmla="*/ 12961 w 2009553"/>
              <a:gd name="T25" fmla="*/ 14 h 1940442"/>
              <a:gd name="T26" fmla="*/ 14706 w 2009553"/>
              <a:gd name="T27" fmla="*/ 5 h 1940442"/>
              <a:gd name="T28" fmla="*/ 15953 w 2009553"/>
              <a:gd name="T29" fmla="*/ 16 h 1940442"/>
              <a:gd name="T30" fmla="*/ 17946 w 2009553"/>
              <a:gd name="T31" fmla="*/ 1 h 1940442"/>
              <a:gd name="T32" fmla="*/ 18445 w 2009553"/>
              <a:gd name="T33" fmla="*/ 11 h 1940442"/>
              <a:gd name="T34" fmla="*/ 19442 w 2009553"/>
              <a:gd name="T35" fmla="*/ 8 h 1940442"/>
              <a:gd name="T36" fmla="*/ 20190 w 2009553"/>
              <a:gd name="T37" fmla="*/ 13 h 1940442"/>
              <a:gd name="T38" fmla="*/ 20937 w 2009553"/>
              <a:gd name="T39" fmla="*/ 8 h 1940442"/>
              <a:gd name="T40" fmla="*/ 21936 w 2009553"/>
              <a:gd name="T41" fmla="*/ 14 h 1940442"/>
              <a:gd name="T42" fmla="*/ 23680 w 2009553"/>
              <a:gd name="T43" fmla="*/ 7 h 1940442"/>
              <a:gd name="T44" fmla="*/ 24427 w 2009553"/>
              <a:gd name="T45" fmla="*/ 17 h 1940442"/>
              <a:gd name="T46" fmla="*/ 25922 w 2009553"/>
              <a:gd name="T47" fmla="*/ 5 h 1940442"/>
              <a:gd name="T48" fmla="*/ 27418 w 2009553"/>
              <a:gd name="T49" fmla="*/ 14 h 1940442"/>
              <a:gd name="T50" fmla="*/ 28914 w 2009553"/>
              <a:gd name="T51" fmla="*/ 7 h 1940442"/>
              <a:gd name="T52" fmla="*/ 29662 w 2009553"/>
              <a:gd name="T53" fmla="*/ 13 h 1940442"/>
              <a:gd name="T54" fmla="*/ 31158 w 2009553"/>
              <a:gd name="T55" fmla="*/ 5 h 1940442"/>
              <a:gd name="T56" fmla="*/ 32653 w 2009553"/>
              <a:gd name="T57" fmla="*/ 19 h 1940442"/>
              <a:gd name="T58" fmla="*/ 33650 w 2009553"/>
              <a:gd name="T59" fmla="*/ 2 h 1940442"/>
              <a:gd name="T60" fmla="*/ 34896 w 2009553"/>
              <a:gd name="T61" fmla="*/ 11 h 1940442"/>
              <a:gd name="T62" fmla="*/ 35394 w 2009553"/>
              <a:gd name="T63" fmla="*/ 1 h 1940442"/>
              <a:gd name="T64" fmla="*/ 37388 w 2009553"/>
              <a:gd name="T65" fmla="*/ 11 h 1940442"/>
              <a:gd name="T66" fmla="*/ 38634 w 2009553"/>
              <a:gd name="T67" fmla="*/ 1 h 1940442"/>
              <a:gd name="T68" fmla="*/ 40379 w 2009553"/>
              <a:gd name="T69" fmla="*/ 13 h 1940442"/>
              <a:gd name="T70" fmla="*/ 41875 w 2009553"/>
              <a:gd name="T71" fmla="*/ 2 h 1940442"/>
              <a:gd name="T72" fmla="*/ 43620 w 2009553"/>
              <a:gd name="T73" fmla="*/ 15 h 1940442"/>
              <a:gd name="T74" fmla="*/ 45365 w 2009553"/>
              <a:gd name="T75" fmla="*/ 5 h 1940442"/>
              <a:gd name="T76" fmla="*/ 47110 w 2009553"/>
              <a:gd name="T77" fmla="*/ 12 h 194044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2009553"/>
              <a:gd name="T118" fmla="*/ 0 h 1940442"/>
              <a:gd name="T119" fmla="*/ 2009553 w 2009553"/>
              <a:gd name="T120" fmla="*/ 1940442 h 1940442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2009553" h="1940442">
                <a:moveTo>
                  <a:pt x="0" y="1219200"/>
                </a:moveTo>
                <a:cubicBezTo>
                  <a:pt x="12405" y="703521"/>
                  <a:pt x="24810" y="187842"/>
                  <a:pt x="31898" y="241005"/>
                </a:cubicBezTo>
                <a:cubicBezTo>
                  <a:pt x="38986" y="294168"/>
                  <a:pt x="33670" y="1531089"/>
                  <a:pt x="42530" y="1538177"/>
                </a:cubicBezTo>
                <a:cubicBezTo>
                  <a:pt x="51390" y="1545265"/>
                  <a:pt x="72655" y="255182"/>
                  <a:pt x="85060" y="283535"/>
                </a:cubicBezTo>
                <a:cubicBezTo>
                  <a:pt x="97465" y="311888"/>
                  <a:pt x="101009" y="1715386"/>
                  <a:pt x="116958" y="1708298"/>
                </a:cubicBezTo>
                <a:cubicBezTo>
                  <a:pt x="132907" y="1701210"/>
                  <a:pt x="163032" y="297712"/>
                  <a:pt x="180753" y="241005"/>
                </a:cubicBezTo>
                <a:cubicBezTo>
                  <a:pt x="198474" y="184298"/>
                  <a:pt x="202019" y="1362740"/>
                  <a:pt x="223284" y="1368056"/>
                </a:cubicBezTo>
                <a:cubicBezTo>
                  <a:pt x="244549" y="1373372"/>
                  <a:pt x="290623" y="315433"/>
                  <a:pt x="308344" y="272903"/>
                </a:cubicBezTo>
                <a:cubicBezTo>
                  <a:pt x="326065" y="230373"/>
                  <a:pt x="322521" y="1040219"/>
                  <a:pt x="329609" y="1112875"/>
                </a:cubicBezTo>
                <a:cubicBezTo>
                  <a:pt x="336697" y="1185531"/>
                  <a:pt x="338469" y="602513"/>
                  <a:pt x="350874" y="708838"/>
                </a:cubicBezTo>
                <a:cubicBezTo>
                  <a:pt x="363279" y="815163"/>
                  <a:pt x="381000" y="1823484"/>
                  <a:pt x="404037" y="1750828"/>
                </a:cubicBezTo>
                <a:cubicBezTo>
                  <a:pt x="427074" y="1678172"/>
                  <a:pt x="464289" y="336698"/>
                  <a:pt x="489098" y="272903"/>
                </a:cubicBezTo>
                <a:cubicBezTo>
                  <a:pt x="513907" y="209108"/>
                  <a:pt x="529856" y="1329070"/>
                  <a:pt x="552893" y="1368056"/>
                </a:cubicBezTo>
                <a:cubicBezTo>
                  <a:pt x="575930" y="1407042"/>
                  <a:pt x="606056" y="473149"/>
                  <a:pt x="627321" y="506819"/>
                </a:cubicBezTo>
                <a:cubicBezTo>
                  <a:pt x="648586" y="540489"/>
                  <a:pt x="657447" y="1642731"/>
                  <a:pt x="680484" y="1570075"/>
                </a:cubicBezTo>
                <a:cubicBezTo>
                  <a:pt x="703521" y="1497419"/>
                  <a:pt x="747823" y="141768"/>
                  <a:pt x="765544" y="70884"/>
                </a:cubicBezTo>
                <a:cubicBezTo>
                  <a:pt x="783265" y="0"/>
                  <a:pt x="776176" y="1015409"/>
                  <a:pt x="786809" y="1144772"/>
                </a:cubicBezTo>
                <a:cubicBezTo>
                  <a:pt x="797442" y="1274135"/>
                  <a:pt x="816934" y="824024"/>
                  <a:pt x="829339" y="847061"/>
                </a:cubicBezTo>
                <a:cubicBezTo>
                  <a:pt x="841744" y="870098"/>
                  <a:pt x="850604" y="1302489"/>
                  <a:pt x="861237" y="1282996"/>
                </a:cubicBezTo>
                <a:cubicBezTo>
                  <a:pt x="871870" y="1263503"/>
                  <a:pt x="880730" y="712382"/>
                  <a:pt x="893135" y="730103"/>
                </a:cubicBezTo>
                <a:cubicBezTo>
                  <a:pt x="905540" y="747824"/>
                  <a:pt x="916172" y="1399954"/>
                  <a:pt x="935665" y="1389321"/>
                </a:cubicBezTo>
                <a:cubicBezTo>
                  <a:pt x="955158" y="1378688"/>
                  <a:pt x="992372" y="614916"/>
                  <a:pt x="1010093" y="666307"/>
                </a:cubicBezTo>
                <a:cubicBezTo>
                  <a:pt x="1027814" y="717698"/>
                  <a:pt x="1026042" y="1717158"/>
                  <a:pt x="1041991" y="1697665"/>
                </a:cubicBezTo>
                <a:cubicBezTo>
                  <a:pt x="1057940" y="1678172"/>
                  <a:pt x="1084521" y="600740"/>
                  <a:pt x="1105786" y="549349"/>
                </a:cubicBezTo>
                <a:cubicBezTo>
                  <a:pt x="1127051" y="497958"/>
                  <a:pt x="1148316" y="1368056"/>
                  <a:pt x="1169581" y="1389321"/>
                </a:cubicBezTo>
                <a:cubicBezTo>
                  <a:pt x="1190846" y="1410586"/>
                  <a:pt x="1217428" y="691117"/>
                  <a:pt x="1233377" y="676940"/>
                </a:cubicBezTo>
                <a:cubicBezTo>
                  <a:pt x="1249326" y="662763"/>
                  <a:pt x="1249325" y="1325526"/>
                  <a:pt x="1265274" y="1304261"/>
                </a:cubicBezTo>
                <a:cubicBezTo>
                  <a:pt x="1281223" y="1282996"/>
                  <a:pt x="1307805" y="453656"/>
                  <a:pt x="1329070" y="549349"/>
                </a:cubicBezTo>
                <a:cubicBezTo>
                  <a:pt x="1350335" y="645042"/>
                  <a:pt x="1375144" y="1940442"/>
                  <a:pt x="1392865" y="1878419"/>
                </a:cubicBezTo>
                <a:cubicBezTo>
                  <a:pt x="1410586" y="1816396"/>
                  <a:pt x="1419446" y="303028"/>
                  <a:pt x="1435395" y="177210"/>
                </a:cubicBezTo>
                <a:cubicBezTo>
                  <a:pt x="1451344" y="51392"/>
                  <a:pt x="1476153" y="1150088"/>
                  <a:pt x="1488558" y="1123507"/>
                </a:cubicBezTo>
                <a:cubicBezTo>
                  <a:pt x="1500963" y="1096926"/>
                  <a:pt x="1492102" y="14177"/>
                  <a:pt x="1509823" y="17721"/>
                </a:cubicBezTo>
                <a:cubicBezTo>
                  <a:pt x="1527544" y="21265"/>
                  <a:pt x="1571847" y="1128823"/>
                  <a:pt x="1594884" y="1144772"/>
                </a:cubicBezTo>
                <a:cubicBezTo>
                  <a:pt x="1617921" y="1160721"/>
                  <a:pt x="1626781" y="93921"/>
                  <a:pt x="1648046" y="113414"/>
                </a:cubicBezTo>
                <a:cubicBezTo>
                  <a:pt x="1669311" y="132907"/>
                  <a:pt x="1699437" y="1247554"/>
                  <a:pt x="1722474" y="1261731"/>
                </a:cubicBezTo>
                <a:cubicBezTo>
                  <a:pt x="1745511" y="1275908"/>
                  <a:pt x="1763233" y="152401"/>
                  <a:pt x="1786270" y="198475"/>
                </a:cubicBezTo>
                <a:cubicBezTo>
                  <a:pt x="1809307" y="244549"/>
                  <a:pt x="1835889" y="1485014"/>
                  <a:pt x="1860698" y="1538177"/>
                </a:cubicBezTo>
                <a:cubicBezTo>
                  <a:pt x="1885507" y="1591340"/>
                  <a:pt x="1910316" y="577702"/>
                  <a:pt x="1935125" y="517451"/>
                </a:cubicBezTo>
                <a:cubicBezTo>
                  <a:pt x="1959934" y="457200"/>
                  <a:pt x="1984743" y="816935"/>
                  <a:pt x="2009553" y="1176670"/>
                </a:cubicBezTo>
              </a:path>
            </a:pathLst>
          </a:custGeom>
          <a:noFill/>
          <a:ln w="9525" cap="flat" cmpd="sng">
            <a:solidFill>
              <a:schemeClr val="tx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xtLst/>
        </p:spPr>
        <p:txBody>
          <a:bodyPr/>
          <a:lstStyle/>
          <a:p>
            <a:endParaRPr lang="en-US"/>
          </a:p>
        </p:txBody>
      </p:sp>
      <p:sp>
        <p:nvSpPr>
          <p:cNvPr id="136" name="Rectangle 135"/>
          <p:cNvSpPr/>
          <p:nvPr/>
        </p:nvSpPr>
        <p:spPr bwMode="auto">
          <a:xfrm>
            <a:off x="6858000" y="5326281"/>
            <a:ext cx="263018" cy="372119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cxnSp>
        <p:nvCxnSpPr>
          <p:cNvPr id="101" name="Straight Connector 100"/>
          <p:cNvCxnSpPr/>
          <p:nvPr/>
        </p:nvCxnSpPr>
        <p:spPr>
          <a:xfrm flipH="1">
            <a:off x="636364" y="5818863"/>
            <a:ext cx="3264408" cy="0"/>
          </a:xfrm>
          <a:prstGeom prst="line">
            <a:avLst/>
          </a:prstGeom>
          <a:ln w="9525" cmpd="sng">
            <a:solidFill>
              <a:schemeClr val="accent1">
                <a:lumMod val="40000"/>
                <a:lumOff val="60000"/>
              </a:schemeClr>
            </a:solidFill>
            <a:headEnd type="none" w="lg" len="lg"/>
            <a:tailEnd type="none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3078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Round Diagonal Corner Rectangle 163"/>
          <p:cNvSpPr/>
          <p:nvPr/>
        </p:nvSpPr>
        <p:spPr>
          <a:xfrm>
            <a:off x="5029200" y="4343401"/>
            <a:ext cx="3962400" cy="381000"/>
          </a:xfrm>
          <a:prstGeom prst="round2DiagRect">
            <a:avLst>
              <a:gd name="adj1" fmla="val 0"/>
              <a:gd name="adj2" fmla="val 11073"/>
            </a:avLst>
          </a:prstGeom>
          <a:solidFill>
            <a:schemeClr val="bg1"/>
          </a:solidFill>
          <a:ln w="19050" cmpd="sng">
            <a:solidFill>
              <a:schemeClr val="tx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Freeform 6"/>
          <p:cNvSpPr>
            <a:spLocks noEditPoints="1"/>
          </p:cNvSpPr>
          <p:nvPr/>
        </p:nvSpPr>
        <p:spPr bwMode="auto">
          <a:xfrm rot="10800000">
            <a:off x="6096000" y="2285999"/>
            <a:ext cx="457200" cy="457197"/>
          </a:xfrm>
          <a:custGeom>
            <a:avLst/>
            <a:gdLst>
              <a:gd name="T0" fmla="*/ 38 w 760"/>
              <a:gd name="T1" fmla="*/ 89 h 677"/>
              <a:gd name="T2" fmla="*/ 158 w 760"/>
              <a:gd name="T3" fmla="*/ 77 h 677"/>
              <a:gd name="T4" fmla="*/ 163 w 760"/>
              <a:gd name="T5" fmla="*/ 95 h 677"/>
              <a:gd name="T6" fmla="*/ 165 w 760"/>
              <a:gd name="T7" fmla="*/ 105 h 677"/>
              <a:gd name="T8" fmla="*/ 163 w 760"/>
              <a:gd name="T9" fmla="*/ 154 h 677"/>
              <a:gd name="T10" fmla="*/ 373 w 760"/>
              <a:gd name="T11" fmla="*/ 627 h 677"/>
              <a:gd name="T12" fmla="*/ 220 w 760"/>
              <a:gd name="T13" fmla="*/ 622 h 677"/>
              <a:gd name="T14" fmla="*/ 124 w 760"/>
              <a:gd name="T15" fmla="*/ 320 h 677"/>
              <a:gd name="T16" fmla="*/ 124 w 760"/>
              <a:gd name="T17" fmla="*/ 132 h 677"/>
              <a:gd name="T18" fmla="*/ 752 w 760"/>
              <a:gd name="T19" fmla="*/ 643 h 677"/>
              <a:gd name="T20" fmla="*/ 753 w 760"/>
              <a:gd name="T21" fmla="*/ 645 h 677"/>
              <a:gd name="T22" fmla="*/ 750 w 760"/>
              <a:gd name="T23" fmla="*/ 644 h 677"/>
              <a:gd name="T24" fmla="*/ 737 w 760"/>
              <a:gd name="T25" fmla="*/ 636 h 677"/>
              <a:gd name="T26" fmla="*/ 700 w 760"/>
              <a:gd name="T27" fmla="*/ 632 h 677"/>
              <a:gd name="T28" fmla="*/ 632 w 760"/>
              <a:gd name="T29" fmla="*/ 637 h 677"/>
              <a:gd name="T30" fmla="*/ 586 w 760"/>
              <a:gd name="T31" fmla="*/ 635 h 677"/>
              <a:gd name="T32" fmla="*/ 575 w 760"/>
              <a:gd name="T33" fmla="*/ 634 h 677"/>
              <a:gd name="T34" fmla="*/ 467 w 760"/>
              <a:gd name="T35" fmla="*/ 628 h 677"/>
              <a:gd name="T36" fmla="*/ 430 w 760"/>
              <a:gd name="T37" fmla="*/ 632 h 677"/>
              <a:gd name="T38" fmla="*/ 369 w 760"/>
              <a:gd name="T39" fmla="*/ 633 h 677"/>
              <a:gd name="T40" fmla="*/ 327 w 760"/>
              <a:gd name="T41" fmla="*/ 632 h 677"/>
              <a:gd name="T42" fmla="*/ 276 w 760"/>
              <a:gd name="T43" fmla="*/ 628 h 677"/>
              <a:gd name="T44" fmla="*/ 253 w 760"/>
              <a:gd name="T45" fmla="*/ 625 h 677"/>
              <a:gd name="T46" fmla="*/ 217 w 760"/>
              <a:gd name="T47" fmla="*/ 621 h 677"/>
              <a:gd name="T48" fmla="*/ 173 w 760"/>
              <a:gd name="T49" fmla="*/ 607 h 677"/>
              <a:gd name="T50" fmla="*/ 131 w 760"/>
              <a:gd name="T51" fmla="*/ 479 h 677"/>
              <a:gd name="T52" fmla="*/ 128 w 760"/>
              <a:gd name="T53" fmla="*/ 414 h 677"/>
              <a:gd name="T54" fmla="*/ 125 w 760"/>
              <a:gd name="T55" fmla="*/ 224 h 677"/>
              <a:gd name="T56" fmla="*/ 123 w 760"/>
              <a:gd name="T57" fmla="*/ 102 h 677"/>
              <a:gd name="T58" fmla="*/ 153 w 760"/>
              <a:gd name="T59" fmla="*/ 149 h 677"/>
              <a:gd name="T60" fmla="*/ 165 w 760"/>
              <a:gd name="T61" fmla="*/ 153 h 677"/>
              <a:gd name="T62" fmla="*/ 175 w 760"/>
              <a:gd name="T63" fmla="*/ 142 h 677"/>
              <a:gd name="T64" fmla="*/ 176 w 760"/>
              <a:gd name="T65" fmla="*/ 125 h 677"/>
              <a:gd name="T66" fmla="*/ 172 w 760"/>
              <a:gd name="T67" fmla="*/ 110 h 677"/>
              <a:gd name="T68" fmla="*/ 160 w 760"/>
              <a:gd name="T69" fmla="*/ 105 h 677"/>
              <a:gd name="T70" fmla="*/ 163 w 760"/>
              <a:gd name="T71" fmla="*/ 95 h 677"/>
              <a:gd name="T72" fmla="*/ 161 w 760"/>
              <a:gd name="T73" fmla="*/ 89 h 677"/>
              <a:gd name="T74" fmla="*/ 155 w 760"/>
              <a:gd name="T75" fmla="*/ 68 h 677"/>
              <a:gd name="T76" fmla="*/ 151 w 760"/>
              <a:gd name="T77" fmla="*/ 63 h 677"/>
              <a:gd name="T78" fmla="*/ 138 w 760"/>
              <a:gd name="T79" fmla="*/ 45 h 677"/>
              <a:gd name="T80" fmla="*/ 131 w 760"/>
              <a:gd name="T81" fmla="*/ 32 h 677"/>
              <a:gd name="T82" fmla="*/ 124 w 760"/>
              <a:gd name="T83" fmla="*/ 16 h 677"/>
              <a:gd name="T84" fmla="*/ 121 w 760"/>
              <a:gd name="T85" fmla="*/ 4 h 677"/>
              <a:gd name="T86" fmla="*/ 113 w 760"/>
              <a:gd name="T87" fmla="*/ 19 h 677"/>
              <a:gd name="T88" fmla="*/ 107 w 760"/>
              <a:gd name="T89" fmla="*/ 25 h 677"/>
              <a:gd name="T90" fmla="*/ 77 w 760"/>
              <a:gd name="T91" fmla="*/ 49 h 677"/>
              <a:gd name="T92" fmla="*/ 55 w 760"/>
              <a:gd name="T93" fmla="*/ 72 h 677"/>
              <a:gd name="T94" fmla="*/ 39 w 760"/>
              <a:gd name="T95" fmla="*/ 89 h 677"/>
              <a:gd name="T96" fmla="*/ 14 w 760"/>
              <a:gd name="T97" fmla="*/ 106 h 677"/>
              <a:gd name="T98" fmla="*/ 20 w 760"/>
              <a:gd name="T99" fmla="*/ 148 h 677"/>
              <a:gd name="T100" fmla="*/ 87 w 760"/>
              <a:gd name="T101" fmla="*/ 101 h 677"/>
              <a:gd name="T102" fmla="*/ 96 w 760"/>
              <a:gd name="T103" fmla="*/ 523 h 677"/>
              <a:gd name="T104" fmla="*/ 214 w 760"/>
              <a:gd name="T105" fmla="*/ 661 h 677"/>
              <a:gd name="T106" fmla="*/ 587 w 760"/>
              <a:gd name="T107" fmla="*/ 673 h 677"/>
              <a:gd name="T108" fmla="*/ 747 w 760"/>
              <a:gd name="T109" fmla="*/ 665 h 677"/>
              <a:gd name="T110" fmla="*/ 756 w 760"/>
              <a:gd name="T111" fmla="*/ 658 h 677"/>
              <a:gd name="T112" fmla="*/ 632 w 760"/>
              <a:gd name="T113" fmla="*/ 637 h 677"/>
              <a:gd name="T114" fmla="*/ 753 w 760"/>
              <a:gd name="T115" fmla="*/ 645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60" h="677">
                <a:moveTo>
                  <a:pt x="144" y="39"/>
                </a:moveTo>
                <a:cubicBezTo>
                  <a:pt x="144" y="39"/>
                  <a:pt x="144" y="40"/>
                  <a:pt x="143" y="40"/>
                </a:cubicBezTo>
                <a:cubicBezTo>
                  <a:pt x="143" y="40"/>
                  <a:pt x="143" y="40"/>
                  <a:pt x="143" y="40"/>
                </a:cubicBezTo>
                <a:lnTo>
                  <a:pt x="144" y="39"/>
                </a:lnTo>
                <a:close/>
                <a:moveTo>
                  <a:pt x="153" y="65"/>
                </a:moveTo>
                <a:cubicBezTo>
                  <a:pt x="153" y="65"/>
                  <a:pt x="153" y="65"/>
                  <a:pt x="153" y="65"/>
                </a:cubicBezTo>
                <a:cubicBezTo>
                  <a:pt x="153" y="65"/>
                  <a:pt x="153" y="64"/>
                  <a:pt x="153" y="65"/>
                </a:cubicBezTo>
                <a:close/>
                <a:moveTo>
                  <a:pt x="38" y="89"/>
                </a:moveTo>
                <a:cubicBezTo>
                  <a:pt x="38" y="89"/>
                  <a:pt x="38" y="89"/>
                  <a:pt x="38" y="89"/>
                </a:cubicBezTo>
                <a:cubicBezTo>
                  <a:pt x="38" y="89"/>
                  <a:pt x="38" y="89"/>
                  <a:pt x="38" y="89"/>
                </a:cubicBezTo>
                <a:close/>
                <a:moveTo>
                  <a:pt x="38" y="89"/>
                </a:moveTo>
                <a:cubicBezTo>
                  <a:pt x="39" y="90"/>
                  <a:pt x="39" y="90"/>
                  <a:pt x="39" y="89"/>
                </a:cubicBezTo>
                <a:cubicBezTo>
                  <a:pt x="38" y="88"/>
                  <a:pt x="38" y="89"/>
                  <a:pt x="38" y="88"/>
                </a:cubicBezTo>
                <a:cubicBezTo>
                  <a:pt x="38" y="89"/>
                  <a:pt x="38" y="89"/>
                  <a:pt x="38" y="89"/>
                </a:cubicBezTo>
                <a:close/>
                <a:moveTo>
                  <a:pt x="159" y="76"/>
                </a:moveTo>
                <a:cubicBezTo>
                  <a:pt x="158" y="77"/>
                  <a:pt x="158" y="77"/>
                  <a:pt x="158" y="77"/>
                </a:cubicBezTo>
                <a:cubicBezTo>
                  <a:pt x="158" y="77"/>
                  <a:pt x="158" y="77"/>
                  <a:pt x="158" y="77"/>
                </a:cubicBezTo>
                <a:lnTo>
                  <a:pt x="159" y="76"/>
                </a:lnTo>
                <a:close/>
                <a:moveTo>
                  <a:pt x="175" y="142"/>
                </a:moveTo>
                <a:cubicBezTo>
                  <a:pt x="174" y="143"/>
                  <a:pt x="174" y="143"/>
                  <a:pt x="174" y="143"/>
                </a:cubicBezTo>
                <a:cubicBezTo>
                  <a:pt x="174" y="143"/>
                  <a:pt x="175" y="143"/>
                  <a:pt x="175" y="143"/>
                </a:cubicBezTo>
                <a:lnTo>
                  <a:pt x="175" y="142"/>
                </a:lnTo>
                <a:close/>
                <a:moveTo>
                  <a:pt x="163" y="95"/>
                </a:moveTo>
                <a:cubicBezTo>
                  <a:pt x="163" y="95"/>
                  <a:pt x="163" y="95"/>
                  <a:pt x="163" y="95"/>
                </a:cubicBezTo>
                <a:cubicBezTo>
                  <a:pt x="163" y="94"/>
                  <a:pt x="163" y="93"/>
                  <a:pt x="162" y="93"/>
                </a:cubicBezTo>
                <a:cubicBezTo>
                  <a:pt x="161" y="93"/>
                  <a:pt x="161" y="93"/>
                  <a:pt x="161" y="93"/>
                </a:cubicBezTo>
                <a:lnTo>
                  <a:pt x="163" y="95"/>
                </a:lnTo>
                <a:close/>
                <a:moveTo>
                  <a:pt x="157" y="150"/>
                </a:moveTo>
                <a:cubicBezTo>
                  <a:pt x="157" y="150"/>
                  <a:pt x="157" y="150"/>
                  <a:pt x="157" y="150"/>
                </a:cubicBezTo>
                <a:cubicBezTo>
                  <a:pt x="156" y="151"/>
                  <a:pt x="156" y="150"/>
                  <a:pt x="157" y="150"/>
                </a:cubicBezTo>
                <a:close/>
                <a:moveTo>
                  <a:pt x="165" y="105"/>
                </a:moveTo>
                <a:cubicBezTo>
                  <a:pt x="165" y="105"/>
                  <a:pt x="165" y="105"/>
                  <a:pt x="165" y="105"/>
                </a:cubicBezTo>
                <a:cubicBezTo>
                  <a:pt x="166" y="104"/>
                  <a:pt x="166" y="104"/>
                  <a:pt x="166" y="104"/>
                </a:cubicBezTo>
                <a:lnTo>
                  <a:pt x="165" y="105"/>
                </a:lnTo>
                <a:close/>
                <a:moveTo>
                  <a:pt x="177" y="123"/>
                </a:moveTo>
                <a:cubicBezTo>
                  <a:pt x="177" y="122"/>
                  <a:pt x="177" y="122"/>
                  <a:pt x="176" y="123"/>
                </a:cubicBezTo>
                <a:cubicBezTo>
                  <a:pt x="177" y="123"/>
                  <a:pt x="177" y="123"/>
                  <a:pt x="177" y="123"/>
                </a:cubicBezTo>
                <a:close/>
                <a:moveTo>
                  <a:pt x="163" y="155"/>
                </a:moveTo>
                <a:cubicBezTo>
                  <a:pt x="163" y="155"/>
                  <a:pt x="164" y="155"/>
                  <a:pt x="164" y="154"/>
                </a:cubicBezTo>
                <a:cubicBezTo>
                  <a:pt x="163" y="154"/>
                  <a:pt x="163" y="154"/>
                  <a:pt x="163" y="154"/>
                </a:cubicBezTo>
                <a:cubicBezTo>
                  <a:pt x="163" y="154"/>
                  <a:pt x="163" y="155"/>
                  <a:pt x="163" y="155"/>
                </a:cubicBezTo>
                <a:close/>
                <a:moveTo>
                  <a:pt x="175" y="145"/>
                </a:moveTo>
                <a:cubicBezTo>
                  <a:pt x="175" y="144"/>
                  <a:pt x="175" y="144"/>
                  <a:pt x="175" y="144"/>
                </a:cubicBezTo>
                <a:cubicBezTo>
                  <a:pt x="175" y="144"/>
                  <a:pt x="175" y="145"/>
                  <a:pt x="175" y="145"/>
                </a:cubicBezTo>
                <a:close/>
                <a:moveTo>
                  <a:pt x="130" y="440"/>
                </a:moveTo>
                <a:cubicBezTo>
                  <a:pt x="130" y="439"/>
                  <a:pt x="129" y="439"/>
                  <a:pt x="130" y="440"/>
                </a:cubicBezTo>
                <a:close/>
                <a:moveTo>
                  <a:pt x="373" y="627"/>
                </a:moveTo>
                <a:cubicBezTo>
                  <a:pt x="373" y="627"/>
                  <a:pt x="373" y="627"/>
                  <a:pt x="373" y="627"/>
                </a:cubicBezTo>
                <a:cubicBezTo>
                  <a:pt x="374" y="626"/>
                  <a:pt x="374" y="626"/>
                  <a:pt x="374" y="625"/>
                </a:cubicBezTo>
                <a:lnTo>
                  <a:pt x="373" y="627"/>
                </a:lnTo>
                <a:close/>
                <a:moveTo>
                  <a:pt x="439" y="631"/>
                </a:moveTo>
                <a:cubicBezTo>
                  <a:pt x="440" y="631"/>
                  <a:pt x="440" y="631"/>
                  <a:pt x="440" y="631"/>
                </a:cubicBezTo>
                <a:cubicBezTo>
                  <a:pt x="440" y="631"/>
                  <a:pt x="440" y="630"/>
                  <a:pt x="439" y="631"/>
                </a:cubicBezTo>
                <a:close/>
                <a:moveTo>
                  <a:pt x="220" y="622"/>
                </a:moveTo>
                <a:cubicBezTo>
                  <a:pt x="221" y="621"/>
                  <a:pt x="221" y="621"/>
                  <a:pt x="222" y="621"/>
                </a:cubicBezTo>
                <a:cubicBezTo>
                  <a:pt x="221" y="621"/>
                  <a:pt x="221" y="621"/>
                  <a:pt x="220" y="622"/>
                </a:cubicBezTo>
                <a:close/>
                <a:moveTo>
                  <a:pt x="123" y="318"/>
                </a:moveTo>
                <a:cubicBezTo>
                  <a:pt x="123" y="319"/>
                  <a:pt x="123" y="319"/>
                  <a:pt x="123" y="319"/>
                </a:cubicBezTo>
                <a:cubicBezTo>
                  <a:pt x="124" y="318"/>
                  <a:pt x="124" y="318"/>
                  <a:pt x="124" y="318"/>
                </a:cubicBezTo>
                <a:lnTo>
                  <a:pt x="123" y="318"/>
                </a:lnTo>
                <a:close/>
                <a:moveTo>
                  <a:pt x="124" y="320"/>
                </a:moveTo>
                <a:cubicBezTo>
                  <a:pt x="124" y="320"/>
                  <a:pt x="124" y="319"/>
                  <a:pt x="123" y="319"/>
                </a:cubicBezTo>
                <a:cubicBezTo>
                  <a:pt x="123" y="320"/>
                  <a:pt x="123" y="322"/>
                  <a:pt x="123" y="323"/>
                </a:cubicBezTo>
                <a:cubicBezTo>
                  <a:pt x="124" y="323"/>
                  <a:pt x="124" y="321"/>
                  <a:pt x="124" y="320"/>
                </a:cubicBezTo>
                <a:close/>
                <a:moveTo>
                  <a:pt x="124" y="320"/>
                </a:moveTo>
                <a:cubicBezTo>
                  <a:pt x="124" y="320"/>
                  <a:pt x="124" y="320"/>
                  <a:pt x="124" y="320"/>
                </a:cubicBezTo>
                <a:cubicBezTo>
                  <a:pt x="124" y="320"/>
                  <a:pt x="124" y="320"/>
                  <a:pt x="124" y="320"/>
                </a:cubicBezTo>
                <a:close/>
                <a:moveTo>
                  <a:pt x="223" y="663"/>
                </a:moveTo>
                <a:cubicBezTo>
                  <a:pt x="222" y="663"/>
                  <a:pt x="222" y="663"/>
                  <a:pt x="222" y="663"/>
                </a:cubicBezTo>
                <a:cubicBezTo>
                  <a:pt x="222" y="663"/>
                  <a:pt x="222" y="663"/>
                  <a:pt x="223" y="663"/>
                </a:cubicBezTo>
                <a:close/>
                <a:moveTo>
                  <a:pt x="123" y="132"/>
                </a:moveTo>
                <a:cubicBezTo>
                  <a:pt x="124" y="132"/>
                  <a:pt x="124" y="132"/>
                  <a:pt x="124" y="132"/>
                </a:cubicBezTo>
                <a:cubicBezTo>
                  <a:pt x="123" y="132"/>
                  <a:pt x="123" y="132"/>
                  <a:pt x="123" y="132"/>
                </a:cubicBezTo>
                <a:close/>
                <a:moveTo>
                  <a:pt x="501" y="631"/>
                </a:moveTo>
                <a:cubicBezTo>
                  <a:pt x="501" y="632"/>
                  <a:pt x="501" y="632"/>
                  <a:pt x="501" y="632"/>
                </a:cubicBezTo>
                <a:cubicBezTo>
                  <a:pt x="501" y="632"/>
                  <a:pt x="501" y="632"/>
                  <a:pt x="501" y="632"/>
                </a:cubicBezTo>
                <a:lnTo>
                  <a:pt x="501" y="631"/>
                </a:lnTo>
                <a:close/>
                <a:moveTo>
                  <a:pt x="752" y="643"/>
                </a:moveTo>
                <a:cubicBezTo>
                  <a:pt x="751" y="644"/>
                  <a:pt x="751" y="644"/>
                  <a:pt x="751" y="644"/>
                </a:cubicBezTo>
                <a:cubicBezTo>
                  <a:pt x="751" y="644"/>
                  <a:pt x="752" y="643"/>
                  <a:pt x="752" y="643"/>
                </a:cubicBezTo>
                <a:close/>
                <a:moveTo>
                  <a:pt x="585" y="635"/>
                </a:moveTo>
                <a:cubicBezTo>
                  <a:pt x="585" y="635"/>
                  <a:pt x="586" y="635"/>
                  <a:pt x="586" y="635"/>
                </a:cubicBezTo>
                <a:cubicBezTo>
                  <a:pt x="584" y="634"/>
                  <a:pt x="580" y="634"/>
                  <a:pt x="575" y="634"/>
                </a:cubicBezTo>
                <a:cubicBezTo>
                  <a:pt x="575" y="636"/>
                  <a:pt x="575" y="636"/>
                  <a:pt x="575" y="636"/>
                </a:cubicBezTo>
                <a:lnTo>
                  <a:pt x="585" y="635"/>
                </a:lnTo>
                <a:close/>
                <a:moveTo>
                  <a:pt x="760" y="655"/>
                </a:moveTo>
                <a:cubicBezTo>
                  <a:pt x="760" y="655"/>
                  <a:pt x="755" y="649"/>
                  <a:pt x="753" y="646"/>
                </a:cubicBezTo>
                <a:cubicBezTo>
                  <a:pt x="755" y="647"/>
                  <a:pt x="754" y="646"/>
                  <a:pt x="753" y="645"/>
                </a:cubicBezTo>
                <a:cubicBezTo>
                  <a:pt x="753" y="645"/>
                  <a:pt x="753" y="645"/>
                  <a:pt x="753" y="645"/>
                </a:cubicBezTo>
                <a:cubicBezTo>
                  <a:pt x="752" y="645"/>
                  <a:pt x="752" y="643"/>
                  <a:pt x="751" y="642"/>
                </a:cubicBezTo>
                <a:cubicBezTo>
                  <a:pt x="752" y="643"/>
                  <a:pt x="752" y="643"/>
                  <a:pt x="752" y="643"/>
                </a:cubicBezTo>
                <a:cubicBezTo>
                  <a:pt x="752" y="642"/>
                  <a:pt x="752" y="642"/>
                  <a:pt x="752" y="642"/>
                </a:cubicBezTo>
                <a:cubicBezTo>
                  <a:pt x="752" y="643"/>
                  <a:pt x="752" y="643"/>
                  <a:pt x="752" y="643"/>
                </a:cubicBezTo>
                <a:cubicBezTo>
                  <a:pt x="752" y="644"/>
                  <a:pt x="752" y="644"/>
                  <a:pt x="751" y="644"/>
                </a:cubicBezTo>
                <a:cubicBezTo>
                  <a:pt x="751" y="644"/>
                  <a:pt x="751" y="644"/>
                  <a:pt x="751" y="644"/>
                </a:cubicBezTo>
                <a:cubicBezTo>
                  <a:pt x="751" y="644"/>
                  <a:pt x="750" y="644"/>
                  <a:pt x="750" y="644"/>
                </a:cubicBezTo>
                <a:cubicBezTo>
                  <a:pt x="750" y="642"/>
                  <a:pt x="750" y="642"/>
                  <a:pt x="750" y="642"/>
                </a:cubicBezTo>
                <a:cubicBezTo>
                  <a:pt x="749" y="645"/>
                  <a:pt x="744" y="638"/>
                  <a:pt x="743" y="638"/>
                </a:cubicBezTo>
                <a:cubicBezTo>
                  <a:pt x="742" y="636"/>
                  <a:pt x="741" y="638"/>
                  <a:pt x="739" y="637"/>
                </a:cubicBezTo>
                <a:cubicBezTo>
                  <a:pt x="737" y="637"/>
                  <a:pt x="738" y="635"/>
                  <a:pt x="737" y="634"/>
                </a:cubicBezTo>
                <a:cubicBezTo>
                  <a:pt x="737" y="634"/>
                  <a:pt x="737" y="633"/>
                  <a:pt x="736" y="633"/>
                </a:cubicBezTo>
                <a:cubicBezTo>
                  <a:pt x="736" y="633"/>
                  <a:pt x="736" y="633"/>
                  <a:pt x="736" y="634"/>
                </a:cubicBezTo>
                <a:cubicBezTo>
                  <a:pt x="736" y="634"/>
                  <a:pt x="736" y="634"/>
                  <a:pt x="736" y="634"/>
                </a:cubicBezTo>
                <a:cubicBezTo>
                  <a:pt x="737" y="635"/>
                  <a:pt x="737" y="636"/>
                  <a:pt x="737" y="636"/>
                </a:cubicBezTo>
                <a:cubicBezTo>
                  <a:pt x="737" y="636"/>
                  <a:pt x="737" y="635"/>
                  <a:pt x="736" y="635"/>
                </a:cubicBezTo>
                <a:cubicBezTo>
                  <a:pt x="735" y="635"/>
                  <a:pt x="735" y="635"/>
                  <a:pt x="735" y="635"/>
                </a:cubicBezTo>
                <a:cubicBezTo>
                  <a:pt x="733" y="635"/>
                  <a:pt x="733" y="635"/>
                  <a:pt x="733" y="635"/>
                </a:cubicBezTo>
                <a:cubicBezTo>
                  <a:pt x="729" y="634"/>
                  <a:pt x="729" y="634"/>
                  <a:pt x="729" y="634"/>
                </a:cubicBezTo>
                <a:cubicBezTo>
                  <a:pt x="734" y="633"/>
                  <a:pt x="731" y="633"/>
                  <a:pt x="730" y="632"/>
                </a:cubicBezTo>
                <a:cubicBezTo>
                  <a:pt x="723" y="632"/>
                  <a:pt x="712" y="630"/>
                  <a:pt x="710" y="633"/>
                </a:cubicBezTo>
                <a:cubicBezTo>
                  <a:pt x="700" y="632"/>
                  <a:pt x="700" y="631"/>
                  <a:pt x="696" y="631"/>
                </a:cubicBezTo>
                <a:cubicBezTo>
                  <a:pt x="697" y="631"/>
                  <a:pt x="700" y="632"/>
                  <a:pt x="700" y="632"/>
                </a:cubicBezTo>
                <a:cubicBezTo>
                  <a:pt x="696" y="631"/>
                  <a:pt x="698" y="633"/>
                  <a:pt x="700" y="633"/>
                </a:cubicBezTo>
                <a:cubicBezTo>
                  <a:pt x="694" y="635"/>
                  <a:pt x="669" y="628"/>
                  <a:pt x="668" y="632"/>
                </a:cubicBezTo>
                <a:cubicBezTo>
                  <a:pt x="668" y="631"/>
                  <a:pt x="668" y="631"/>
                  <a:pt x="668" y="631"/>
                </a:cubicBezTo>
                <a:cubicBezTo>
                  <a:pt x="667" y="634"/>
                  <a:pt x="669" y="636"/>
                  <a:pt x="665" y="638"/>
                </a:cubicBezTo>
                <a:cubicBezTo>
                  <a:pt x="662" y="637"/>
                  <a:pt x="662" y="637"/>
                  <a:pt x="662" y="637"/>
                </a:cubicBezTo>
                <a:cubicBezTo>
                  <a:pt x="658" y="638"/>
                  <a:pt x="658" y="638"/>
                  <a:pt x="658" y="638"/>
                </a:cubicBezTo>
                <a:cubicBezTo>
                  <a:pt x="655" y="638"/>
                  <a:pt x="656" y="637"/>
                  <a:pt x="656" y="637"/>
                </a:cubicBezTo>
                <a:cubicBezTo>
                  <a:pt x="650" y="638"/>
                  <a:pt x="640" y="637"/>
                  <a:pt x="632" y="637"/>
                </a:cubicBezTo>
                <a:cubicBezTo>
                  <a:pt x="641" y="644"/>
                  <a:pt x="641" y="644"/>
                  <a:pt x="641" y="644"/>
                </a:cubicBezTo>
                <a:cubicBezTo>
                  <a:pt x="634" y="642"/>
                  <a:pt x="622" y="639"/>
                  <a:pt x="620" y="642"/>
                </a:cubicBezTo>
                <a:cubicBezTo>
                  <a:pt x="616" y="639"/>
                  <a:pt x="616" y="639"/>
                  <a:pt x="616" y="639"/>
                </a:cubicBezTo>
                <a:cubicBezTo>
                  <a:pt x="602" y="635"/>
                  <a:pt x="607" y="642"/>
                  <a:pt x="601" y="641"/>
                </a:cubicBezTo>
                <a:cubicBezTo>
                  <a:pt x="594" y="638"/>
                  <a:pt x="594" y="638"/>
                  <a:pt x="594" y="638"/>
                </a:cubicBezTo>
                <a:cubicBezTo>
                  <a:pt x="601" y="638"/>
                  <a:pt x="601" y="638"/>
                  <a:pt x="601" y="638"/>
                </a:cubicBezTo>
                <a:cubicBezTo>
                  <a:pt x="594" y="637"/>
                  <a:pt x="591" y="636"/>
                  <a:pt x="586" y="635"/>
                </a:cubicBezTo>
                <a:cubicBezTo>
                  <a:pt x="586" y="635"/>
                  <a:pt x="586" y="635"/>
                  <a:pt x="586" y="635"/>
                </a:cubicBezTo>
                <a:cubicBezTo>
                  <a:pt x="586" y="635"/>
                  <a:pt x="586" y="635"/>
                  <a:pt x="586" y="635"/>
                </a:cubicBezTo>
                <a:cubicBezTo>
                  <a:pt x="585" y="635"/>
                  <a:pt x="585" y="635"/>
                  <a:pt x="585" y="635"/>
                </a:cubicBezTo>
                <a:cubicBezTo>
                  <a:pt x="585" y="636"/>
                  <a:pt x="581" y="637"/>
                  <a:pt x="576" y="637"/>
                </a:cubicBezTo>
                <a:cubicBezTo>
                  <a:pt x="569" y="637"/>
                  <a:pt x="564" y="639"/>
                  <a:pt x="553" y="637"/>
                </a:cubicBezTo>
                <a:cubicBezTo>
                  <a:pt x="550" y="640"/>
                  <a:pt x="550" y="640"/>
                  <a:pt x="550" y="640"/>
                </a:cubicBezTo>
                <a:cubicBezTo>
                  <a:pt x="542" y="638"/>
                  <a:pt x="542" y="638"/>
                  <a:pt x="542" y="638"/>
                </a:cubicBezTo>
                <a:cubicBezTo>
                  <a:pt x="542" y="636"/>
                  <a:pt x="542" y="636"/>
                  <a:pt x="542" y="636"/>
                </a:cubicBezTo>
                <a:cubicBezTo>
                  <a:pt x="550" y="636"/>
                  <a:pt x="565" y="635"/>
                  <a:pt x="575" y="634"/>
                </a:cubicBezTo>
                <a:cubicBezTo>
                  <a:pt x="576" y="633"/>
                  <a:pt x="576" y="633"/>
                  <a:pt x="576" y="633"/>
                </a:cubicBezTo>
                <a:cubicBezTo>
                  <a:pt x="569" y="634"/>
                  <a:pt x="562" y="635"/>
                  <a:pt x="558" y="635"/>
                </a:cubicBezTo>
                <a:cubicBezTo>
                  <a:pt x="556" y="634"/>
                  <a:pt x="551" y="632"/>
                  <a:pt x="555" y="631"/>
                </a:cubicBezTo>
                <a:cubicBezTo>
                  <a:pt x="551" y="633"/>
                  <a:pt x="551" y="633"/>
                  <a:pt x="551" y="633"/>
                </a:cubicBezTo>
                <a:cubicBezTo>
                  <a:pt x="531" y="634"/>
                  <a:pt x="530" y="634"/>
                  <a:pt x="509" y="632"/>
                </a:cubicBezTo>
                <a:cubicBezTo>
                  <a:pt x="511" y="633"/>
                  <a:pt x="511" y="633"/>
                  <a:pt x="511" y="633"/>
                </a:cubicBezTo>
                <a:cubicBezTo>
                  <a:pt x="507" y="633"/>
                  <a:pt x="502" y="634"/>
                  <a:pt x="501" y="632"/>
                </a:cubicBezTo>
                <a:cubicBezTo>
                  <a:pt x="488" y="632"/>
                  <a:pt x="475" y="631"/>
                  <a:pt x="467" y="628"/>
                </a:cubicBezTo>
                <a:cubicBezTo>
                  <a:pt x="465" y="631"/>
                  <a:pt x="465" y="631"/>
                  <a:pt x="465" y="631"/>
                </a:cubicBezTo>
                <a:cubicBezTo>
                  <a:pt x="462" y="631"/>
                  <a:pt x="458" y="627"/>
                  <a:pt x="457" y="630"/>
                </a:cubicBezTo>
                <a:cubicBezTo>
                  <a:pt x="451" y="631"/>
                  <a:pt x="451" y="631"/>
                  <a:pt x="451" y="631"/>
                </a:cubicBezTo>
                <a:cubicBezTo>
                  <a:pt x="447" y="631"/>
                  <a:pt x="445" y="633"/>
                  <a:pt x="441" y="631"/>
                </a:cubicBezTo>
                <a:cubicBezTo>
                  <a:pt x="441" y="631"/>
                  <a:pt x="441" y="631"/>
                  <a:pt x="441" y="631"/>
                </a:cubicBezTo>
                <a:cubicBezTo>
                  <a:pt x="440" y="631"/>
                  <a:pt x="440" y="631"/>
                  <a:pt x="440" y="631"/>
                </a:cubicBezTo>
                <a:cubicBezTo>
                  <a:pt x="440" y="631"/>
                  <a:pt x="440" y="631"/>
                  <a:pt x="440" y="631"/>
                </a:cubicBezTo>
                <a:cubicBezTo>
                  <a:pt x="431" y="630"/>
                  <a:pt x="440" y="633"/>
                  <a:pt x="430" y="632"/>
                </a:cubicBezTo>
                <a:cubicBezTo>
                  <a:pt x="427" y="630"/>
                  <a:pt x="427" y="635"/>
                  <a:pt x="422" y="634"/>
                </a:cubicBezTo>
                <a:cubicBezTo>
                  <a:pt x="417" y="631"/>
                  <a:pt x="417" y="631"/>
                  <a:pt x="417" y="631"/>
                </a:cubicBezTo>
                <a:cubicBezTo>
                  <a:pt x="409" y="629"/>
                  <a:pt x="407" y="632"/>
                  <a:pt x="395" y="632"/>
                </a:cubicBezTo>
                <a:cubicBezTo>
                  <a:pt x="389" y="631"/>
                  <a:pt x="387" y="628"/>
                  <a:pt x="390" y="625"/>
                </a:cubicBezTo>
                <a:cubicBezTo>
                  <a:pt x="385" y="628"/>
                  <a:pt x="388" y="627"/>
                  <a:pt x="381" y="629"/>
                </a:cubicBezTo>
                <a:cubicBezTo>
                  <a:pt x="380" y="627"/>
                  <a:pt x="381" y="627"/>
                  <a:pt x="382" y="626"/>
                </a:cubicBezTo>
                <a:cubicBezTo>
                  <a:pt x="376" y="624"/>
                  <a:pt x="378" y="627"/>
                  <a:pt x="373" y="627"/>
                </a:cubicBezTo>
                <a:cubicBezTo>
                  <a:pt x="372" y="629"/>
                  <a:pt x="370" y="633"/>
                  <a:pt x="369" y="633"/>
                </a:cubicBezTo>
                <a:cubicBezTo>
                  <a:pt x="371" y="634"/>
                  <a:pt x="371" y="634"/>
                  <a:pt x="371" y="634"/>
                </a:cubicBezTo>
                <a:cubicBezTo>
                  <a:pt x="365" y="635"/>
                  <a:pt x="360" y="636"/>
                  <a:pt x="354" y="635"/>
                </a:cubicBezTo>
                <a:cubicBezTo>
                  <a:pt x="354" y="633"/>
                  <a:pt x="354" y="633"/>
                  <a:pt x="354" y="633"/>
                </a:cubicBezTo>
                <a:cubicBezTo>
                  <a:pt x="348" y="634"/>
                  <a:pt x="348" y="634"/>
                  <a:pt x="348" y="634"/>
                </a:cubicBezTo>
                <a:cubicBezTo>
                  <a:pt x="348" y="632"/>
                  <a:pt x="348" y="632"/>
                  <a:pt x="348" y="632"/>
                </a:cubicBezTo>
                <a:cubicBezTo>
                  <a:pt x="339" y="632"/>
                  <a:pt x="339" y="632"/>
                  <a:pt x="339" y="632"/>
                </a:cubicBezTo>
                <a:cubicBezTo>
                  <a:pt x="340" y="633"/>
                  <a:pt x="340" y="633"/>
                  <a:pt x="340" y="633"/>
                </a:cubicBezTo>
                <a:cubicBezTo>
                  <a:pt x="338" y="633"/>
                  <a:pt x="331" y="633"/>
                  <a:pt x="327" y="632"/>
                </a:cubicBezTo>
                <a:cubicBezTo>
                  <a:pt x="327" y="631"/>
                  <a:pt x="327" y="631"/>
                  <a:pt x="327" y="631"/>
                </a:cubicBezTo>
                <a:cubicBezTo>
                  <a:pt x="316" y="628"/>
                  <a:pt x="307" y="631"/>
                  <a:pt x="294" y="631"/>
                </a:cubicBezTo>
                <a:cubicBezTo>
                  <a:pt x="296" y="629"/>
                  <a:pt x="296" y="629"/>
                  <a:pt x="296" y="629"/>
                </a:cubicBezTo>
                <a:cubicBezTo>
                  <a:pt x="292" y="627"/>
                  <a:pt x="295" y="632"/>
                  <a:pt x="289" y="630"/>
                </a:cubicBezTo>
                <a:cubicBezTo>
                  <a:pt x="289" y="628"/>
                  <a:pt x="289" y="628"/>
                  <a:pt x="289" y="628"/>
                </a:cubicBezTo>
                <a:cubicBezTo>
                  <a:pt x="284" y="631"/>
                  <a:pt x="283" y="627"/>
                  <a:pt x="280" y="626"/>
                </a:cubicBezTo>
                <a:cubicBezTo>
                  <a:pt x="282" y="629"/>
                  <a:pt x="282" y="629"/>
                  <a:pt x="282" y="629"/>
                </a:cubicBezTo>
                <a:cubicBezTo>
                  <a:pt x="276" y="628"/>
                  <a:pt x="276" y="628"/>
                  <a:pt x="276" y="628"/>
                </a:cubicBezTo>
                <a:cubicBezTo>
                  <a:pt x="269" y="626"/>
                  <a:pt x="272" y="624"/>
                  <a:pt x="273" y="622"/>
                </a:cubicBezTo>
                <a:cubicBezTo>
                  <a:pt x="268" y="624"/>
                  <a:pt x="268" y="624"/>
                  <a:pt x="268" y="624"/>
                </a:cubicBezTo>
                <a:cubicBezTo>
                  <a:pt x="268" y="621"/>
                  <a:pt x="268" y="621"/>
                  <a:pt x="268" y="621"/>
                </a:cubicBezTo>
                <a:cubicBezTo>
                  <a:pt x="264" y="624"/>
                  <a:pt x="264" y="621"/>
                  <a:pt x="259" y="622"/>
                </a:cubicBezTo>
                <a:cubicBezTo>
                  <a:pt x="258" y="621"/>
                  <a:pt x="260" y="620"/>
                  <a:pt x="258" y="620"/>
                </a:cubicBezTo>
                <a:cubicBezTo>
                  <a:pt x="248" y="622"/>
                  <a:pt x="248" y="622"/>
                  <a:pt x="248" y="622"/>
                </a:cubicBezTo>
                <a:cubicBezTo>
                  <a:pt x="254" y="621"/>
                  <a:pt x="254" y="621"/>
                  <a:pt x="254" y="621"/>
                </a:cubicBezTo>
                <a:cubicBezTo>
                  <a:pt x="253" y="625"/>
                  <a:pt x="253" y="625"/>
                  <a:pt x="253" y="625"/>
                </a:cubicBezTo>
                <a:cubicBezTo>
                  <a:pt x="247" y="628"/>
                  <a:pt x="245" y="624"/>
                  <a:pt x="241" y="625"/>
                </a:cubicBezTo>
                <a:cubicBezTo>
                  <a:pt x="244" y="624"/>
                  <a:pt x="244" y="624"/>
                  <a:pt x="244" y="624"/>
                </a:cubicBezTo>
                <a:cubicBezTo>
                  <a:pt x="237" y="624"/>
                  <a:pt x="237" y="622"/>
                  <a:pt x="233" y="621"/>
                </a:cubicBezTo>
                <a:cubicBezTo>
                  <a:pt x="234" y="622"/>
                  <a:pt x="236" y="623"/>
                  <a:pt x="233" y="623"/>
                </a:cubicBezTo>
                <a:cubicBezTo>
                  <a:pt x="231" y="623"/>
                  <a:pt x="232" y="622"/>
                  <a:pt x="230" y="621"/>
                </a:cubicBezTo>
                <a:cubicBezTo>
                  <a:pt x="229" y="624"/>
                  <a:pt x="224" y="624"/>
                  <a:pt x="220" y="622"/>
                </a:cubicBezTo>
                <a:cubicBezTo>
                  <a:pt x="220" y="622"/>
                  <a:pt x="220" y="622"/>
                  <a:pt x="220" y="622"/>
                </a:cubicBezTo>
                <a:cubicBezTo>
                  <a:pt x="219" y="622"/>
                  <a:pt x="219" y="622"/>
                  <a:pt x="217" y="621"/>
                </a:cubicBezTo>
                <a:cubicBezTo>
                  <a:pt x="218" y="619"/>
                  <a:pt x="218" y="619"/>
                  <a:pt x="218" y="619"/>
                </a:cubicBezTo>
                <a:cubicBezTo>
                  <a:pt x="214" y="621"/>
                  <a:pt x="214" y="621"/>
                  <a:pt x="214" y="621"/>
                </a:cubicBezTo>
                <a:cubicBezTo>
                  <a:pt x="212" y="620"/>
                  <a:pt x="208" y="621"/>
                  <a:pt x="209" y="619"/>
                </a:cubicBezTo>
                <a:cubicBezTo>
                  <a:pt x="210" y="619"/>
                  <a:pt x="210" y="619"/>
                  <a:pt x="210" y="619"/>
                </a:cubicBezTo>
                <a:cubicBezTo>
                  <a:pt x="204" y="618"/>
                  <a:pt x="198" y="616"/>
                  <a:pt x="192" y="615"/>
                </a:cubicBezTo>
                <a:cubicBezTo>
                  <a:pt x="192" y="612"/>
                  <a:pt x="192" y="612"/>
                  <a:pt x="192" y="612"/>
                </a:cubicBezTo>
                <a:cubicBezTo>
                  <a:pt x="189" y="615"/>
                  <a:pt x="183" y="609"/>
                  <a:pt x="182" y="613"/>
                </a:cubicBezTo>
                <a:cubicBezTo>
                  <a:pt x="180" y="610"/>
                  <a:pt x="169" y="611"/>
                  <a:pt x="173" y="607"/>
                </a:cubicBezTo>
                <a:cubicBezTo>
                  <a:pt x="168" y="605"/>
                  <a:pt x="164" y="604"/>
                  <a:pt x="160" y="603"/>
                </a:cubicBezTo>
                <a:cubicBezTo>
                  <a:pt x="159" y="603"/>
                  <a:pt x="157" y="602"/>
                  <a:pt x="156" y="602"/>
                </a:cubicBezTo>
                <a:cubicBezTo>
                  <a:pt x="156" y="601"/>
                  <a:pt x="155" y="601"/>
                  <a:pt x="154" y="598"/>
                </a:cubicBezTo>
                <a:cubicBezTo>
                  <a:pt x="155" y="596"/>
                  <a:pt x="154" y="592"/>
                  <a:pt x="153" y="588"/>
                </a:cubicBezTo>
                <a:cubicBezTo>
                  <a:pt x="151" y="583"/>
                  <a:pt x="150" y="578"/>
                  <a:pt x="149" y="573"/>
                </a:cubicBezTo>
                <a:cubicBezTo>
                  <a:pt x="143" y="556"/>
                  <a:pt x="140" y="544"/>
                  <a:pt x="136" y="525"/>
                </a:cubicBezTo>
                <a:cubicBezTo>
                  <a:pt x="140" y="512"/>
                  <a:pt x="131" y="495"/>
                  <a:pt x="133" y="482"/>
                </a:cubicBezTo>
                <a:cubicBezTo>
                  <a:pt x="131" y="479"/>
                  <a:pt x="131" y="479"/>
                  <a:pt x="131" y="479"/>
                </a:cubicBezTo>
                <a:cubicBezTo>
                  <a:pt x="133" y="470"/>
                  <a:pt x="128" y="457"/>
                  <a:pt x="131" y="445"/>
                </a:cubicBezTo>
                <a:cubicBezTo>
                  <a:pt x="130" y="442"/>
                  <a:pt x="130" y="440"/>
                  <a:pt x="130" y="440"/>
                </a:cubicBezTo>
                <a:cubicBezTo>
                  <a:pt x="129" y="440"/>
                  <a:pt x="129" y="441"/>
                  <a:pt x="128" y="442"/>
                </a:cubicBezTo>
                <a:cubicBezTo>
                  <a:pt x="129" y="438"/>
                  <a:pt x="127" y="431"/>
                  <a:pt x="130" y="431"/>
                </a:cubicBezTo>
                <a:cubicBezTo>
                  <a:pt x="130" y="432"/>
                  <a:pt x="130" y="432"/>
                  <a:pt x="130" y="432"/>
                </a:cubicBezTo>
                <a:cubicBezTo>
                  <a:pt x="133" y="433"/>
                  <a:pt x="128" y="422"/>
                  <a:pt x="130" y="418"/>
                </a:cubicBezTo>
                <a:cubicBezTo>
                  <a:pt x="128" y="420"/>
                  <a:pt x="128" y="420"/>
                  <a:pt x="128" y="420"/>
                </a:cubicBezTo>
                <a:cubicBezTo>
                  <a:pt x="128" y="414"/>
                  <a:pt x="128" y="414"/>
                  <a:pt x="128" y="414"/>
                </a:cubicBezTo>
                <a:cubicBezTo>
                  <a:pt x="129" y="415"/>
                  <a:pt x="129" y="415"/>
                  <a:pt x="129" y="415"/>
                </a:cubicBezTo>
                <a:cubicBezTo>
                  <a:pt x="121" y="387"/>
                  <a:pt x="130" y="374"/>
                  <a:pt x="124" y="347"/>
                </a:cubicBezTo>
                <a:cubicBezTo>
                  <a:pt x="127" y="351"/>
                  <a:pt x="122" y="342"/>
                  <a:pt x="125" y="342"/>
                </a:cubicBezTo>
                <a:cubicBezTo>
                  <a:pt x="130" y="335"/>
                  <a:pt x="124" y="329"/>
                  <a:pt x="123" y="323"/>
                </a:cubicBezTo>
                <a:cubicBezTo>
                  <a:pt x="123" y="323"/>
                  <a:pt x="123" y="323"/>
                  <a:pt x="122" y="323"/>
                </a:cubicBezTo>
                <a:cubicBezTo>
                  <a:pt x="123" y="313"/>
                  <a:pt x="123" y="313"/>
                  <a:pt x="123" y="313"/>
                </a:cubicBezTo>
                <a:cubicBezTo>
                  <a:pt x="127" y="319"/>
                  <a:pt x="119" y="306"/>
                  <a:pt x="123" y="312"/>
                </a:cubicBezTo>
                <a:cubicBezTo>
                  <a:pt x="126" y="286"/>
                  <a:pt x="123" y="253"/>
                  <a:pt x="125" y="224"/>
                </a:cubicBezTo>
                <a:cubicBezTo>
                  <a:pt x="124" y="225"/>
                  <a:pt x="124" y="225"/>
                  <a:pt x="124" y="225"/>
                </a:cubicBezTo>
                <a:cubicBezTo>
                  <a:pt x="124" y="218"/>
                  <a:pt x="123" y="209"/>
                  <a:pt x="124" y="203"/>
                </a:cubicBezTo>
                <a:cubicBezTo>
                  <a:pt x="126" y="197"/>
                  <a:pt x="122" y="190"/>
                  <a:pt x="122" y="188"/>
                </a:cubicBezTo>
                <a:cubicBezTo>
                  <a:pt x="120" y="182"/>
                  <a:pt x="124" y="177"/>
                  <a:pt x="124" y="179"/>
                </a:cubicBezTo>
                <a:cubicBezTo>
                  <a:pt x="123" y="173"/>
                  <a:pt x="119" y="166"/>
                  <a:pt x="121" y="157"/>
                </a:cubicBezTo>
                <a:cubicBezTo>
                  <a:pt x="125" y="154"/>
                  <a:pt x="118" y="132"/>
                  <a:pt x="123" y="132"/>
                </a:cubicBezTo>
                <a:cubicBezTo>
                  <a:pt x="122" y="132"/>
                  <a:pt x="122" y="132"/>
                  <a:pt x="122" y="132"/>
                </a:cubicBezTo>
                <a:cubicBezTo>
                  <a:pt x="125" y="122"/>
                  <a:pt x="122" y="112"/>
                  <a:pt x="123" y="102"/>
                </a:cubicBezTo>
                <a:cubicBezTo>
                  <a:pt x="126" y="105"/>
                  <a:pt x="129" y="109"/>
                  <a:pt x="130" y="114"/>
                </a:cubicBezTo>
                <a:cubicBezTo>
                  <a:pt x="128" y="117"/>
                  <a:pt x="139" y="131"/>
                  <a:pt x="141" y="131"/>
                </a:cubicBezTo>
                <a:cubicBezTo>
                  <a:pt x="143" y="128"/>
                  <a:pt x="143" y="128"/>
                  <a:pt x="143" y="128"/>
                </a:cubicBezTo>
                <a:cubicBezTo>
                  <a:pt x="147" y="133"/>
                  <a:pt x="146" y="137"/>
                  <a:pt x="151" y="140"/>
                </a:cubicBezTo>
                <a:cubicBezTo>
                  <a:pt x="150" y="140"/>
                  <a:pt x="150" y="140"/>
                  <a:pt x="150" y="140"/>
                </a:cubicBezTo>
                <a:cubicBezTo>
                  <a:pt x="150" y="140"/>
                  <a:pt x="151" y="141"/>
                  <a:pt x="151" y="141"/>
                </a:cubicBezTo>
                <a:cubicBezTo>
                  <a:pt x="152" y="141"/>
                  <a:pt x="156" y="140"/>
                  <a:pt x="154" y="149"/>
                </a:cubicBezTo>
                <a:cubicBezTo>
                  <a:pt x="153" y="149"/>
                  <a:pt x="153" y="149"/>
                  <a:pt x="153" y="149"/>
                </a:cubicBezTo>
                <a:cubicBezTo>
                  <a:pt x="153" y="150"/>
                  <a:pt x="154" y="149"/>
                  <a:pt x="154" y="150"/>
                </a:cubicBezTo>
                <a:cubicBezTo>
                  <a:pt x="154" y="148"/>
                  <a:pt x="154" y="148"/>
                  <a:pt x="154" y="148"/>
                </a:cubicBezTo>
                <a:cubicBezTo>
                  <a:pt x="156" y="148"/>
                  <a:pt x="157" y="148"/>
                  <a:pt x="158" y="149"/>
                </a:cubicBezTo>
                <a:cubicBezTo>
                  <a:pt x="158" y="149"/>
                  <a:pt x="157" y="150"/>
                  <a:pt x="157" y="150"/>
                </a:cubicBezTo>
                <a:cubicBezTo>
                  <a:pt x="159" y="152"/>
                  <a:pt x="159" y="152"/>
                  <a:pt x="159" y="152"/>
                </a:cubicBezTo>
                <a:cubicBezTo>
                  <a:pt x="158" y="154"/>
                  <a:pt x="158" y="154"/>
                  <a:pt x="158" y="154"/>
                </a:cubicBezTo>
                <a:cubicBezTo>
                  <a:pt x="159" y="154"/>
                  <a:pt x="163" y="151"/>
                  <a:pt x="162" y="154"/>
                </a:cubicBezTo>
                <a:cubicBezTo>
                  <a:pt x="164" y="152"/>
                  <a:pt x="164" y="154"/>
                  <a:pt x="165" y="153"/>
                </a:cubicBezTo>
                <a:cubicBezTo>
                  <a:pt x="165" y="153"/>
                  <a:pt x="164" y="154"/>
                  <a:pt x="164" y="154"/>
                </a:cubicBezTo>
                <a:cubicBezTo>
                  <a:pt x="165" y="155"/>
                  <a:pt x="167" y="157"/>
                  <a:pt x="169" y="156"/>
                </a:cubicBezTo>
                <a:cubicBezTo>
                  <a:pt x="169" y="156"/>
                  <a:pt x="171" y="148"/>
                  <a:pt x="173" y="146"/>
                </a:cubicBezTo>
                <a:cubicBezTo>
                  <a:pt x="174" y="147"/>
                  <a:pt x="174" y="146"/>
                  <a:pt x="175" y="145"/>
                </a:cubicBezTo>
                <a:cubicBezTo>
                  <a:pt x="174" y="145"/>
                  <a:pt x="174" y="145"/>
                  <a:pt x="174" y="145"/>
                </a:cubicBezTo>
                <a:cubicBezTo>
                  <a:pt x="174" y="144"/>
                  <a:pt x="175" y="143"/>
                  <a:pt x="176" y="142"/>
                </a:cubicBezTo>
                <a:cubicBezTo>
                  <a:pt x="175" y="142"/>
                  <a:pt x="175" y="142"/>
                  <a:pt x="175" y="142"/>
                </a:cubicBezTo>
                <a:cubicBezTo>
                  <a:pt x="175" y="142"/>
                  <a:pt x="175" y="142"/>
                  <a:pt x="175" y="142"/>
                </a:cubicBezTo>
                <a:cubicBezTo>
                  <a:pt x="175" y="142"/>
                  <a:pt x="175" y="143"/>
                  <a:pt x="175" y="143"/>
                </a:cubicBezTo>
                <a:cubicBezTo>
                  <a:pt x="174" y="143"/>
                  <a:pt x="174" y="143"/>
                  <a:pt x="174" y="143"/>
                </a:cubicBezTo>
                <a:cubicBezTo>
                  <a:pt x="174" y="143"/>
                  <a:pt x="174" y="143"/>
                  <a:pt x="174" y="143"/>
                </a:cubicBezTo>
                <a:cubicBezTo>
                  <a:pt x="174" y="142"/>
                  <a:pt x="174" y="142"/>
                  <a:pt x="174" y="141"/>
                </a:cubicBezTo>
                <a:cubicBezTo>
                  <a:pt x="175" y="140"/>
                  <a:pt x="175" y="140"/>
                  <a:pt x="175" y="140"/>
                </a:cubicBezTo>
                <a:cubicBezTo>
                  <a:pt x="172" y="141"/>
                  <a:pt x="176" y="133"/>
                  <a:pt x="175" y="132"/>
                </a:cubicBezTo>
                <a:cubicBezTo>
                  <a:pt x="176" y="130"/>
                  <a:pt x="174" y="131"/>
                  <a:pt x="174" y="129"/>
                </a:cubicBezTo>
                <a:cubicBezTo>
                  <a:pt x="173" y="127"/>
                  <a:pt x="175" y="127"/>
                  <a:pt x="176" y="125"/>
                </a:cubicBezTo>
                <a:cubicBezTo>
                  <a:pt x="176" y="123"/>
                  <a:pt x="174" y="126"/>
                  <a:pt x="174" y="126"/>
                </a:cubicBezTo>
                <a:cubicBezTo>
                  <a:pt x="175" y="123"/>
                  <a:pt x="175" y="123"/>
                  <a:pt x="175" y="123"/>
                </a:cubicBezTo>
                <a:cubicBezTo>
                  <a:pt x="176" y="124"/>
                  <a:pt x="176" y="123"/>
                  <a:pt x="176" y="123"/>
                </a:cubicBezTo>
                <a:cubicBezTo>
                  <a:pt x="176" y="121"/>
                  <a:pt x="177" y="117"/>
                  <a:pt x="174" y="119"/>
                </a:cubicBezTo>
                <a:cubicBezTo>
                  <a:pt x="174" y="116"/>
                  <a:pt x="175" y="116"/>
                  <a:pt x="175" y="115"/>
                </a:cubicBezTo>
                <a:cubicBezTo>
                  <a:pt x="175" y="115"/>
                  <a:pt x="175" y="116"/>
                  <a:pt x="174" y="116"/>
                </a:cubicBezTo>
                <a:cubicBezTo>
                  <a:pt x="175" y="115"/>
                  <a:pt x="174" y="116"/>
                  <a:pt x="173" y="117"/>
                </a:cubicBezTo>
                <a:cubicBezTo>
                  <a:pt x="172" y="116"/>
                  <a:pt x="175" y="108"/>
                  <a:pt x="172" y="110"/>
                </a:cubicBezTo>
                <a:cubicBezTo>
                  <a:pt x="172" y="109"/>
                  <a:pt x="172" y="109"/>
                  <a:pt x="172" y="109"/>
                </a:cubicBezTo>
                <a:cubicBezTo>
                  <a:pt x="170" y="111"/>
                  <a:pt x="168" y="112"/>
                  <a:pt x="166" y="112"/>
                </a:cubicBezTo>
                <a:cubicBezTo>
                  <a:pt x="167" y="111"/>
                  <a:pt x="167" y="111"/>
                  <a:pt x="167" y="111"/>
                </a:cubicBezTo>
                <a:cubicBezTo>
                  <a:pt x="166" y="111"/>
                  <a:pt x="166" y="111"/>
                  <a:pt x="166" y="111"/>
                </a:cubicBezTo>
                <a:cubicBezTo>
                  <a:pt x="166" y="110"/>
                  <a:pt x="167" y="110"/>
                  <a:pt x="167" y="110"/>
                </a:cubicBezTo>
                <a:cubicBezTo>
                  <a:pt x="165" y="109"/>
                  <a:pt x="166" y="107"/>
                  <a:pt x="165" y="105"/>
                </a:cubicBezTo>
                <a:cubicBezTo>
                  <a:pt x="160" y="110"/>
                  <a:pt x="160" y="110"/>
                  <a:pt x="160" y="110"/>
                </a:cubicBezTo>
                <a:cubicBezTo>
                  <a:pt x="160" y="108"/>
                  <a:pt x="162" y="104"/>
                  <a:pt x="160" y="105"/>
                </a:cubicBezTo>
                <a:cubicBezTo>
                  <a:pt x="161" y="103"/>
                  <a:pt x="161" y="103"/>
                  <a:pt x="161" y="103"/>
                </a:cubicBezTo>
                <a:cubicBezTo>
                  <a:pt x="164" y="98"/>
                  <a:pt x="159" y="102"/>
                  <a:pt x="159" y="101"/>
                </a:cubicBezTo>
                <a:cubicBezTo>
                  <a:pt x="161" y="98"/>
                  <a:pt x="161" y="98"/>
                  <a:pt x="161" y="98"/>
                </a:cubicBezTo>
                <a:cubicBezTo>
                  <a:pt x="161" y="99"/>
                  <a:pt x="161" y="99"/>
                  <a:pt x="161" y="99"/>
                </a:cubicBezTo>
                <a:cubicBezTo>
                  <a:pt x="162" y="97"/>
                  <a:pt x="162" y="96"/>
                  <a:pt x="163" y="95"/>
                </a:cubicBezTo>
                <a:cubicBezTo>
                  <a:pt x="163" y="95"/>
                  <a:pt x="163" y="95"/>
                  <a:pt x="163" y="95"/>
                </a:cubicBezTo>
                <a:cubicBezTo>
                  <a:pt x="163" y="95"/>
                  <a:pt x="163" y="95"/>
                  <a:pt x="163" y="95"/>
                </a:cubicBezTo>
                <a:cubicBezTo>
                  <a:pt x="163" y="95"/>
                  <a:pt x="163" y="95"/>
                  <a:pt x="163" y="95"/>
                </a:cubicBezTo>
                <a:cubicBezTo>
                  <a:pt x="161" y="95"/>
                  <a:pt x="160" y="95"/>
                  <a:pt x="160" y="94"/>
                </a:cubicBezTo>
                <a:cubicBezTo>
                  <a:pt x="159" y="93"/>
                  <a:pt x="157" y="93"/>
                  <a:pt x="158" y="89"/>
                </a:cubicBezTo>
                <a:cubicBezTo>
                  <a:pt x="156" y="90"/>
                  <a:pt x="156" y="90"/>
                  <a:pt x="156" y="90"/>
                </a:cubicBezTo>
                <a:cubicBezTo>
                  <a:pt x="156" y="88"/>
                  <a:pt x="156" y="88"/>
                  <a:pt x="156" y="88"/>
                </a:cubicBezTo>
                <a:cubicBezTo>
                  <a:pt x="158" y="87"/>
                  <a:pt x="158" y="87"/>
                  <a:pt x="158" y="87"/>
                </a:cubicBezTo>
                <a:cubicBezTo>
                  <a:pt x="159" y="88"/>
                  <a:pt x="161" y="91"/>
                  <a:pt x="162" y="93"/>
                </a:cubicBezTo>
                <a:cubicBezTo>
                  <a:pt x="163" y="92"/>
                  <a:pt x="163" y="92"/>
                  <a:pt x="163" y="92"/>
                </a:cubicBezTo>
                <a:cubicBezTo>
                  <a:pt x="163" y="91"/>
                  <a:pt x="161" y="90"/>
                  <a:pt x="161" y="89"/>
                </a:cubicBezTo>
                <a:cubicBezTo>
                  <a:pt x="161" y="89"/>
                  <a:pt x="162" y="87"/>
                  <a:pt x="164" y="87"/>
                </a:cubicBezTo>
                <a:cubicBezTo>
                  <a:pt x="162" y="87"/>
                  <a:pt x="162" y="87"/>
                  <a:pt x="162" y="87"/>
                </a:cubicBezTo>
                <a:cubicBezTo>
                  <a:pt x="159" y="83"/>
                  <a:pt x="159" y="83"/>
                  <a:pt x="159" y="78"/>
                </a:cubicBezTo>
                <a:cubicBezTo>
                  <a:pt x="158" y="79"/>
                  <a:pt x="158" y="79"/>
                  <a:pt x="158" y="79"/>
                </a:cubicBezTo>
                <a:cubicBezTo>
                  <a:pt x="157" y="78"/>
                  <a:pt x="156" y="78"/>
                  <a:pt x="158" y="77"/>
                </a:cubicBezTo>
                <a:cubicBezTo>
                  <a:pt x="157" y="74"/>
                  <a:pt x="156" y="71"/>
                  <a:pt x="158" y="68"/>
                </a:cubicBezTo>
                <a:cubicBezTo>
                  <a:pt x="156" y="69"/>
                  <a:pt x="156" y="69"/>
                  <a:pt x="156" y="69"/>
                </a:cubicBezTo>
                <a:cubicBezTo>
                  <a:pt x="155" y="69"/>
                  <a:pt x="158" y="66"/>
                  <a:pt x="155" y="68"/>
                </a:cubicBezTo>
                <a:cubicBezTo>
                  <a:pt x="153" y="67"/>
                  <a:pt x="153" y="67"/>
                  <a:pt x="153" y="67"/>
                </a:cubicBezTo>
                <a:cubicBezTo>
                  <a:pt x="153" y="66"/>
                  <a:pt x="152" y="66"/>
                  <a:pt x="153" y="65"/>
                </a:cubicBezTo>
                <a:cubicBezTo>
                  <a:pt x="153" y="65"/>
                  <a:pt x="153" y="65"/>
                  <a:pt x="153" y="65"/>
                </a:cubicBezTo>
                <a:cubicBezTo>
                  <a:pt x="153" y="65"/>
                  <a:pt x="153" y="65"/>
                  <a:pt x="153" y="65"/>
                </a:cubicBezTo>
                <a:cubicBezTo>
                  <a:pt x="153" y="65"/>
                  <a:pt x="153" y="65"/>
                  <a:pt x="153" y="65"/>
                </a:cubicBezTo>
                <a:cubicBezTo>
                  <a:pt x="153" y="65"/>
                  <a:pt x="153" y="65"/>
                  <a:pt x="153" y="65"/>
                </a:cubicBezTo>
                <a:cubicBezTo>
                  <a:pt x="153" y="64"/>
                  <a:pt x="152" y="64"/>
                  <a:pt x="152" y="64"/>
                </a:cubicBezTo>
                <a:cubicBezTo>
                  <a:pt x="151" y="64"/>
                  <a:pt x="151" y="65"/>
                  <a:pt x="151" y="63"/>
                </a:cubicBezTo>
                <a:cubicBezTo>
                  <a:pt x="151" y="61"/>
                  <a:pt x="147" y="63"/>
                  <a:pt x="147" y="62"/>
                </a:cubicBezTo>
                <a:cubicBezTo>
                  <a:pt x="148" y="60"/>
                  <a:pt x="148" y="59"/>
                  <a:pt x="149" y="58"/>
                </a:cubicBezTo>
                <a:cubicBezTo>
                  <a:pt x="149" y="54"/>
                  <a:pt x="146" y="56"/>
                  <a:pt x="144" y="52"/>
                </a:cubicBezTo>
                <a:cubicBezTo>
                  <a:pt x="144" y="49"/>
                  <a:pt x="145" y="45"/>
                  <a:pt x="148" y="44"/>
                </a:cubicBezTo>
                <a:cubicBezTo>
                  <a:pt x="145" y="45"/>
                  <a:pt x="146" y="45"/>
                  <a:pt x="144" y="44"/>
                </a:cubicBezTo>
                <a:cubicBezTo>
                  <a:pt x="144" y="43"/>
                  <a:pt x="145" y="43"/>
                  <a:pt x="146" y="42"/>
                </a:cubicBezTo>
                <a:cubicBezTo>
                  <a:pt x="146" y="38"/>
                  <a:pt x="144" y="42"/>
                  <a:pt x="143" y="40"/>
                </a:cubicBezTo>
                <a:cubicBezTo>
                  <a:pt x="141" y="42"/>
                  <a:pt x="139" y="45"/>
                  <a:pt x="138" y="45"/>
                </a:cubicBezTo>
                <a:cubicBezTo>
                  <a:pt x="138" y="46"/>
                  <a:pt x="138" y="46"/>
                  <a:pt x="138" y="46"/>
                </a:cubicBezTo>
                <a:cubicBezTo>
                  <a:pt x="136" y="46"/>
                  <a:pt x="135" y="45"/>
                  <a:pt x="135" y="42"/>
                </a:cubicBezTo>
                <a:cubicBezTo>
                  <a:pt x="136" y="40"/>
                  <a:pt x="136" y="40"/>
                  <a:pt x="136" y="40"/>
                </a:cubicBezTo>
                <a:cubicBezTo>
                  <a:pt x="134" y="39"/>
                  <a:pt x="134" y="39"/>
                  <a:pt x="134" y="39"/>
                </a:cubicBezTo>
                <a:cubicBezTo>
                  <a:pt x="135" y="37"/>
                  <a:pt x="135" y="37"/>
                  <a:pt x="135" y="37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33" y="36"/>
                  <a:pt x="133" y="36"/>
                  <a:pt x="133" y="36"/>
                </a:cubicBezTo>
                <a:cubicBezTo>
                  <a:pt x="133" y="35"/>
                  <a:pt x="132" y="34"/>
                  <a:pt x="131" y="32"/>
                </a:cubicBezTo>
                <a:cubicBezTo>
                  <a:pt x="132" y="31"/>
                  <a:pt x="132" y="31"/>
                  <a:pt x="132" y="31"/>
                </a:cubicBezTo>
                <a:cubicBezTo>
                  <a:pt x="132" y="27"/>
                  <a:pt x="131" y="25"/>
                  <a:pt x="129" y="24"/>
                </a:cubicBezTo>
                <a:cubicBezTo>
                  <a:pt x="128" y="24"/>
                  <a:pt x="127" y="23"/>
                  <a:pt x="126" y="21"/>
                </a:cubicBezTo>
                <a:cubicBezTo>
                  <a:pt x="127" y="19"/>
                  <a:pt x="127" y="19"/>
                  <a:pt x="127" y="19"/>
                </a:cubicBezTo>
                <a:cubicBezTo>
                  <a:pt x="127" y="15"/>
                  <a:pt x="126" y="23"/>
                  <a:pt x="125" y="20"/>
                </a:cubicBezTo>
                <a:cubicBezTo>
                  <a:pt x="126" y="16"/>
                  <a:pt x="126" y="16"/>
                  <a:pt x="126" y="16"/>
                </a:cubicBezTo>
                <a:cubicBezTo>
                  <a:pt x="124" y="20"/>
                  <a:pt x="125" y="13"/>
                  <a:pt x="125" y="10"/>
                </a:cubicBezTo>
                <a:cubicBezTo>
                  <a:pt x="124" y="16"/>
                  <a:pt x="124" y="16"/>
                  <a:pt x="124" y="16"/>
                </a:cubicBezTo>
                <a:cubicBezTo>
                  <a:pt x="123" y="13"/>
                  <a:pt x="123" y="13"/>
                  <a:pt x="123" y="13"/>
                </a:cubicBezTo>
                <a:cubicBezTo>
                  <a:pt x="122" y="9"/>
                  <a:pt x="124" y="5"/>
                  <a:pt x="124" y="3"/>
                </a:cubicBezTo>
                <a:cubicBezTo>
                  <a:pt x="124" y="3"/>
                  <a:pt x="123" y="4"/>
                  <a:pt x="123" y="5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1"/>
                  <a:pt x="123" y="1"/>
                  <a:pt x="123" y="1"/>
                </a:cubicBezTo>
                <a:cubicBezTo>
                  <a:pt x="123" y="2"/>
                  <a:pt x="123" y="2"/>
                  <a:pt x="122" y="2"/>
                </a:cubicBezTo>
                <a:cubicBezTo>
                  <a:pt x="122" y="3"/>
                  <a:pt x="122" y="3"/>
                  <a:pt x="122" y="3"/>
                </a:cubicBezTo>
                <a:cubicBezTo>
                  <a:pt x="122" y="2"/>
                  <a:pt x="121" y="2"/>
                  <a:pt x="121" y="4"/>
                </a:cubicBezTo>
                <a:cubicBezTo>
                  <a:pt x="121" y="3"/>
                  <a:pt x="121" y="1"/>
                  <a:pt x="121" y="1"/>
                </a:cubicBezTo>
                <a:cubicBezTo>
                  <a:pt x="117" y="11"/>
                  <a:pt x="117" y="11"/>
                  <a:pt x="117" y="11"/>
                </a:cubicBezTo>
                <a:cubicBezTo>
                  <a:pt x="119" y="6"/>
                  <a:pt x="119" y="6"/>
                  <a:pt x="119" y="6"/>
                </a:cubicBezTo>
                <a:cubicBezTo>
                  <a:pt x="118" y="13"/>
                  <a:pt x="118" y="13"/>
                  <a:pt x="118" y="13"/>
                </a:cubicBezTo>
                <a:cubicBezTo>
                  <a:pt x="116" y="20"/>
                  <a:pt x="116" y="14"/>
                  <a:pt x="115" y="17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4" y="18"/>
                  <a:pt x="114" y="16"/>
                  <a:pt x="113" y="16"/>
                </a:cubicBezTo>
                <a:cubicBezTo>
                  <a:pt x="113" y="16"/>
                  <a:pt x="114" y="18"/>
                  <a:pt x="113" y="19"/>
                </a:cubicBezTo>
                <a:cubicBezTo>
                  <a:pt x="113" y="20"/>
                  <a:pt x="113" y="17"/>
                  <a:pt x="112" y="17"/>
                </a:cubicBezTo>
                <a:cubicBezTo>
                  <a:pt x="112" y="21"/>
                  <a:pt x="111" y="25"/>
                  <a:pt x="110" y="24"/>
                </a:cubicBezTo>
                <a:cubicBezTo>
                  <a:pt x="110" y="24"/>
                  <a:pt x="110" y="23"/>
                  <a:pt x="110" y="23"/>
                </a:cubicBezTo>
                <a:cubicBezTo>
                  <a:pt x="110" y="24"/>
                  <a:pt x="109" y="25"/>
                  <a:pt x="109" y="25"/>
                </a:cubicBezTo>
                <a:cubicBezTo>
                  <a:pt x="109" y="20"/>
                  <a:pt x="109" y="20"/>
                  <a:pt x="109" y="20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7" y="25"/>
                  <a:pt x="107" y="29"/>
                  <a:pt x="107" y="26"/>
                </a:cubicBezTo>
                <a:cubicBezTo>
                  <a:pt x="107" y="25"/>
                  <a:pt x="107" y="25"/>
                  <a:pt x="107" y="25"/>
                </a:cubicBezTo>
                <a:cubicBezTo>
                  <a:pt x="102" y="30"/>
                  <a:pt x="102" y="30"/>
                  <a:pt x="102" y="30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31"/>
                  <a:pt x="98" y="29"/>
                  <a:pt x="99" y="33"/>
                </a:cubicBezTo>
                <a:cubicBezTo>
                  <a:pt x="97" y="32"/>
                  <a:pt x="96" y="39"/>
                  <a:pt x="95" y="34"/>
                </a:cubicBezTo>
                <a:cubicBezTo>
                  <a:pt x="93" y="35"/>
                  <a:pt x="92" y="38"/>
                  <a:pt x="91" y="40"/>
                </a:cubicBezTo>
                <a:cubicBezTo>
                  <a:pt x="89" y="42"/>
                  <a:pt x="88" y="44"/>
                  <a:pt x="85" y="46"/>
                </a:cubicBezTo>
                <a:cubicBezTo>
                  <a:pt x="84" y="45"/>
                  <a:pt x="82" y="46"/>
                  <a:pt x="80" y="47"/>
                </a:cubicBezTo>
                <a:cubicBezTo>
                  <a:pt x="79" y="48"/>
                  <a:pt x="78" y="49"/>
                  <a:pt x="77" y="49"/>
                </a:cubicBezTo>
                <a:cubicBezTo>
                  <a:pt x="77" y="50"/>
                  <a:pt x="76" y="50"/>
                  <a:pt x="76" y="50"/>
                </a:cubicBezTo>
                <a:cubicBezTo>
                  <a:pt x="74" y="54"/>
                  <a:pt x="73" y="57"/>
                  <a:pt x="71" y="61"/>
                </a:cubicBezTo>
                <a:cubicBezTo>
                  <a:pt x="65" y="58"/>
                  <a:pt x="67" y="66"/>
                  <a:pt x="63" y="66"/>
                </a:cubicBezTo>
                <a:cubicBezTo>
                  <a:pt x="64" y="68"/>
                  <a:pt x="64" y="68"/>
                  <a:pt x="64" y="68"/>
                </a:cubicBezTo>
                <a:cubicBezTo>
                  <a:pt x="60" y="66"/>
                  <a:pt x="61" y="71"/>
                  <a:pt x="57" y="70"/>
                </a:cubicBezTo>
                <a:cubicBezTo>
                  <a:pt x="57" y="71"/>
                  <a:pt x="57" y="72"/>
                  <a:pt x="57" y="72"/>
                </a:cubicBezTo>
                <a:cubicBezTo>
                  <a:pt x="57" y="72"/>
                  <a:pt x="57" y="72"/>
                  <a:pt x="58" y="73"/>
                </a:cubicBezTo>
                <a:cubicBezTo>
                  <a:pt x="57" y="73"/>
                  <a:pt x="56" y="75"/>
                  <a:pt x="55" y="72"/>
                </a:cubicBezTo>
                <a:cubicBezTo>
                  <a:pt x="55" y="72"/>
                  <a:pt x="55" y="72"/>
                  <a:pt x="55" y="72"/>
                </a:cubicBezTo>
                <a:cubicBezTo>
                  <a:pt x="53" y="70"/>
                  <a:pt x="54" y="74"/>
                  <a:pt x="52" y="73"/>
                </a:cubicBezTo>
                <a:cubicBezTo>
                  <a:pt x="54" y="75"/>
                  <a:pt x="54" y="75"/>
                  <a:pt x="54" y="75"/>
                </a:cubicBezTo>
                <a:cubicBezTo>
                  <a:pt x="53" y="76"/>
                  <a:pt x="53" y="76"/>
                  <a:pt x="53" y="76"/>
                </a:cubicBezTo>
                <a:cubicBezTo>
                  <a:pt x="52" y="75"/>
                  <a:pt x="52" y="75"/>
                  <a:pt x="52" y="75"/>
                </a:cubicBezTo>
                <a:cubicBezTo>
                  <a:pt x="52" y="84"/>
                  <a:pt x="44" y="78"/>
                  <a:pt x="43" y="86"/>
                </a:cubicBezTo>
                <a:cubicBezTo>
                  <a:pt x="42" y="83"/>
                  <a:pt x="43" y="88"/>
                  <a:pt x="41" y="85"/>
                </a:cubicBezTo>
                <a:cubicBezTo>
                  <a:pt x="37" y="83"/>
                  <a:pt x="39" y="87"/>
                  <a:pt x="39" y="89"/>
                </a:cubicBezTo>
                <a:cubicBezTo>
                  <a:pt x="39" y="89"/>
                  <a:pt x="39" y="89"/>
                  <a:pt x="39" y="90"/>
                </a:cubicBezTo>
                <a:cubicBezTo>
                  <a:pt x="37" y="91"/>
                  <a:pt x="37" y="91"/>
                  <a:pt x="37" y="91"/>
                </a:cubicBezTo>
                <a:cubicBezTo>
                  <a:pt x="36" y="86"/>
                  <a:pt x="38" y="94"/>
                  <a:pt x="37" y="91"/>
                </a:cubicBezTo>
                <a:cubicBezTo>
                  <a:pt x="31" y="91"/>
                  <a:pt x="27" y="98"/>
                  <a:pt x="21" y="100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20" y="101"/>
                  <a:pt x="19" y="104"/>
                  <a:pt x="18" y="103"/>
                </a:cubicBezTo>
                <a:cubicBezTo>
                  <a:pt x="16" y="102"/>
                  <a:pt x="17" y="106"/>
                  <a:pt x="17" y="107"/>
                </a:cubicBezTo>
                <a:cubicBezTo>
                  <a:pt x="16" y="109"/>
                  <a:pt x="13" y="107"/>
                  <a:pt x="14" y="106"/>
                </a:cubicBezTo>
                <a:cubicBezTo>
                  <a:pt x="13" y="108"/>
                  <a:pt x="14" y="112"/>
                  <a:pt x="12" y="111"/>
                </a:cubicBezTo>
                <a:cubicBezTo>
                  <a:pt x="9" y="109"/>
                  <a:pt x="9" y="117"/>
                  <a:pt x="7" y="114"/>
                </a:cubicBezTo>
                <a:cubicBezTo>
                  <a:pt x="7" y="114"/>
                  <a:pt x="7" y="114"/>
                  <a:pt x="7" y="114"/>
                </a:cubicBezTo>
                <a:cubicBezTo>
                  <a:pt x="3" y="113"/>
                  <a:pt x="4" y="118"/>
                  <a:pt x="0" y="117"/>
                </a:cubicBezTo>
                <a:cubicBezTo>
                  <a:pt x="0" y="117"/>
                  <a:pt x="0" y="117"/>
                  <a:pt x="0" y="117"/>
                </a:cubicBezTo>
                <a:cubicBezTo>
                  <a:pt x="1" y="121"/>
                  <a:pt x="1" y="126"/>
                  <a:pt x="2" y="130"/>
                </a:cubicBezTo>
                <a:cubicBezTo>
                  <a:pt x="10" y="141"/>
                  <a:pt x="10" y="141"/>
                  <a:pt x="10" y="141"/>
                </a:cubicBezTo>
                <a:cubicBezTo>
                  <a:pt x="20" y="148"/>
                  <a:pt x="20" y="148"/>
                  <a:pt x="20" y="148"/>
                </a:cubicBezTo>
                <a:cubicBezTo>
                  <a:pt x="23" y="145"/>
                  <a:pt x="27" y="142"/>
                  <a:pt x="30" y="139"/>
                </a:cubicBezTo>
                <a:cubicBezTo>
                  <a:pt x="42" y="137"/>
                  <a:pt x="42" y="137"/>
                  <a:pt x="42" y="137"/>
                </a:cubicBezTo>
                <a:cubicBezTo>
                  <a:pt x="49" y="132"/>
                  <a:pt x="56" y="127"/>
                  <a:pt x="63" y="121"/>
                </a:cubicBezTo>
                <a:cubicBezTo>
                  <a:pt x="62" y="117"/>
                  <a:pt x="62" y="117"/>
                  <a:pt x="62" y="117"/>
                </a:cubicBezTo>
                <a:cubicBezTo>
                  <a:pt x="70" y="119"/>
                  <a:pt x="72" y="110"/>
                  <a:pt x="78" y="109"/>
                </a:cubicBezTo>
                <a:cubicBezTo>
                  <a:pt x="77" y="107"/>
                  <a:pt x="77" y="107"/>
                  <a:pt x="77" y="107"/>
                </a:cubicBezTo>
                <a:cubicBezTo>
                  <a:pt x="78" y="106"/>
                  <a:pt x="79" y="108"/>
                  <a:pt x="79" y="108"/>
                </a:cubicBezTo>
                <a:cubicBezTo>
                  <a:pt x="82" y="105"/>
                  <a:pt x="85" y="103"/>
                  <a:pt x="87" y="101"/>
                </a:cubicBezTo>
                <a:cubicBezTo>
                  <a:pt x="87" y="121"/>
                  <a:pt x="87" y="141"/>
                  <a:pt x="88" y="160"/>
                </a:cubicBezTo>
                <a:cubicBezTo>
                  <a:pt x="82" y="209"/>
                  <a:pt x="82" y="209"/>
                  <a:pt x="82" y="209"/>
                </a:cubicBezTo>
                <a:cubicBezTo>
                  <a:pt x="82" y="249"/>
                  <a:pt x="82" y="288"/>
                  <a:pt x="83" y="328"/>
                </a:cubicBezTo>
                <a:cubicBezTo>
                  <a:pt x="87" y="336"/>
                  <a:pt x="87" y="336"/>
                  <a:pt x="87" y="336"/>
                </a:cubicBezTo>
                <a:cubicBezTo>
                  <a:pt x="81" y="359"/>
                  <a:pt x="88" y="389"/>
                  <a:pt x="85" y="415"/>
                </a:cubicBezTo>
                <a:cubicBezTo>
                  <a:pt x="88" y="415"/>
                  <a:pt x="88" y="415"/>
                  <a:pt x="88" y="415"/>
                </a:cubicBezTo>
                <a:cubicBezTo>
                  <a:pt x="89" y="422"/>
                  <a:pt x="87" y="422"/>
                  <a:pt x="86" y="423"/>
                </a:cubicBezTo>
                <a:cubicBezTo>
                  <a:pt x="88" y="456"/>
                  <a:pt x="91" y="490"/>
                  <a:pt x="96" y="523"/>
                </a:cubicBezTo>
                <a:cubicBezTo>
                  <a:pt x="98" y="539"/>
                  <a:pt x="100" y="556"/>
                  <a:pt x="103" y="572"/>
                </a:cubicBezTo>
                <a:cubicBezTo>
                  <a:pt x="105" y="580"/>
                  <a:pt x="107" y="588"/>
                  <a:pt x="109" y="597"/>
                </a:cubicBezTo>
                <a:cubicBezTo>
                  <a:pt x="112" y="605"/>
                  <a:pt x="114" y="613"/>
                  <a:pt x="120" y="623"/>
                </a:cubicBezTo>
                <a:cubicBezTo>
                  <a:pt x="121" y="625"/>
                  <a:pt x="123" y="628"/>
                  <a:pt x="126" y="632"/>
                </a:cubicBezTo>
                <a:cubicBezTo>
                  <a:pt x="129" y="635"/>
                  <a:pt x="133" y="638"/>
                  <a:pt x="136" y="640"/>
                </a:cubicBezTo>
                <a:cubicBezTo>
                  <a:pt x="143" y="644"/>
                  <a:pt x="149" y="647"/>
                  <a:pt x="151" y="649"/>
                </a:cubicBezTo>
                <a:cubicBezTo>
                  <a:pt x="163" y="652"/>
                  <a:pt x="173" y="654"/>
                  <a:pt x="184" y="655"/>
                </a:cubicBezTo>
                <a:cubicBezTo>
                  <a:pt x="194" y="657"/>
                  <a:pt x="204" y="659"/>
                  <a:pt x="214" y="661"/>
                </a:cubicBezTo>
                <a:cubicBezTo>
                  <a:pt x="213" y="661"/>
                  <a:pt x="213" y="661"/>
                  <a:pt x="213" y="661"/>
                </a:cubicBezTo>
                <a:cubicBezTo>
                  <a:pt x="223" y="662"/>
                  <a:pt x="223" y="662"/>
                  <a:pt x="223" y="662"/>
                </a:cubicBezTo>
                <a:cubicBezTo>
                  <a:pt x="223" y="662"/>
                  <a:pt x="223" y="662"/>
                  <a:pt x="223" y="663"/>
                </a:cubicBezTo>
                <a:cubicBezTo>
                  <a:pt x="233" y="662"/>
                  <a:pt x="249" y="666"/>
                  <a:pt x="262" y="668"/>
                </a:cubicBezTo>
                <a:cubicBezTo>
                  <a:pt x="261" y="668"/>
                  <a:pt x="261" y="668"/>
                  <a:pt x="261" y="668"/>
                </a:cubicBezTo>
                <a:cubicBezTo>
                  <a:pt x="298" y="671"/>
                  <a:pt x="334" y="672"/>
                  <a:pt x="369" y="672"/>
                </a:cubicBezTo>
                <a:cubicBezTo>
                  <a:pt x="404" y="672"/>
                  <a:pt x="439" y="672"/>
                  <a:pt x="476" y="673"/>
                </a:cubicBezTo>
                <a:cubicBezTo>
                  <a:pt x="509" y="677"/>
                  <a:pt x="549" y="671"/>
                  <a:pt x="587" y="673"/>
                </a:cubicBezTo>
                <a:cubicBezTo>
                  <a:pt x="594" y="676"/>
                  <a:pt x="672" y="671"/>
                  <a:pt x="679" y="669"/>
                </a:cubicBezTo>
                <a:cubicBezTo>
                  <a:pt x="670" y="666"/>
                  <a:pt x="670" y="666"/>
                  <a:pt x="670" y="666"/>
                </a:cubicBezTo>
                <a:cubicBezTo>
                  <a:pt x="699" y="664"/>
                  <a:pt x="713" y="666"/>
                  <a:pt x="738" y="662"/>
                </a:cubicBezTo>
                <a:cubicBezTo>
                  <a:pt x="736" y="663"/>
                  <a:pt x="736" y="663"/>
                  <a:pt x="736" y="663"/>
                </a:cubicBezTo>
                <a:cubicBezTo>
                  <a:pt x="739" y="663"/>
                  <a:pt x="738" y="662"/>
                  <a:pt x="739" y="661"/>
                </a:cubicBezTo>
                <a:cubicBezTo>
                  <a:pt x="740" y="660"/>
                  <a:pt x="742" y="661"/>
                  <a:pt x="747" y="665"/>
                </a:cubicBezTo>
                <a:cubicBezTo>
                  <a:pt x="747" y="665"/>
                  <a:pt x="747" y="665"/>
                  <a:pt x="747" y="665"/>
                </a:cubicBezTo>
                <a:cubicBezTo>
                  <a:pt x="747" y="665"/>
                  <a:pt x="747" y="665"/>
                  <a:pt x="747" y="665"/>
                </a:cubicBezTo>
                <a:cubicBezTo>
                  <a:pt x="746" y="663"/>
                  <a:pt x="746" y="663"/>
                  <a:pt x="746" y="663"/>
                </a:cubicBezTo>
                <a:cubicBezTo>
                  <a:pt x="747" y="663"/>
                  <a:pt x="747" y="661"/>
                  <a:pt x="748" y="661"/>
                </a:cubicBezTo>
                <a:cubicBezTo>
                  <a:pt x="749" y="661"/>
                  <a:pt x="749" y="662"/>
                  <a:pt x="749" y="662"/>
                </a:cubicBezTo>
                <a:cubicBezTo>
                  <a:pt x="751" y="662"/>
                  <a:pt x="751" y="662"/>
                  <a:pt x="751" y="662"/>
                </a:cubicBezTo>
                <a:cubicBezTo>
                  <a:pt x="752" y="664"/>
                  <a:pt x="752" y="664"/>
                  <a:pt x="752" y="664"/>
                </a:cubicBezTo>
                <a:cubicBezTo>
                  <a:pt x="753" y="662"/>
                  <a:pt x="753" y="658"/>
                  <a:pt x="755" y="660"/>
                </a:cubicBezTo>
                <a:cubicBezTo>
                  <a:pt x="754" y="657"/>
                  <a:pt x="756" y="658"/>
                  <a:pt x="755" y="657"/>
                </a:cubicBezTo>
                <a:cubicBezTo>
                  <a:pt x="756" y="657"/>
                  <a:pt x="756" y="658"/>
                  <a:pt x="756" y="658"/>
                </a:cubicBezTo>
                <a:cubicBezTo>
                  <a:pt x="757" y="658"/>
                  <a:pt x="760" y="657"/>
                  <a:pt x="760" y="655"/>
                </a:cubicBezTo>
                <a:close/>
                <a:moveTo>
                  <a:pt x="749" y="662"/>
                </a:moveTo>
                <a:cubicBezTo>
                  <a:pt x="749" y="662"/>
                  <a:pt x="749" y="662"/>
                  <a:pt x="749" y="662"/>
                </a:cubicBezTo>
                <a:cubicBezTo>
                  <a:pt x="749" y="663"/>
                  <a:pt x="749" y="663"/>
                  <a:pt x="749" y="662"/>
                </a:cubicBezTo>
                <a:close/>
                <a:moveTo>
                  <a:pt x="632" y="637"/>
                </a:moveTo>
                <a:cubicBezTo>
                  <a:pt x="632" y="637"/>
                  <a:pt x="632" y="637"/>
                  <a:pt x="632" y="637"/>
                </a:cubicBezTo>
                <a:cubicBezTo>
                  <a:pt x="630" y="635"/>
                  <a:pt x="630" y="635"/>
                  <a:pt x="630" y="635"/>
                </a:cubicBezTo>
                <a:lnTo>
                  <a:pt x="632" y="637"/>
                </a:lnTo>
                <a:close/>
                <a:moveTo>
                  <a:pt x="730" y="632"/>
                </a:moveTo>
                <a:cubicBezTo>
                  <a:pt x="732" y="632"/>
                  <a:pt x="733" y="632"/>
                  <a:pt x="734" y="631"/>
                </a:cubicBezTo>
                <a:cubicBezTo>
                  <a:pt x="730" y="631"/>
                  <a:pt x="730" y="632"/>
                  <a:pt x="730" y="632"/>
                </a:cubicBezTo>
                <a:close/>
                <a:moveTo>
                  <a:pt x="756" y="660"/>
                </a:moveTo>
                <a:cubicBezTo>
                  <a:pt x="757" y="660"/>
                  <a:pt x="756" y="659"/>
                  <a:pt x="756" y="658"/>
                </a:cubicBezTo>
                <a:cubicBezTo>
                  <a:pt x="755" y="659"/>
                  <a:pt x="755" y="659"/>
                  <a:pt x="755" y="659"/>
                </a:cubicBezTo>
                <a:cubicBezTo>
                  <a:pt x="756" y="659"/>
                  <a:pt x="756" y="659"/>
                  <a:pt x="756" y="660"/>
                </a:cubicBezTo>
                <a:close/>
                <a:moveTo>
                  <a:pt x="753" y="645"/>
                </a:moveTo>
                <a:cubicBezTo>
                  <a:pt x="753" y="644"/>
                  <a:pt x="753" y="644"/>
                  <a:pt x="753" y="644"/>
                </a:cubicBezTo>
                <a:cubicBezTo>
                  <a:pt x="753" y="644"/>
                  <a:pt x="753" y="644"/>
                  <a:pt x="753" y="645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38100" cmpd="sng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Round Diagonal Corner Rectangle 147"/>
          <p:cNvSpPr/>
          <p:nvPr/>
        </p:nvSpPr>
        <p:spPr>
          <a:xfrm>
            <a:off x="438524" y="3009155"/>
            <a:ext cx="4057276" cy="3163045"/>
          </a:xfrm>
          <a:prstGeom prst="round2DiagRect">
            <a:avLst>
              <a:gd name="adj1" fmla="val 0"/>
              <a:gd name="adj2" fmla="val 11073"/>
            </a:avLst>
          </a:prstGeom>
          <a:solidFill>
            <a:schemeClr val="bg1"/>
          </a:solidFill>
          <a:ln w="38100" cmpd="sng">
            <a:solidFill>
              <a:schemeClr val="tx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105400" y="4356360"/>
            <a:ext cx="3886200" cy="457200"/>
          </a:xfrm>
        </p:spPr>
        <p:txBody>
          <a:bodyPr/>
          <a:lstStyle/>
          <a:p>
            <a:pPr marL="18288" indent="0">
              <a:lnSpc>
                <a:spcPct val="100000"/>
              </a:lnSpc>
              <a:buNone/>
            </a:pPr>
            <a:r>
              <a:rPr lang="en-US" sz="1400" dirty="0" smtClean="0"/>
              <a:t>Artificially bloats max data rates of 802.11ac</a:t>
            </a:r>
            <a:endParaRPr lang="en-US" sz="1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23369" y="6555345"/>
            <a:ext cx="462491" cy="365125"/>
          </a:xfrm>
        </p:spPr>
        <p:txBody>
          <a:bodyPr/>
          <a:lstStyle/>
          <a:p>
            <a:fld id="{F62BCC59-8EC1-BA46-854B-5FD0FEC4523B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Spatial Streams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69075"/>
            <a:ext cx="2895600" cy="365125"/>
          </a:xfrm>
        </p:spPr>
        <p:txBody>
          <a:bodyPr/>
          <a:lstStyle/>
          <a:p>
            <a:r>
              <a:rPr lang="en-US" smtClean="0"/>
              <a:t>Ruckus Proprietary and Confidential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461941" y="5069965"/>
            <a:ext cx="17469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8x8:8 (MIMO)</a:t>
            </a:r>
          </a:p>
        </p:txBody>
      </p:sp>
      <p:sp>
        <p:nvSpPr>
          <p:cNvPr id="8" name="TextBox 7"/>
          <p:cNvSpPr txBox="1"/>
          <p:nvPr/>
        </p:nvSpPr>
        <p:spPr>
          <a:xfrm flipH="1">
            <a:off x="7395940" y="5041533"/>
            <a:ext cx="17480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8x8:8 (MIMO)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228418"/>
              </p:ext>
            </p:extLst>
          </p:nvPr>
        </p:nvGraphicFramePr>
        <p:xfrm>
          <a:off x="4571999" y="2819400"/>
          <a:ext cx="4460599" cy="12189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2307"/>
                <a:gridCol w="586382"/>
                <a:gridCol w="586382"/>
                <a:gridCol w="586382"/>
                <a:gridCol w="586382"/>
                <a:gridCol w="586382"/>
                <a:gridCol w="586382"/>
              </a:tblGrid>
              <a:tr h="38733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b="1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Bandwidth</a:t>
                      </a:r>
                      <a:endParaRPr lang="en-US" sz="1200" b="1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b="1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1ss</a:t>
                      </a:r>
                      <a:endParaRPr lang="en-US" sz="1200" b="1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b="1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2ss</a:t>
                      </a:r>
                      <a:endParaRPr lang="en-US" sz="1200" b="1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b="1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3ss</a:t>
                      </a:r>
                      <a:endParaRPr lang="en-US" sz="1200" b="1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b="1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4ss</a:t>
                      </a:r>
                      <a:endParaRPr lang="en-US" sz="1200" b="1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b="1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…</a:t>
                      </a:r>
                      <a:endParaRPr lang="en-US" sz="1200" b="1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b="1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8ss</a:t>
                      </a:r>
                      <a:endParaRPr lang="en-US" sz="1200" b="1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72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b="1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20</a:t>
                      </a:r>
                      <a:r>
                        <a:rPr lang="en-US" sz="1200" b="1" baseline="0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 MHz</a:t>
                      </a:r>
                      <a:endParaRPr lang="en-US" sz="1200" b="1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78</a:t>
                      </a:r>
                      <a:endParaRPr lang="en-US" sz="1200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156</a:t>
                      </a:r>
                      <a:endParaRPr lang="en-US" sz="1200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260*</a:t>
                      </a:r>
                      <a:endParaRPr lang="en-US" sz="1200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312</a:t>
                      </a:r>
                      <a:endParaRPr lang="en-US" sz="1200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…</a:t>
                      </a:r>
                      <a:endParaRPr lang="en-US" sz="1200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624</a:t>
                      </a:r>
                      <a:endParaRPr lang="en-US" sz="1200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72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b="1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40</a:t>
                      </a:r>
                      <a:r>
                        <a:rPr lang="en-US" sz="1200" b="1" baseline="0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 MHz</a:t>
                      </a:r>
                      <a:endParaRPr lang="en-US" sz="1200" b="1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180</a:t>
                      </a:r>
                      <a:endParaRPr lang="en-US" sz="1200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360</a:t>
                      </a:r>
                      <a:endParaRPr lang="en-US" sz="1200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540</a:t>
                      </a:r>
                      <a:endParaRPr lang="en-US" sz="1200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720</a:t>
                      </a:r>
                      <a:endParaRPr lang="en-US" sz="1200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…</a:t>
                      </a:r>
                      <a:endParaRPr lang="en-US" sz="1200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1440</a:t>
                      </a:r>
                      <a:endParaRPr lang="en-US" sz="1200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72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b="1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80 MHz</a:t>
                      </a:r>
                      <a:endParaRPr lang="en-US" sz="1200" b="1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390</a:t>
                      </a:r>
                      <a:endParaRPr lang="en-US" sz="1200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780</a:t>
                      </a:r>
                      <a:endParaRPr lang="en-US" sz="1200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1170</a:t>
                      </a:r>
                      <a:endParaRPr lang="en-US" sz="1200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1560</a:t>
                      </a:r>
                      <a:endParaRPr lang="en-US" sz="1200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…</a:t>
                      </a:r>
                      <a:endParaRPr lang="en-US" sz="1200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200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3120</a:t>
                      </a:r>
                      <a:endParaRPr lang="en-US" sz="1200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</a:tbl>
          </a:graphicData>
        </a:graphic>
      </p:graphicFrame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4800600" y="5486400"/>
            <a:ext cx="4046391" cy="911562"/>
            <a:chOff x="1069176" y="5175108"/>
            <a:chExt cx="6888797" cy="1551893"/>
          </a:xfrm>
        </p:grpSpPr>
        <p:sp>
          <p:nvSpPr>
            <p:cNvPr id="11" name="Rectangle 10"/>
            <p:cNvSpPr/>
            <p:nvPr/>
          </p:nvSpPr>
          <p:spPr>
            <a:xfrm>
              <a:off x="1069176" y="5190961"/>
              <a:ext cx="1762429" cy="1536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1145803" y="5542437"/>
              <a:ext cx="613019" cy="891478"/>
            </a:xfrm>
            <a:prstGeom prst="roundRect">
              <a:avLst/>
            </a:prstGeom>
            <a:ln w="12700" cmpd="sng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1835449" y="5360359"/>
              <a:ext cx="459764" cy="1224971"/>
            </a:xfrm>
            <a:prstGeom prst="roundRect">
              <a:avLst/>
            </a:prstGeom>
            <a:ln w="12700" cmpd="sng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flipV="1">
              <a:off x="2623416" y="5320319"/>
              <a:ext cx="459764" cy="0"/>
            </a:xfrm>
            <a:prstGeom prst="lin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3089908" y="5228777"/>
              <a:ext cx="0" cy="102403"/>
            </a:xfrm>
            <a:prstGeom prst="lin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6" name="Isosceles Triangle 15"/>
            <p:cNvSpPr/>
            <p:nvPr/>
          </p:nvSpPr>
          <p:spPr>
            <a:xfrm rot="10800000">
              <a:off x="2997956" y="5187859"/>
              <a:ext cx="183906" cy="102403"/>
            </a:xfrm>
            <a:prstGeom prst="triangl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Pentagon 16"/>
            <p:cNvSpPr/>
            <p:nvPr/>
          </p:nvSpPr>
          <p:spPr>
            <a:xfrm>
              <a:off x="2441504" y="5238630"/>
              <a:ext cx="306509" cy="153604"/>
            </a:xfrm>
            <a:prstGeom prst="homePlat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8" name="Straight Connector 17"/>
            <p:cNvCxnSpPr/>
            <p:nvPr/>
          </p:nvCxnSpPr>
          <p:spPr>
            <a:xfrm flipV="1">
              <a:off x="2623416" y="5687480"/>
              <a:ext cx="459764" cy="0"/>
            </a:xfrm>
            <a:prstGeom prst="lin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V="1">
              <a:off x="3089908" y="5595938"/>
              <a:ext cx="0" cy="102403"/>
            </a:xfrm>
            <a:prstGeom prst="lin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0" name="Isosceles Triangle 19"/>
            <p:cNvSpPr/>
            <p:nvPr/>
          </p:nvSpPr>
          <p:spPr>
            <a:xfrm rot="10800000">
              <a:off x="2997956" y="5559013"/>
              <a:ext cx="183906" cy="102403"/>
            </a:xfrm>
            <a:prstGeom prst="triangl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Pentagon 20"/>
            <p:cNvSpPr/>
            <p:nvPr/>
          </p:nvSpPr>
          <p:spPr>
            <a:xfrm>
              <a:off x="2441504" y="5614632"/>
              <a:ext cx="306509" cy="153604"/>
            </a:xfrm>
            <a:prstGeom prst="homePlat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>
            <a:xfrm flipV="1">
              <a:off x="3089908" y="5408478"/>
              <a:ext cx="0" cy="102403"/>
            </a:xfrm>
            <a:prstGeom prst="lin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3" name="Isosceles Triangle 22"/>
            <p:cNvSpPr/>
            <p:nvPr/>
          </p:nvSpPr>
          <p:spPr>
            <a:xfrm rot="10800000">
              <a:off x="2997956" y="5368454"/>
              <a:ext cx="183906" cy="102403"/>
            </a:xfrm>
            <a:prstGeom prst="triangl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4" name="Straight Connector 23"/>
            <p:cNvCxnSpPr/>
            <p:nvPr/>
          </p:nvCxnSpPr>
          <p:spPr>
            <a:xfrm flipV="1">
              <a:off x="2623416" y="5503123"/>
              <a:ext cx="459764" cy="0"/>
            </a:xfrm>
            <a:prstGeom prst="lin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V="1">
              <a:off x="2623416" y="5879806"/>
              <a:ext cx="459764" cy="0"/>
            </a:xfrm>
            <a:prstGeom prst="lin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3089908" y="5788263"/>
              <a:ext cx="0" cy="102403"/>
            </a:xfrm>
            <a:prstGeom prst="lin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7" name="Isosceles Triangle 26"/>
            <p:cNvSpPr/>
            <p:nvPr/>
          </p:nvSpPr>
          <p:spPr>
            <a:xfrm rot="10800000">
              <a:off x="2997956" y="5751338"/>
              <a:ext cx="183906" cy="102403"/>
            </a:xfrm>
            <a:prstGeom prst="triangl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Pentagon 27"/>
            <p:cNvSpPr/>
            <p:nvPr/>
          </p:nvSpPr>
          <p:spPr>
            <a:xfrm>
              <a:off x="2441504" y="5802633"/>
              <a:ext cx="306509" cy="153604"/>
            </a:xfrm>
            <a:prstGeom prst="homePlat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9" name="Straight Connector 28"/>
            <p:cNvCxnSpPr/>
            <p:nvPr/>
          </p:nvCxnSpPr>
          <p:spPr>
            <a:xfrm flipV="1">
              <a:off x="2623416" y="6062878"/>
              <a:ext cx="459764" cy="0"/>
            </a:xfrm>
            <a:prstGeom prst="lin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V="1">
              <a:off x="3089908" y="5971335"/>
              <a:ext cx="0" cy="102403"/>
            </a:xfrm>
            <a:prstGeom prst="lin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1" name="Isosceles Triangle 30"/>
            <p:cNvSpPr/>
            <p:nvPr/>
          </p:nvSpPr>
          <p:spPr>
            <a:xfrm rot="10800000">
              <a:off x="2997956" y="5930417"/>
              <a:ext cx="183906" cy="102403"/>
            </a:xfrm>
            <a:prstGeom prst="triangl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Pentagon 31"/>
            <p:cNvSpPr/>
            <p:nvPr/>
          </p:nvSpPr>
          <p:spPr>
            <a:xfrm>
              <a:off x="2441504" y="5990634"/>
              <a:ext cx="306509" cy="153604"/>
            </a:xfrm>
            <a:prstGeom prst="homePlat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>
            <a:xfrm flipV="1">
              <a:off x="2623416" y="6430038"/>
              <a:ext cx="459764" cy="0"/>
            </a:xfrm>
            <a:prstGeom prst="lin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3089908" y="6338496"/>
              <a:ext cx="0" cy="102403"/>
            </a:xfrm>
            <a:prstGeom prst="lin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5" name="Isosceles Triangle 34"/>
            <p:cNvSpPr/>
            <p:nvPr/>
          </p:nvSpPr>
          <p:spPr>
            <a:xfrm rot="10800000">
              <a:off x="2997956" y="6301571"/>
              <a:ext cx="183906" cy="102403"/>
            </a:xfrm>
            <a:prstGeom prst="triangl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" name="Pentagon 35"/>
            <p:cNvSpPr/>
            <p:nvPr/>
          </p:nvSpPr>
          <p:spPr>
            <a:xfrm>
              <a:off x="2441504" y="6366636"/>
              <a:ext cx="306509" cy="139640"/>
            </a:xfrm>
            <a:prstGeom prst="homePlat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 flipV="1">
              <a:off x="3089908" y="6151037"/>
              <a:ext cx="0" cy="102403"/>
            </a:xfrm>
            <a:prstGeom prst="lin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8" name="Isosceles Triangle 37"/>
            <p:cNvSpPr/>
            <p:nvPr/>
          </p:nvSpPr>
          <p:spPr>
            <a:xfrm rot="10800000">
              <a:off x="2997956" y="6111012"/>
              <a:ext cx="183906" cy="102403"/>
            </a:xfrm>
            <a:prstGeom prst="triangl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9" name="Straight Connector 38"/>
            <p:cNvCxnSpPr/>
            <p:nvPr/>
          </p:nvCxnSpPr>
          <p:spPr>
            <a:xfrm flipV="1">
              <a:off x="2623416" y="6245681"/>
              <a:ext cx="459764" cy="0"/>
            </a:xfrm>
            <a:prstGeom prst="lin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flipV="1">
              <a:off x="2623416" y="6622364"/>
              <a:ext cx="459764" cy="0"/>
            </a:xfrm>
            <a:prstGeom prst="lin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V="1">
              <a:off x="3089908" y="6530821"/>
              <a:ext cx="0" cy="102403"/>
            </a:xfrm>
            <a:prstGeom prst="lin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2" name="Isosceles Triangle 41"/>
            <p:cNvSpPr/>
            <p:nvPr/>
          </p:nvSpPr>
          <p:spPr>
            <a:xfrm rot="10800000">
              <a:off x="2997956" y="6493897"/>
              <a:ext cx="183906" cy="102403"/>
            </a:xfrm>
            <a:prstGeom prst="triangl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" name="Pentagon 42"/>
            <p:cNvSpPr/>
            <p:nvPr/>
          </p:nvSpPr>
          <p:spPr>
            <a:xfrm>
              <a:off x="2441504" y="6540674"/>
              <a:ext cx="306509" cy="153604"/>
            </a:xfrm>
            <a:prstGeom prst="homePlat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 flipH="1">
              <a:off x="6196973" y="5178210"/>
              <a:ext cx="1761000" cy="1536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Rounded Rectangle 44"/>
            <p:cNvSpPr/>
            <p:nvPr/>
          </p:nvSpPr>
          <p:spPr>
            <a:xfrm flipH="1">
              <a:off x="7268886" y="5529686"/>
              <a:ext cx="612522" cy="891478"/>
            </a:xfrm>
            <a:prstGeom prst="roundRect">
              <a:avLst/>
            </a:prstGeom>
            <a:ln w="12700" cmpd="sng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" name="Rounded Rectangle 45"/>
            <p:cNvSpPr/>
            <p:nvPr/>
          </p:nvSpPr>
          <p:spPr>
            <a:xfrm flipH="1">
              <a:off x="6732930" y="5347608"/>
              <a:ext cx="459391" cy="1224971"/>
            </a:xfrm>
            <a:prstGeom prst="roundRect">
              <a:avLst/>
            </a:prstGeom>
            <a:ln w="12700" cmpd="sng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47" name="Straight Connector 46"/>
            <p:cNvCxnSpPr/>
            <p:nvPr/>
          </p:nvCxnSpPr>
          <p:spPr>
            <a:xfrm flipH="1" flipV="1">
              <a:off x="5945531" y="5307568"/>
              <a:ext cx="459391" cy="0"/>
            </a:xfrm>
            <a:prstGeom prst="lin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H="1" flipV="1">
              <a:off x="5938806" y="5216025"/>
              <a:ext cx="0" cy="102403"/>
            </a:xfrm>
            <a:prstGeom prst="lin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9" name="Isosceles Triangle 48"/>
            <p:cNvSpPr/>
            <p:nvPr/>
          </p:nvSpPr>
          <p:spPr>
            <a:xfrm rot="10800000" flipH="1">
              <a:off x="5846928" y="5175108"/>
              <a:ext cx="183757" cy="102403"/>
            </a:xfrm>
            <a:prstGeom prst="triangl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" name="Pentagon 49"/>
            <p:cNvSpPr/>
            <p:nvPr/>
          </p:nvSpPr>
          <p:spPr>
            <a:xfrm flipH="1">
              <a:off x="6280497" y="5225878"/>
              <a:ext cx="306261" cy="153604"/>
            </a:xfrm>
            <a:prstGeom prst="homePlat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51" name="Straight Connector 50"/>
            <p:cNvCxnSpPr/>
            <p:nvPr/>
          </p:nvCxnSpPr>
          <p:spPr>
            <a:xfrm flipH="1" flipV="1">
              <a:off x="5945531" y="5674729"/>
              <a:ext cx="459391" cy="0"/>
            </a:xfrm>
            <a:prstGeom prst="lin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H="1" flipV="1">
              <a:off x="5938806" y="5583186"/>
              <a:ext cx="0" cy="102403"/>
            </a:xfrm>
            <a:prstGeom prst="lin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3" name="Isosceles Triangle 52"/>
            <p:cNvSpPr/>
            <p:nvPr/>
          </p:nvSpPr>
          <p:spPr>
            <a:xfrm rot="10800000" flipH="1">
              <a:off x="5846929" y="5546262"/>
              <a:ext cx="183757" cy="102403"/>
            </a:xfrm>
            <a:prstGeom prst="triangl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" name="Pentagon 53"/>
            <p:cNvSpPr/>
            <p:nvPr/>
          </p:nvSpPr>
          <p:spPr>
            <a:xfrm flipH="1">
              <a:off x="6280497" y="5597890"/>
              <a:ext cx="306261" cy="153604"/>
            </a:xfrm>
            <a:prstGeom prst="homePlat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55" name="Straight Connector 54"/>
            <p:cNvCxnSpPr/>
            <p:nvPr/>
          </p:nvCxnSpPr>
          <p:spPr>
            <a:xfrm flipH="1" flipV="1">
              <a:off x="5938806" y="5395727"/>
              <a:ext cx="0" cy="102403"/>
            </a:xfrm>
            <a:prstGeom prst="lin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6" name="Isosceles Triangle 55"/>
            <p:cNvSpPr/>
            <p:nvPr/>
          </p:nvSpPr>
          <p:spPr>
            <a:xfrm rot="10800000" flipH="1">
              <a:off x="5846928" y="5355703"/>
              <a:ext cx="183757" cy="102403"/>
            </a:xfrm>
            <a:prstGeom prst="triangl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57" name="Straight Connector 56"/>
            <p:cNvCxnSpPr/>
            <p:nvPr/>
          </p:nvCxnSpPr>
          <p:spPr>
            <a:xfrm flipH="1" flipV="1">
              <a:off x="5945531" y="5490372"/>
              <a:ext cx="459391" cy="0"/>
            </a:xfrm>
            <a:prstGeom prst="lin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H="1" flipV="1">
              <a:off x="5945531" y="5867054"/>
              <a:ext cx="459391" cy="0"/>
            </a:xfrm>
            <a:prstGeom prst="lin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H="1" flipV="1">
              <a:off x="5938806" y="5775512"/>
              <a:ext cx="0" cy="102403"/>
            </a:xfrm>
            <a:prstGeom prst="lin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60" name="Isosceles Triangle 59"/>
            <p:cNvSpPr/>
            <p:nvPr/>
          </p:nvSpPr>
          <p:spPr>
            <a:xfrm rot="10800000" flipH="1">
              <a:off x="5846929" y="5738587"/>
              <a:ext cx="183757" cy="102403"/>
            </a:xfrm>
            <a:prstGeom prst="triangl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1" name="Pentagon 60"/>
            <p:cNvSpPr/>
            <p:nvPr/>
          </p:nvSpPr>
          <p:spPr>
            <a:xfrm flipH="1">
              <a:off x="6280497" y="5783896"/>
              <a:ext cx="306261" cy="153604"/>
            </a:xfrm>
            <a:prstGeom prst="homePlat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62" name="Straight Connector 61"/>
            <p:cNvCxnSpPr/>
            <p:nvPr/>
          </p:nvCxnSpPr>
          <p:spPr>
            <a:xfrm flipH="1" flipV="1">
              <a:off x="5945531" y="6050127"/>
              <a:ext cx="459391" cy="0"/>
            </a:xfrm>
            <a:prstGeom prst="lin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H="1" flipV="1">
              <a:off x="5938806" y="5958584"/>
              <a:ext cx="0" cy="102403"/>
            </a:xfrm>
            <a:prstGeom prst="lin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64" name="Isosceles Triangle 63"/>
            <p:cNvSpPr/>
            <p:nvPr/>
          </p:nvSpPr>
          <p:spPr>
            <a:xfrm rot="10800000" flipH="1">
              <a:off x="5846929" y="5917666"/>
              <a:ext cx="183757" cy="102403"/>
            </a:xfrm>
            <a:prstGeom prst="triangl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5" name="Pentagon 64"/>
            <p:cNvSpPr/>
            <p:nvPr/>
          </p:nvSpPr>
          <p:spPr>
            <a:xfrm flipH="1">
              <a:off x="6280497" y="5969902"/>
              <a:ext cx="306261" cy="153604"/>
            </a:xfrm>
            <a:prstGeom prst="homePlat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66" name="Straight Connector 65"/>
            <p:cNvCxnSpPr/>
            <p:nvPr/>
          </p:nvCxnSpPr>
          <p:spPr>
            <a:xfrm flipH="1" flipV="1">
              <a:off x="5945531" y="6417287"/>
              <a:ext cx="459391" cy="0"/>
            </a:xfrm>
            <a:prstGeom prst="lin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flipH="1" flipV="1">
              <a:off x="5938806" y="6325744"/>
              <a:ext cx="0" cy="102403"/>
            </a:xfrm>
            <a:prstGeom prst="lin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68" name="Isosceles Triangle 67"/>
            <p:cNvSpPr/>
            <p:nvPr/>
          </p:nvSpPr>
          <p:spPr>
            <a:xfrm rot="10800000" flipH="1">
              <a:off x="5846929" y="6288820"/>
              <a:ext cx="183757" cy="102403"/>
            </a:xfrm>
            <a:prstGeom prst="triangl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9" name="Pentagon 68"/>
            <p:cNvSpPr/>
            <p:nvPr/>
          </p:nvSpPr>
          <p:spPr>
            <a:xfrm flipH="1">
              <a:off x="6280497" y="6341914"/>
              <a:ext cx="306261" cy="153604"/>
            </a:xfrm>
            <a:prstGeom prst="homePlat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70" name="Straight Connector 69"/>
            <p:cNvCxnSpPr/>
            <p:nvPr/>
          </p:nvCxnSpPr>
          <p:spPr>
            <a:xfrm flipH="1" flipV="1">
              <a:off x="5938806" y="6138285"/>
              <a:ext cx="0" cy="102403"/>
            </a:xfrm>
            <a:prstGeom prst="lin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1" name="Isosceles Triangle 70"/>
            <p:cNvSpPr/>
            <p:nvPr/>
          </p:nvSpPr>
          <p:spPr>
            <a:xfrm rot="10800000" flipH="1">
              <a:off x="5846929" y="6098262"/>
              <a:ext cx="183757" cy="102403"/>
            </a:xfrm>
            <a:prstGeom prst="triangl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72" name="Straight Connector 71"/>
            <p:cNvCxnSpPr/>
            <p:nvPr/>
          </p:nvCxnSpPr>
          <p:spPr>
            <a:xfrm flipH="1" flipV="1">
              <a:off x="5945531" y="6232930"/>
              <a:ext cx="459391" cy="0"/>
            </a:xfrm>
            <a:prstGeom prst="lin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flipH="1" flipV="1">
              <a:off x="5945531" y="6609612"/>
              <a:ext cx="459391" cy="0"/>
            </a:xfrm>
            <a:prstGeom prst="lin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flipH="1" flipV="1">
              <a:off x="5938806" y="6518070"/>
              <a:ext cx="0" cy="102403"/>
            </a:xfrm>
            <a:prstGeom prst="lin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5" name="Isosceles Triangle 74"/>
            <p:cNvSpPr/>
            <p:nvPr/>
          </p:nvSpPr>
          <p:spPr>
            <a:xfrm rot="10800000" flipH="1">
              <a:off x="5846929" y="6481145"/>
              <a:ext cx="183757" cy="102403"/>
            </a:xfrm>
            <a:prstGeom prst="triangl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" name="Pentagon 75"/>
            <p:cNvSpPr/>
            <p:nvPr/>
          </p:nvSpPr>
          <p:spPr>
            <a:xfrm flipH="1">
              <a:off x="6280497" y="6527923"/>
              <a:ext cx="306261" cy="153604"/>
            </a:xfrm>
            <a:prstGeom prst="homePlat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77" name="Straight Connector 76"/>
            <p:cNvCxnSpPr>
              <a:stCxn id="16" idx="1"/>
              <a:endCxn id="49" idx="1"/>
            </p:cNvCxnSpPr>
            <p:nvPr/>
          </p:nvCxnSpPr>
          <p:spPr bwMode="auto">
            <a:xfrm flipV="1">
              <a:off x="3135885" y="5226309"/>
              <a:ext cx="2756982" cy="12751"/>
            </a:xfrm>
            <a:prstGeom prst="line">
              <a:avLst/>
            </a:prstGeom>
            <a:noFill/>
            <a:ln w="127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8" name="Straight Connector 77"/>
            <p:cNvCxnSpPr>
              <a:stCxn id="16" idx="1"/>
              <a:endCxn id="56" idx="2"/>
            </p:cNvCxnSpPr>
            <p:nvPr/>
          </p:nvCxnSpPr>
          <p:spPr bwMode="auto">
            <a:xfrm>
              <a:off x="3135885" y="5239060"/>
              <a:ext cx="2711043" cy="116643"/>
            </a:xfrm>
            <a:prstGeom prst="line">
              <a:avLst/>
            </a:prstGeom>
            <a:noFill/>
            <a:ln w="127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9" name="Straight Connector 78"/>
            <p:cNvCxnSpPr>
              <a:stCxn id="16" idx="1"/>
              <a:endCxn id="53" idx="2"/>
            </p:cNvCxnSpPr>
            <p:nvPr/>
          </p:nvCxnSpPr>
          <p:spPr bwMode="auto">
            <a:xfrm>
              <a:off x="3135885" y="5239060"/>
              <a:ext cx="2711044" cy="307202"/>
            </a:xfrm>
            <a:prstGeom prst="line">
              <a:avLst/>
            </a:prstGeom>
            <a:noFill/>
            <a:ln w="127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0" name="Straight Connector 79"/>
            <p:cNvCxnSpPr>
              <a:stCxn id="16" idx="1"/>
              <a:endCxn id="60" idx="2"/>
            </p:cNvCxnSpPr>
            <p:nvPr/>
          </p:nvCxnSpPr>
          <p:spPr bwMode="auto">
            <a:xfrm>
              <a:off x="3135885" y="5239060"/>
              <a:ext cx="2711044" cy="499527"/>
            </a:xfrm>
            <a:prstGeom prst="line">
              <a:avLst/>
            </a:prstGeom>
            <a:noFill/>
            <a:ln w="127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1" name="Straight Connector 80"/>
            <p:cNvCxnSpPr>
              <a:stCxn id="16" idx="1"/>
              <a:endCxn id="64" idx="2"/>
            </p:cNvCxnSpPr>
            <p:nvPr/>
          </p:nvCxnSpPr>
          <p:spPr bwMode="auto">
            <a:xfrm>
              <a:off x="3135885" y="5239060"/>
              <a:ext cx="2711044" cy="678606"/>
            </a:xfrm>
            <a:prstGeom prst="line">
              <a:avLst/>
            </a:prstGeom>
            <a:noFill/>
            <a:ln w="127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2" name="Straight Connector 81"/>
            <p:cNvCxnSpPr>
              <a:stCxn id="16" idx="1"/>
              <a:endCxn id="71" idx="2"/>
            </p:cNvCxnSpPr>
            <p:nvPr/>
          </p:nvCxnSpPr>
          <p:spPr bwMode="auto">
            <a:xfrm>
              <a:off x="3135885" y="5239060"/>
              <a:ext cx="2711044" cy="859202"/>
            </a:xfrm>
            <a:prstGeom prst="line">
              <a:avLst/>
            </a:prstGeom>
            <a:noFill/>
            <a:ln w="127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3" name="Straight Connector 82"/>
            <p:cNvCxnSpPr>
              <a:stCxn id="16" idx="1"/>
              <a:endCxn id="68" idx="2"/>
            </p:cNvCxnSpPr>
            <p:nvPr/>
          </p:nvCxnSpPr>
          <p:spPr bwMode="auto">
            <a:xfrm>
              <a:off x="3135885" y="5239060"/>
              <a:ext cx="2711044" cy="1049760"/>
            </a:xfrm>
            <a:prstGeom prst="line">
              <a:avLst/>
            </a:prstGeom>
            <a:noFill/>
            <a:ln w="127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4" name="Straight Connector 83"/>
            <p:cNvCxnSpPr>
              <a:stCxn id="16" idx="1"/>
              <a:endCxn id="75" idx="2"/>
            </p:cNvCxnSpPr>
            <p:nvPr/>
          </p:nvCxnSpPr>
          <p:spPr bwMode="auto">
            <a:xfrm>
              <a:off x="3135885" y="5239060"/>
              <a:ext cx="2711044" cy="1242085"/>
            </a:xfrm>
            <a:prstGeom prst="line">
              <a:avLst/>
            </a:prstGeom>
            <a:noFill/>
            <a:ln w="12700" cap="flat" cmpd="sng" algn="ctr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5" name="Straight Connector 84"/>
            <p:cNvCxnSpPr>
              <a:stCxn id="23" idx="1"/>
              <a:endCxn id="49" idx="1"/>
            </p:cNvCxnSpPr>
            <p:nvPr/>
          </p:nvCxnSpPr>
          <p:spPr bwMode="auto">
            <a:xfrm flipV="1">
              <a:off x="3135885" y="5226309"/>
              <a:ext cx="2756982" cy="193346"/>
            </a:xfrm>
            <a:prstGeom prst="line">
              <a:avLst/>
            </a:prstGeom>
            <a:noFill/>
            <a:ln w="127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6" name="Straight Connector 85"/>
            <p:cNvCxnSpPr>
              <a:stCxn id="23" idx="1"/>
              <a:endCxn id="56" idx="1"/>
            </p:cNvCxnSpPr>
            <p:nvPr/>
          </p:nvCxnSpPr>
          <p:spPr bwMode="auto">
            <a:xfrm flipV="1">
              <a:off x="3135885" y="5406904"/>
              <a:ext cx="2756982" cy="12751"/>
            </a:xfrm>
            <a:prstGeom prst="line">
              <a:avLst/>
            </a:prstGeom>
            <a:noFill/>
            <a:ln w="127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7" name="Straight Connector 86"/>
            <p:cNvCxnSpPr>
              <a:stCxn id="23" idx="1"/>
              <a:endCxn id="53" idx="2"/>
            </p:cNvCxnSpPr>
            <p:nvPr/>
          </p:nvCxnSpPr>
          <p:spPr bwMode="auto">
            <a:xfrm>
              <a:off x="3135885" y="5419655"/>
              <a:ext cx="2711044" cy="126607"/>
            </a:xfrm>
            <a:prstGeom prst="line">
              <a:avLst/>
            </a:prstGeom>
            <a:noFill/>
            <a:ln w="127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8" name="Straight Connector 87"/>
            <p:cNvCxnSpPr>
              <a:stCxn id="23" idx="1"/>
              <a:endCxn id="60" idx="2"/>
            </p:cNvCxnSpPr>
            <p:nvPr/>
          </p:nvCxnSpPr>
          <p:spPr bwMode="auto">
            <a:xfrm>
              <a:off x="3135885" y="5419655"/>
              <a:ext cx="2711044" cy="318932"/>
            </a:xfrm>
            <a:prstGeom prst="line">
              <a:avLst/>
            </a:prstGeom>
            <a:noFill/>
            <a:ln w="127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9" name="Straight Connector 88"/>
            <p:cNvCxnSpPr>
              <a:stCxn id="23" idx="1"/>
              <a:endCxn id="64" idx="2"/>
            </p:cNvCxnSpPr>
            <p:nvPr/>
          </p:nvCxnSpPr>
          <p:spPr bwMode="auto">
            <a:xfrm>
              <a:off x="3135885" y="5419655"/>
              <a:ext cx="2711044" cy="498011"/>
            </a:xfrm>
            <a:prstGeom prst="line">
              <a:avLst/>
            </a:prstGeom>
            <a:noFill/>
            <a:ln w="127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0" name="Straight Connector 89"/>
            <p:cNvCxnSpPr>
              <a:stCxn id="23" idx="1"/>
              <a:endCxn id="71" idx="2"/>
            </p:cNvCxnSpPr>
            <p:nvPr/>
          </p:nvCxnSpPr>
          <p:spPr bwMode="auto">
            <a:xfrm>
              <a:off x="3135885" y="5419655"/>
              <a:ext cx="2711044" cy="678607"/>
            </a:xfrm>
            <a:prstGeom prst="line">
              <a:avLst/>
            </a:prstGeom>
            <a:noFill/>
            <a:ln w="127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" name="Straight Connector 90"/>
            <p:cNvCxnSpPr>
              <a:stCxn id="23" idx="1"/>
              <a:endCxn id="68" idx="2"/>
            </p:cNvCxnSpPr>
            <p:nvPr/>
          </p:nvCxnSpPr>
          <p:spPr bwMode="auto">
            <a:xfrm>
              <a:off x="3135885" y="5419655"/>
              <a:ext cx="2711044" cy="869165"/>
            </a:xfrm>
            <a:prstGeom prst="line">
              <a:avLst/>
            </a:prstGeom>
            <a:noFill/>
            <a:ln w="127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" name="Straight Connector 91"/>
            <p:cNvCxnSpPr>
              <a:stCxn id="23" idx="1"/>
              <a:endCxn id="75" idx="2"/>
            </p:cNvCxnSpPr>
            <p:nvPr/>
          </p:nvCxnSpPr>
          <p:spPr bwMode="auto">
            <a:xfrm>
              <a:off x="3135885" y="5419655"/>
              <a:ext cx="2711044" cy="1061490"/>
            </a:xfrm>
            <a:prstGeom prst="line">
              <a:avLst/>
            </a:prstGeom>
            <a:noFill/>
            <a:ln w="127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" name="Straight Connector 92"/>
            <p:cNvCxnSpPr>
              <a:stCxn id="20" idx="1"/>
              <a:endCxn id="49" idx="1"/>
            </p:cNvCxnSpPr>
            <p:nvPr/>
          </p:nvCxnSpPr>
          <p:spPr bwMode="auto">
            <a:xfrm flipV="1">
              <a:off x="3135885" y="5226309"/>
              <a:ext cx="2756982" cy="383905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" name="Straight Connector 93"/>
            <p:cNvCxnSpPr>
              <a:stCxn id="20" idx="1"/>
              <a:endCxn id="56" idx="1"/>
            </p:cNvCxnSpPr>
            <p:nvPr/>
          </p:nvCxnSpPr>
          <p:spPr bwMode="auto">
            <a:xfrm flipV="1">
              <a:off x="3135885" y="5406904"/>
              <a:ext cx="2756982" cy="20331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" name="Straight Connector 94"/>
            <p:cNvCxnSpPr>
              <a:stCxn id="20" idx="1"/>
              <a:endCxn id="53" idx="1"/>
            </p:cNvCxnSpPr>
            <p:nvPr/>
          </p:nvCxnSpPr>
          <p:spPr bwMode="auto">
            <a:xfrm flipV="1">
              <a:off x="3135885" y="5597463"/>
              <a:ext cx="2756983" cy="12751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" name="Straight Connector 95"/>
            <p:cNvCxnSpPr>
              <a:stCxn id="20" idx="1"/>
              <a:endCxn id="60" idx="2"/>
            </p:cNvCxnSpPr>
            <p:nvPr/>
          </p:nvCxnSpPr>
          <p:spPr bwMode="auto">
            <a:xfrm>
              <a:off x="3135885" y="5610214"/>
              <a:ext cx="2711044" cy="128373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" name="Straight Connector 96"/>
            <p:cNvCxnSpPr>
              <a:stCxn id="20" idx="1"/>
              <a:endCxn id="64" idx="2"/>
            </p:cNvCxnSpPr>
            <p:nvPr/>
          </p:nvCxnSpPr>
          <p:spPr bwMode="auto">
            <a:xfrm>
              <a:off x="3135885" y="5610214"/>
              <a:ext cx="2711044" cy="307452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" name="Straight Connector 97"/>
            <p:cNvCxnSpPr>
              <a:stCxn id="20" idx="1"/>
              <a:endCxn id="71" idx="2"/>
            </p:cNvCxnSpPr>
            <p:nvPr/>
          </p:nvCxnSpPr>
          <p:spPr bwMode="auto">
            <a:xfrm>
              <a:off x="3135885" y="5610214"/>
              <a:ext cx="2711044" cy="488048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" name="Straight Connector 98"/>
            <p:cNvCxnSpPr>
              <a:stCxn id="20" idx="1"/>
              <a:endCxn id="68" idx="2"/>
            </p:cNvCxnSpPr>
            <p:nvPr/>
          </p:nvCxnSpPr>
          <p:spPr bwMode="auto">
            <a:xfrm>
              <a:off x="3135885" y="5610214"/>
              <a:ext cx="2711044" cy="678606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0" name="Straight Connector 99"/>
            <p:cNvCxnSpPr>
              <a:stCxn id="20" idx="1"/>
              <a:endCxn id="75" idx="2"/>
            </p:cNvCxnSpPr>
            <p:nvPr/>
          </p:nvCxnSpPr>
          <p:spPr bwMode="auto">
            <a:xfrm>
              <a:off x="3135885" y="5610214"/>
              <a:ext cx="2711044" cy="870931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1" name="Straight Connector 100"/>
            <p:cNvCxnSpPr>
              <a:stCxn id="27" idx="1"/>
              <a:endCxn id="49" idx="1"/>
            </p:cNvCxnSpPr>
            <p:nvPr/>
          </p:nvCxnSpPr>
          <p:spPr bwMode="auto">
            <a:xfrm flipV="1">
              <a:off x="3135885" y="5226309"/>
              <a:ext cx="2756982" cy="576230"/>
            </a:xfrm>
            <a:prstGeom prst="line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2" name="Straight Connector 101"/>
            <p:cNvCxnSpPr>
              <a:stCxn id="27" idx="1"/>
              <a:endCxn id="56" idx="1"/>
            </p:cNvCxnSpPr>
            <p:nvPr/>
          </p:nvCxnSpPr>
          <p:spPr bwMode="auto">
            <a:xfrm flipV="1">
              <a:off x="3135885" y="5406904"/>
              <a:ext cx="2756982" cy="395635"/>
            </a:xfrm>
            <a:prstGeom prst="line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3" name="Straight Connector 102"/>
            <p:cNvCxnSpPr>
              <a:stCxn id="27" idx="1"/>
              <a:endCxn id="53" idx="1"/>
            </p:cNvCxnSpPr>
            <p:nvPr/>
          </p:nvCxnSpPr>
          <p:spPr bwMode="auto">
            <a:xfrm flipV="1">
              <a:off x="3135885" y="5597463"/>
              <a:ext cx="2756983" cy="205076"/>
            </a:xfrm>
            <a:prstGeom prst="line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4" name="Straight Connector 103"/>
            <p:cNvCxnSpPr>
              <a:stCxn id="27" idx="1"/>
              <a:endCxn id="60" idx="1"/>
            </p:cNvCxnSpPr>
            <p:nvPr/>
          </p:nvCxnSpPr>
          <p:spPr bwMode="auto">
            <a:xfrm flipV="1">
              <a:off x="3135885" y="5789788"/>
              <a:ext cx="2756983" cy="12751"/>
            </a:xfrm>
            <a:prstGeom prst="line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5" name="Straight Connector 104"/>
            <p:cNvCxnSpPr>
              <a:stCxn id="27" idx="1"/>
              <a:endCxn id="64" idx="1"/>
            </p:cNvCxnSpPr>
            <p:nvPr/>
          </p:nvCxnSpPr>
          <p:spPr bwMode="auto">
            <a:xfrm>
              <a:off x="3135885" y="5802539"/>
              <a:ext cx="2756983" cy="166328"/>
            </a:xfrm>
            <a:prstGeom prst="line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6" name="Straight Connector 105"/>
            <p:cNvCxnSpPr>
              <a:stCxn id="27" idx="1"/>
              <a:endCxn id="71" idx="2"/>
            </p:cNvCxnSpPr>
            <p:nvPr/>
          </p:nvCxnSpPr>
          <p:spPr bwMode="auto">
            <a:xfrm>
              <a:off x="3135885" y="5802539"/>
              <a:ext cx="2711044" cy="295723"/>
            </a:xfrm>
            <a:prstGeom prst="line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7" name="Straight Connector 106"/>
            <p:cNvCxnSpPr>
              <a:stCxn id="27" idx="1"/>
              <a:endCxn id="68" idx="2"/>
            </p:cNvCxnSpPr>
            <p:nvPr/>
          </p:nvCxnSpPr>
          <p:spPr bwMode="auto">
            <a:xfrm>
              <a:off x="3135885" y="5802539"/>
              <a:ext cx="2711044" cy="486281"/>
            </a:xfrm>
            <a:prstGeom prst="line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8" name="Straight Connector 107"/>
            <p:cNvCxnSpPr>
              <a:stCxn id="27" idx="1"/>
              <a:endCxn id="75" idx="2"/>
            </p:cNvCxnSpPr>
            <p:nvPr/>
          </p:nvCxnSpPr>
          <p:spPr bwMode="auto">
            <a:xfrm>
              <a:off x="3135885" y="5802539"/>
              <a:ext cx="2711044" cy="678606"/>
            </a:xfrm>
            <a:prstGeom prst="line">
              <a:avLst/>
            </a:prstGeom>
            <a:noFill/>
            <a:ln w="127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9" name="Straight Connector 108"/>
            <p:cNvCxnSpPr>
              <a:stCxn id="31" idx="1"/>
              <a:endCxn id="49" idx="1"/>
            </p:cNvCxnSpPr>
            <p:nvPr/>
          </p:nvCxnSpPr>
          <p:spPr bwMode="auto">
            <a:xfrm flipV="1">
              <a:off x="3135885" y="5226309"/>
              <a:ext cx="2756982" cy="755309"/>
            </a:xfrm>
            <a:prstGeom prst="line">
              <a:avLst/>
            </a:prstGeom>
            <a:noFill/>
            <a:ln w="12700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0" name="Straight Connector 109"/>
            <p:cNvCxnSpPr>
              <a:stCxn id="31" idx="1"/>
              <a:endCxn id="56" idx="1"/>
            </p:cNvCxnSpPr>
            <p:nvPr/>
          </p:nvCxnSpPr>
          <p:spPr bwMode="auto">
            <a:xfrm flipV="1">
              <a:off x="3135885" y="5406904"/>
              <a:ext cx="2756982" cy="574714"/>
            </a:xfrm>
            <a:prstGeom prst="line">
              <a:avLst/>
            </a:prstGeom>
            <a:noFill/>
            <a:ln w="12700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1" name="Straight Connector 110"/>
            <p:cNvCxnSpPr>
              <a:stCxn id="31" idx="1"/>
              <a:endCxn id="53" idx="1"/>
            </p:cNvCxnSpPr>
            <p:nvPr/>
          </p:nvCxnSpPr>
          <p:spPr bwMode="auto">
            <a:xfrm flipV="1">
              <a:off x="3135885" y="5597463"/>
              <a:ext cx="2756983" cy="384155"/>
            </a:xfrm>
            <a:prstGeom prst="line">
              <a:avLst/>
            </a:prstGeom>
            <a:noFill/>
            <a:ln w="12700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2" name="Straight Connector 111"/>
            <p:cNvCxnSpPr>
              <a:stCxn id="31" idx="1"/>
              <a:endCxn id="60" idx="1"/>
            </p:cNvCxnSpPr>
            <p:nvPr/>
          </p:nvCxnSpPr>
          <p:spPr bwMode="auto">
            <a:xfrm flipV="1">
              <a:off x="3135885" y="5789788"/>
              <a:ext cx="2756983" cy="191830"/>
            </a:xfrm>
            <a:prstGeom prst="line">
              <a:avLst/>
            </a:prstGeom>
            <a:noFill/>
            <a:ln w="12700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3" name="Straight Connector 112"/>
            <p:cNvCxnSpPr>
              <a:stCxn id="31" idx="1"/>
              <a:endCxn id="64" idx="1"/>
            </p:cNvCxnSpPr>
            <p:nvPr/>
          </p:nvCxnSpPr>
          <p:spPr bwMode="auto">
            <a:xfrm flipV="1">
              <a:off x="3135885" y="5968867"/>
              <a:ext cx="2756983" cy="12751"/>
            </a:xfrm>
            <a:prstGeom prst="line">
              <a:avLst/>
            </a:prstGeom>
            <a:noFill/>
            <a:ln w="12700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4" name="Straight Connector 113"/>
            <p:cNvCxnSpPr>
              <a:stCxn id="31" idx="1"/>
              <a:endCxn id="71" idx="1"/>
            </p:cNvCxnSpPr>
            <p:nvPr/>
          </p:nvCxnSpPr>
          <p:spPr bwMode="auto">
            <a:xfrm>
              <a:off x="3135885" y="5981618"/>
              <a:ext cx="2756983" cy="167845"/>
            </a:xfrm>
            <a:prstGeom prst="line">
              <a:avLst/>
            </a:prstGeom>
            <a:noFill/>
            <a:ln w="12700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5" name="Straight Connector 114"/>
            <p:cNvCxnSpPr>
              <a:stCxn id="31" idx="1"/>
              <a:endCxn id="68" idx="1"/>
            </p:cNvCxnSpPr>
            <p:nvPr/>
          </p:nvCxnSpPr>
          <p:spPr bwMode="auto">
            <a:xfrm>
              <a:off x="3135885" y="5981618"/>
              <a:ext cx="2756983" cy="358403"/>
            </a:xfrm>
            <a:prstGeom prst="line">
              <a:avLst/>
            </a:prstGeom>
            <a:noFill/>
            <a:ln w="12700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6" name="Straight Connector 115"/>
            <p:cNvCxnSpPr>
              <a:stCxn id="31" idx="1"/>
              <a:endCxn id="75" idx="1"/>
            </p:cNvCxnSpPr>
            <p:nvPr/>
          </p:nvCxnSpPr>
          <p:spPr bwMode="auto">
            <a:xfrm>
              <a:off x="3135885" y="5981618"/>
              <a:ext cx="2756983" cy="550728"/>
            </a:xfrm>
            <a:prstGeom prst="line">
              <a:avLst/>
            </a:prstGeom>
            <a:noFill/>
            <a:ln w="12700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7" name="Straight Connector 116"/>
            <p:cNvCxnSpPr>
              <a:stCxn id="38" idx="1"/>
              <a:endCxn id="49" idx="0"/>
            </p:cNvCxnSpPr>
            <p:nvPr/>
          </p:nvCxnSpPr>
          <p:spPr bwMode="auto">
            <a:xfrm flipV="1">
              <a:off x="3135885" y="5277511"/>
              <a:ext cx="2802922" cy="884702"/>
            </a:xfrm>
            <a:prstGeom prst="line">
              <a:avLst/>
            </a:prstGeom>
            <a:noFill/>
            <a:ln w="1270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8" name="Straight Connector 117"/>
            <p:cNvCxnSpPr>
              <a:stCxn id="38" idx="1"/>
              <a:endCxn id="56" idx="0"/>
            </p:cNvCxnSpPr>
            <p:nvPr/>
          </p:nvCxnSpPr>
          <p:spPr bwMode="auto">
            <a:xfrm flipV="1">
              <a:off x="3135885" y="5458106"/>
              <a:ext cx="2802922" cy="704107"/>
            </a:xfrm>
            <a:prstGeom prst="line">
              <a:avLst/>
            </a:prstGeom>
            <a:noFill/>
            <a:ln w="1270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9" name="Straight Connector 118"/>
            <p:cNvCxnSpPr>
              <a:stCxn id="38" idx="1"/>
              <a:endCxn id="53" idx="0"/>
            </p:cNvCxnSpPr>
            <p:nvPr/>
          </p:nvCxnSpPr>
          <p:spPr bwMode="auto">
            <a:xfrm flipV="1">
              <a:off x="3135885" y="5648665"/>
              <a:ext cx="2802923" cy="513548"/>
            </a:xfrm>
            <a:prstGeom prst="line">
              <a:avLst/>
            </a:prstGeom>
            <a:noFill/>
            <a:ln w="1270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0" name="Straight Connector 119"/>
            <p:cNvCxnSpPr>
              <a:stCxn id="38" idx="1"/>
              <a:endCxn id="60" idx="0"/>
            </p:cNvCxnSpPr>
            <p:nvPr/>
          </p:nvCxnSpPr>
          <p:spPr bwMode="auto">
            <a:xfrm flipV="1">
              <a:off x="3135885" y="5840990"/>
              <a:ext cx="2802923" cy="321223"/>
            </a:xfrm>
            <a:prstGeom prst="line">
              <a:avLst/>
            </a:prstGeom>
            <a:noFill/>
            <a:ln w="1270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1" name="Straight Connector 120"/>
            <p:cNvCxnSpPr>
              <a:stCxn id="38" idx="1"/>
              <a:endCxn id="64" idx="0"/>
            </p:cNvCxnSpPr>
            <p:nvPr/>
          </p:nvCxnSpPr>
          <p:spPr bwMode="auto">
            <a:xfrm flipV="1">
              <a:off x="3135885" y="6020069"/>
              <a:ext cx="2802923" cy="142144"/>
            </a:xfrm>
            <a:prstGeom prst="line">
              <a:avLst/>
            </a:prstGeom>
            <a:noFill/>
            <a:ln w="1270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2" name="Straight Connector 121"/>
            <p:cNvCxnSpPr>
              <a:stCxn id="38" idx="1"/>
              <a:endCxn id="71" idx="0"/>
            </p:cNvCxnSpPr>
            <p:nvPr/>
          </p:nvCxnSpPr>
          <p:spPr bwMode="auto">
            <a:xfrm>
              <a:off x="3135885" y="6162213"/>
              <a:ext cx="2802923" cy="38452"/>
            </a:xfrm>
            <a:prstGeom prst="line">
              <a:avLst/>
            </a:prstGeom>
            <a:noFill/>
            <a:ln w="1270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3" name="Straight Connector 122"/>
            <p:cNvCxnSpPr>
              <a:stCxn id="38" idx="1"/>
              <a:endCxn id="68" idx="1"/>
            </p:cNvCxnSpPr>
            <p:nvPr/>
          </p:nvCxnSpPr>
          <p:spPr bwMode="auto">
            <a:xfrm>
              <a:off x="3135885" y="6162213"/>
              <a:ext cx="2756983" cy="177808"/>
            </a:xfrm>
            <a:prstGeom prst="line">
              <a:avLst/>
            </a:prstGeom>
            <a:noFill/>
            <a:ln w="1270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4" name="Straight Connector 123"/>
            <p:cNvCxnSpPr>
              <a:stCxn id="38" idx="1"/>
              <a:endCxn id="75" idx="1"/>
            </p:cNvCxnSpPr>
            <p:nvPr/>
          </p:nvCxnSpPr>
          <p:spPr bwMode="auto">
            <a:xfrm>
              <a:off x="3135885" y="6162213"/>
              <a:ext cx="2756983" cy="370133"/>
            </a:xfrm>
            <a:prstGeom prst="line">
              <a:avLst/>
            </a:prstGeom>
            <a:noFill/>
            <a:ln w="1270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5" name="Straight Connector 124"/>
            <p:cNvCxnSpPr>
              <a:stCxn id="35" idx="1"/>
              <a:endCxn id="49" idx="0"/>
            </p:cNvCxnSpPr>
            <p:nvPr/>
          </p:nvCxnSpPr>
          <p:spPr bwMode="auto">
            <a:xfrm flipV="1">
              <a:off x="3135885" y="5277511"/>
              <a:ext cx="2802922" cy="1075261"/>
            </a:xfrm>
            <a:prstGeom prst="line">
              <a:avLst/>
            </a:prstGeom>
            <a:noFill/>
            <a:ln w="127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6" name="Straight Connector 125"/>
            <p:cNvCxnSpPr>
              <a:stCxn id="35" idx="1"/>
              <a:endCxn id="56" idx="0"/>
            </p:cNvCxnSpPr>
            <p:nvPr/>
          </p:nvCxnSpPr>
          <p:spPr bwMode="auto">
            <a:xfrm flipV="1">
              <a:off x="3135885" y="5458106"/>
              <a:ext cx="2802922" cy="894666"/>
            </a:xfrm>
            <a:prstGeom prst="line">
              <a:avLst/>
            </a:prstGeom>
            <a:noFill/>
            <a:ln w="127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7" name="Straight Connector 126"/>
            <p:cNvCxnSpPr>
              <a:stCxn id="35" idx="1"/>
              <a:endCxn id="53" idx="0"/>
            </p:cNvCxnSpPr>
            <p:nvPr/>
          </p:nvCxnSpPr>
          <p:spPr bwMode="auto">
            <a:xfrm flipV="1">
              <a:off x="3135885" y="5648665"/>
              <a:ext cx="2802923" cy="704107"/>
            </a:xfrm>
            <a:prstGeom prst="line">
              <a:avLst/>
            </a:prstGeom>
            <a:noFill/>
            <a:ln w="127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8" name="Straight Connector 127"/>
            <p:cNvCxnSpPr>
              <a:stCxn id="35" idx="1"/>
              <a:endCxn id="60" idx="0"/>
            </p:cNvCxnSpPr>
            <p:nvPr/>
          </p:nvCxnSpPr>
          <p:spPr bwMode="auto">
            <a:xfrm flipV="1">
              <a:off x="3135885" y="5840990"/>
              <a:ext cx="2802923" cy="511782"/>
            </a:xfrm>
            <a:prstGeom prst="line">
              <a:avLst/>
            </a:prstGeom>
            <a:noFill/>
            <a:ln w="127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9" name="Straight Connector 128"/>
            <p:cNvCxnSpPr>
              <a:stCxn id="35" idx="1"/>
              <a:endCxn id="64" idx="0"/>
            </p:cNvCxnSpPr>
            <p:nvPr/>
          </p:nvCxnSpPr>
          <p:spPr bwMode="auto">
            <a:xfrm flipV="1">
              <a:off x="3135885" y="6020069"/>
              <a:ext cx="2802923" cy="332703"/>
            </a:xfrm>
            <a:prstGeom prst="line">
              <a:avLst/>
            </a:prstGeom>
            <a:noFill/>
            <a:ln w="127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0" name="Straight Connector 129"/>
            <p:cNvCxnSpPr>
              <a:stCxn id="35" idx="1"/>
              <a:endCxn id="71" idx="0"/>
            </p:cNvCxnSpPr>
            <p:nvPr/>
          </p:nvCxnSpPr>
          <p:spPr bwMode="auto">
            <a:xfrm flipV="1">
              <a:off x="3135885" y="6200665"/>
              <a:ext cx="2802923" cy="152107"/>
            </a:xfrm>
            <a:prstGeom prst="line">
              <a:avLst/>
            </a:prstGeom>
            <a:noFill/>
            <a:ln w="127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1" name="Straight Connector 130"/>
            <p:cNvCxnSpPr>
              <a:stCxn id="35" idx="1"/>
              <a:endCxn id="68" idx="0"/>
            </p:cNvCxnSpPr>
            <p:nvPr/>
          </p:nvCxnSpPr>
          <p:spPr bwMode="auto">
            <a:xfrm>
              <a:off x="3135885" y="6352772"/>
              <a:ext cx="2802923" cy="38451"/>
            </a:xfrm>
            <a:prstGeom prst="line">
              <a:avLst/>
            </a:prstGeom>
            <a:noFill/>
            <a:ln w="127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2" name="Straight Connector 131"/>
            <p:cNvCxnSpPr>
              <a:stCxn id="35" idx="1"/>
              <a:endCxn id="75" idx="0"/>
            </p:cNvCxnSpPr>
            <p:nvPr/>
          </p:nvCxnSpPr>
          <p:spPr bwMode="auto">
            <a:xfrm>
              <a:off x="3135885" y="6352772"/>
              <a:ext cx="2802923" cy="230776"/>
            </a:xfrm>
            <a:prstGeom prst="line">
              <a:avLst/>
            </a:prstGeom>
            <a:noFill/>
            <a:ln w="127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3" name="Straight Connector 132"/>
            <p:cNvCxnSpPr>
              <a:stCxn id="42" idx="1"/>
              <a:endCxn id="49" idx="0"/>
            </p:cNvCxnSpPr>
            <p:nvPr/>
          </p:nvCxnSpPr>
          <p:spPr bwMode="auto">
            <a:xfrm flipV="1">
              <a:off x="3135885" y="5277511"/>
              <a:ext cx="2802922" cy="1267587"/>
            </a:xfrm>
            <a:prstGeom prst="line">
              <a:avLst/>
            </a:prstGeom>
            <a:noFill/>
            <a:ln w="12700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4" name="Straight Connector 133"/>
            <p:cNvCxnSpPr>
              <a:stCxn id="42" idx="1"/>
              <a:endCxn id="56" idx="0"/>
            </p:cNvCxnSpPr>
            <p:nvPr/>
          </p:nvCxnSpPr>
          <p:spPr bwMode="auto">
            <a:xfrm flipV="1">
              <a:off x="3135885" y="5458106"/>
              <a:ext cx="2802922" cy="1086992"/>
            </a:xfrm>
            <a:prstGeom prst="line">
              <a:avLst/>
            </a:prstGeom>
            <a:noFill/>
            <a:ln w="12700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5" name="Straight Connector 134"/>
            <p:cNvCxnSpPr>
              <a:stCxn id="42" idx="1"/>
              <a:endCxn id="53" idx="0"/>
            </p:cNvCxnSpPr>
            <p:nvPr/>
          </p:nvCxnSpPr>
          <p:spPr bwMode="auto">
            <a:xfrm flipV="1">
              <a:off x="3135885" y="5648665"/>
              <a:ext cx="2802923" cy="896433"/>
            </a:xfrm>
            <a:prstGeom prst="line">
              <a:avLst/>
            </a:prstGeom>
            <a:noFill/>
            <a:ln w="12700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6" name="Straight Connector 135"/>
            <p:cNvCxnSpPr>
              <a:stCxn id="42" idx="1"/>
              <a:endCxn id="60" idx="0"/>
            </p:cNvCxnSpPr>
            <p:nvPr/>
          </p:nvCxnSpPr>
          <p:spPr bwMode="auto">
            <a:xfrm flipV="1">
              <a:off x="3135885" y="5840990"/>
              <a:ext cx="2802923" cy="704108"/>
            </a:xfrm>
            <a:prstGeom prst="line">
              <a:avLst/>
            </a:prstGeom>
            <a:noFill/>
            <a:ln w="12700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7" name="Straight Connector 136"/>
            <p:cNvCxnSpPr>
              <a:stCxn id="42" idx="1"/>
              <a:endCxn id="64" idx="0"/>
            </p:cNvCxnSpPr>
            <p:nvPr/>
          </p:nvCxnSpPr>
          <p:spPr bwMode="auto">
            <a:xfrm flipV="1">
              <a:off x="3135885" y="6020069"/>
              <a:ext cx="2802923" cy="525029"/>
            </a:xfrm>
            <a:prstGeom prst="line">
              <a:avLst/>
            </a:prstGeom>
            <a:noFill/>
            <a:ln w="12700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8" name="Straight Connector 137"/>
            <p:cNvCxnSpPr>
              <a:stCxn id="42" idx="1"/>
              <a:endCxn id="71" idx="0"/>
            </p:cNvCxnSpPr>
            <p:nvPr/>
          </p:nvCxnSpPr>
          <p:spPr bwMode="auto">
            <a:xfrm flipV="1">
              <a:off x="3135885" y="6200665"/>
              <a:ext cx="2802923" cy="344433"/>
            </a:xfrm>
            <a:prstGeom prst="line">
              <a:avLst/>
            </a:prstGeom>
            <a:noFill/>
            <a:ln w="12700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9" name="Straight Connector 138"/>
            <p:cNvCxnSpPr>
              <a:stCxn id="42" idx="1"/>
              <a:endCxn id="68" idx="0"/>
            </p:cNvCxnSpPr>
            <p:nvPr/>
          </p:nvCxnSpPr>
          <p:spPr bwMode="auto">
            <a:xfrm flipV="1">
              <a:off x="3135885" y="6391223"/>
              <a:ext cx="2802923" cy="153875"/>
            </a:xfrm>
            <a:prstGeom prst="line">
              <a:avLst/>
            </a:prstGeom>
            <a:noFill/>
            <a:ln w="12700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0" name="Straight Connector 139"/>
            <p:cNvCxnSpPr>
              <a:stCxn id="42" idx="1"/>
              <a:endCxn id="75" idx="0"/>
            </p:cNvCxnSpPr>
            <p:nvPr/>
          </p:nvCxnSpPr>
          <p:spPr bwMode="auto">
            <a:xfrm>
              <a:off x="3135885" y="6545098"/>
              <a:ext cx="2802923" cy="38450"/>
            </a:xfrm>
            <a:prstGeom prst="line">
              <a:avLst/>
            </a:prstGeom>
            <a:noFill/>
            <a:ln w="12700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41" name="Pentagon 140"/>
            <p:cNvSpPr/>
            <p:nvPr/>
          </p:nvSpPr>
          <p:spPr>
            <a:xfrm>
              <a:off x="2441504" y="5426631"/>
              <a:ext cx="306509" cy="153604"/>
            </a:xfrm>
            <a:prstGeom prst="homePlat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2" name="Pentagon 141"/>
            <p:cNvSpPr/>
            <p:nvPr/>
          </p:nvSpPr>
          <p:spPr>
            <a:xfrm>
              <a:off x="2441504" y="6178635"/>
              <a:ext cx="306509" cy="153604"/>
            </a:xfrm>
            <a:prstGeom prst="homePlat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3" name="Pentagon 142"/>
            <p:cNvSpPr/>
            <p:nvPr/>
          </p:nvSpPr>
          <p:spPr>
            <a:xfrm flipH="1">
              <a:off x="6280497" y="5411884"/>
              <a:ext cx="306261" cy="153604"/>
            </a:xfrm>
            <a:prstGeom prst="homePlat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4" name="Pentagon 143"/>
            <p:cNvSpPr/>
            <p:nvPr/>
          </p:nvSpPr>
          <p:spPr>
            <a:xfrm flipH="1">
              <a:off x="6280497" y="6155908"/>
              <a:ext cx="306261" cy="153604"/>
            </a:xfrm>
            <a:prstGeom prst="homePlate">
              <a:avLst/>
            </a:prstGeom>
            <a:ln w="12700"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5" name="TextBox 144"/>
          <p:cNvSpPr txBox="1"/>
          <p:nvPr/>
        </p:nvSpPr>
        <p:spPr>
          <a:xfrm>
            <a:off x="4572000" y="4005590"/>
            <a:ext cx="2362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256-QAM, 800 ns GI</a:t>
            </a:r>
            <a:endParaRPr lang="en-US" sz="1100" dirty="0"/>
          </a:p>
        </p:txBody>
      </p:sp>
      <p:sp>
        <p:nvSpPr>
          <p:cNvPr id="147" name="Content Placeholder 1"/>
          <p:cNvSpPr txBox="1">
            <a:spLocks/>
          </p:cNvSpPr>
          <p:nvPr/>
        </p:nvSpPr>
        <p:spPr bwMode="auto">
          <a:xfrm>
            <a:off x="228600" y="3352800"/>
            <a:ext cx="4191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10312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1pPr>
            <a:lvl2pPr marL="458788" indent="-182880" algn="l" rtl="0" eaLnBrk="1" fontAlgn="base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0000"/>
                  <a:lumOff val="40000"/>
                </a:schemeClr>
              </a:buClr>
              <a:buFont typeface="Courier New"/>
              <a:buChar char="o"/>
              <a:defRPr sz="20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2pPr>
            <a:lvl3pPr marL="688975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8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3pPr>
            <a:lvl4pPr marL="923544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6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4pPr>
            <a:lvl5pPr marL="1155700" indent="-2286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5pPr>
            <a:lvl6pPr marL="1612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6pPr>
            <a:lvl7pPr marL="2070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7pPr>
            <a:lvl8pPr marL="2527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8pPr>
            <a:lvl9pPr marL="298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300"/>
              </a:spcAft>
            </a:pPr>
            <a:r>
              <a:rPr lang="en-US" sz="1600" dirty="0" smtClean="0"/>
              <a:t>Business</a:t>
            </a:r>
          </a:p>
          <a:p>
            <a:pPr lvl="2">
              <a:lnSpc>
                <a:spcPct val="100000"/>
              </a:lnSpc>
            </a:pPr>
            <a:r>
              <a:rPr lang="en-US" sz="1400" dirty="0" smtClean="0"/>
              <a:t>Increases AP/client cost </a:t>
            </a:r>
          </a:p>
          <a:p>
            <a:pPr lvl="2">
              <a:lnSpc>
                <a:spcPct val="100000"/>
              </a:lnSpc>
            </a:pPr>
            <a:r>
              <a:rPr lang="en-US" sz="1400" dirty="0"/>
              <a:t>I</a:t>
            </a:r>
            <a:r>
              <a:rPr lang="en-US" sz="1400" dirty="0" smtClean="0"/>
              <a:t>ncreases AP/client size</a:t>
            </a:r>
          </a:p>
          <a:p>
            <a:pPr lvl="2">
              <a:lnSpc>
                <a:spcPct val="100000"/>
              </a:lnSpc>
              <a:spcAft>
                <a:spcPts val="300"/>
              </a:spcAft>
            </a:pPr>
            <a:r>
              <a:rPr lang="en-US" sz="1400" dirty="0"/>
              <a:t>D</a:t>
            </a:r>
            <a:r>
              <a:rPr lang="en-US" sz="1400" dirty="0" smtClean="0"/>
              <a:t>ecreases aesthetic appeal</a:t>
            </a:r>
          </a:p>
          <a:p>
            <a:pPr lvl="2">
              <a:lnSpc>
                <a:spcPct val="100000"/>
              </a:lnSpc>
              <a:spcAft>
                <a:spcPts val="300"/>
              </a:spcAft>
            </a:pPr>
            <a:r>
              <a:rPr lang="en-US" sz="1400" dirty="0" smtClean="0"/>
              <a:t>2x2 APs often meet the business need</a:t>
            </a:r>
          </a:p>
          <a:p>
            <a:pPr lvl="1">
              <a:lnSpc>
                <a:spcPct val="100000"/>
              </a:lnSpc>
              <a:spcAft>
                <a:spcPts val="300"/>
              </a:spcAft>
            </a:pPr>
            <a:r>
              <a:rPr lang="en-US" sz="1600" dirty="0"/>
              <a:t>Technical  </a:t>
            </a:r>
          </a:p>
          <a:p>
            <a:pPr lvl="2">
              <a:lnSpc>
                <a:spcPct val="100000"/>
              </a:lnSpc>
            </a:pPr>
            <a:r>
              <a:rPr lang="en-US" sz="1400" dirty="0" smtClean="0"/>
              <a:t>Short range for 4+ streams</a:t>
            </a:r>
          </a:p>
          <a:p>
            <a:pPr lvl="2">
              <a:lnSpc>
                <a:spcPct val="100000"/>
              </a:lnSpc>
            </a:pPr>
            <a:r>
              <a:rPr lang="en-US" sz="1400" dirty="0"/>
              <a:t>M</a:t>
            </a:r>
            <a:r>
              <a:rPr lang="en-US" sz="1400" dirty="0" smtClean="0"/>
              <a:t>ore streams require RF “differentiation” (difficult with 4+ streams)</a:t>
            </a:r>
          </a:p>
          <a:p>
            <a:pPr lvl="2">
              <a:lnSpc>
                <a:spcPct val="100000"/>
              </a:lnSpc>
            </a:pPr>
            <a:r>
              <a:rPr lang="en-US" sz="1400" dirty="0" smtClean="0"/>
              <a:t>Adds power draw on APs (</a:t>
            </a:r>
            <a:r>
              <a:rPr lang="en-US" sz="1400" dirty="0" err="1" smtClean="0"/>
              <a:t>PoE</a:t>
            </a:r>
            <a:r>
              <a:rPr lang="en-US" sz="1400" dirty="0" smtClean="0"/>
              <a:t> power budget) and clients (battery life) </a:t>
            </a:r>
            <a:endParaRPr lang="en-US" sz="1400" dirty="0"/>
          </a:p>
        </p:txBody>
      </p:sp>
      <p:sp>
        <p:nvSpPr>
          <p:cNvPr id="149" name="Round Diagonal Corner Rectangle 148"/>
          <p:cNvSpPr/>
          <p:nvPr/>
        </p:nvSpPr>
        <p:spPr>
          <a:xfrm>
            <a:off x="571738" y="2895600"/>
            <a:ext cx="2781062" cy="457199"/>
          </a:xfrm>
          <a:prstGeom prst="round2DiagRect">
            <a:avLst/>
          </a:prstGeom>
          <a:solidFill>
            <a:srgbClr val="006EA4"/>
          </a:solidFill>
          <a:ln w="57150" cmpd="sng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TextBox 149"/>
          <p:cNvSpPr txBox="1"/>
          <p:nvPr/>
        </p:nvSpPr>
        <p:spPr>
          <a:xfrm>
            <a:off x="685800" y="2916632"/>
            <a:ext cx="2971800" cy="410654"/>
          </a:xfrm>
          <a:prstGeom prst="rect">
            <a:avLst/>
          </a:prstGeom>
          <a:noFill/>
        </p:spPr>
        <p:txBody>
          <a:bodyPr wrap="square" lIns="101882" tIns="50941" rIns="101882" bIns="50941" rtlCol="0" anchor="ctr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Real-World Barriers </a:t>
            </a:r>
          </a:p>
        </p:txBody>
      </p:sp>
      <p:sp>
        <p:nvSpPr>
          <p:cNvPr id="151" name="Freeform 6"/>
          <p:cNvSpPr>
            <a:spLocks noEditPoints="1"/>
          </p:cNvSpPr>
          <p:nvPr/>
        </p:nvSpPr>
        <p:spPr bwMode="auto">
          <a:xfrm rot="10800000">
            <a:off x="5943599" y="1069202"/>
            <a:ext cx="3200401" cy="1673997"/>
          </a:xfrm>
          <a:custGeom>
            <a:avLst/>
            <a:gdLst>
              <a:gd name="T0" fmla="*/ 38 w 760"/>
              <a:gd name="T1" fmla="*/ 89 h 677"/>
              <a:gd name="T2" fmla="*/ 158 w 760"/>
              <a:gd name="T3" fmla="*/ 77 h 677"/>
              <a:gd name="T4" fmla="*/ 163 w 760"/>
              <a:gd name="T5" fmla="*/ 95 h 677"/>
              <a:gd name="T6" fmla="*/ 165 w 760"/>
              <a:gd name="T7" fmla="*/ 105 h 677"/>
              <a:gd name="T8" fmla="*/ 163 w 760"/>
              <a:gd name="T9" fmla="*/ 154 h 677"/>
              <a:gd name="T10" fmla="*/ 373 w 760"/>
              <a:gd name="T11" fmla="*/ 627 h 677"/>
              <a:gd name="T12" fmla="*/ 220 w 760"/>
              <a:gd name="T13" fmla="*/ 622 h 677"/>
              <a:gd name="T14" fmla="*/ 124 w 760"/>
              <a:gd name="T15" fmla="*/ 320 h 677"/>
              <a:gd name="T16" fmla="*/ 124 w 760"/>
              <a:gd name="T17" fmla="*/ 132 h 677"/>
              <a:gd name="T18" fmla="*/ 752 w 760"/>
              <a:gd name="T19" fmla="*/ 643 h 677"/>
              <a:gd name="T20" fmla="*/ 753 w 760"/>
              <a:gd name="T21" fmla="*/ 645 h 677"/>
              <a:gd name="T22" fmla="*/ 750 w 760"/>
              <a:gd name="T23" fmla="*/ 644 h 677"/>
              <a:gd name="T24" fmla="*/ 737 w 760"/>
              <a:gd name="T25" fmla="*/ 636 h 677"/>
              <a:gd name="T26" fmla="*/ 700 w 760"/>
              <a:gd name="T27" fmla="*/ 632 h 677"/>
              <a:gd name="T28" fmla="*/ 632 w 760"/>
              <a:gd name="T29" fmla="*/ 637 h 677"/>
              <a:gd name="T30" fmla="*/ 586 w 760"/>
              <a:gd name="T31" fmla="*/ 635 h 677"/>
              <a:gd name="T32" fmla="*/ 575 w 760"/>
              <a:gd name="T33" fmla="*/ 634 h 677"/>
              <a:gd name="T34" fmla="*/ 467 w 760"/>
              <a:gd name="T35" fmla="*/ 628 h 677"/>
              <a:gd name="T36" fmla="*/ 430 w 760"/>
              <a:gd name="T37" fmla="*/ 632 h 677"/>
              <a:gd name="T38" fmla="*/ 369 w 760"/>
              <a:gd name="T39" fmla="*/ 633 h 677"/>
              <a:gd name="T40" fmla="*/ 327 w 760"/>
              <a:gd name="T41" fmla="*/ 632 h 677"/>
              <a:gd name="T42" fmla="*/ 276 w 760"/>
              <a:gd name="T43" fmla="*/ 628 h 677"/>
              <a:gd name="T44" fmla="*/ 253 w 760"/>
              <a:gd name="T45" fmla="*/ 625 h 677"/>
              <a:gd name="T46" fmla="*/ 217 w 760"/>
              <a:gd name="T47" fmla="*/ 621 h 677"/>
              <a:gd name="T48" fmla="*/ 173 w 760"/>
              <a:gd name="T49" fmla="*/ 607 h 677"/>
              <a:gd name="T50" fmla="*/ 131 w 760"/>
              <a:gd name="T51" fmla="*/ 479 h 677"/>
              <a:gd name="T52" fmla="*/ 128 w 760"/>
              <a:gd name="T53" fmla="*/ 414 h 677"/>
              <a:gd name="T54" fmla="*/ 125 w 760"/>
              <a:gd name="T55" fmla="*/ 224 h 677"/>
              <a:gd name="T56" fmla="*/ 123 w 760"/>
              <a:gd name="T57" fmla="*/ 102 h 677"/>
              <a:gd name="T58" fmla="*/ 153 w 760"/>
              <a:gd name="T59" fmla="*/ 149 h 677"/>
              <a:gd name="T60" fmla="*/ 165 w 760"/>
              <a:gd name="T61" fmla="*/ 153 h 677"/>
              <a:gd name="T62" fmla="*/ 175 w 760"/>
              <a:gd name="T63" fmla="*/ 142 h 677"/>
              <a:gd name="T64" fmla="*/ 176 w 760"/>
              <a:gd name="T65" fmla="*/ 125 h 677"/>
              <a:gd name="T66" fmla="*/ 172 w 760"/>
              <a:gd name="T67" fmla="*/ 110 h 677"/>
              <a:gd name="T68" fmla="*/ 160 w 760"/>
              <a:gd name="T69" fmla="*/ 105 h 677"/>
              <a:gd name="T70" fmla="*/ 163 w 760"/>
              <a:gd name="T71" fmla="*/ 95 h 677"/>
              <a:gd name="T72" fmla="*/ 161 w 760"/>
              <a:gd name="T73" fmla="*/ 89 h 677"/>
              <a:gd name="T74" fmla="*/ 155 w 760"/>
              <a:gd name="T75" fmla="*/ 68 h 677"/>
              <a:gd name="T76" fmla="*/ 151 w 760"/>
              <a:gd name="T77" fmla="*/ 63 h 677"/>
              <a:gd name="T78" fmla="*/ 138 w 760"/>
              <a:gd name="T79" fmla="*/ 45 h 677"/>
              <a:gd name="T80" fmla="*/ 131 w 760"/>
              <a:gd name="T81" fmla="*/ 32 h 677"/>
              <a:gd name="T82" fmla="*/ 124 w 760"/>
              <a:gd name="T83" fmla="*/ 16 h 677"/>
              <a:gd name="T84" fmla="*/ 121 w 760"/>
              <a:gd name="T85" fmla="*/ 4 h 677"/>
              <a:gd name="T86" fmla="*/ 113 w 760"/>
              <a:gd name="T87" fmla="*/ 19 h 677"/>
              <a:gd name="T88" fmla="*/ 107 w 760"/>
              <a:gd name="T89" fmla="*/ 25 h 677"/>
              <a:gd name="T90" fmla="*/ 77 w 760"/>
              <a:gd name="T91" fmla="*/ 49 h 677"/>
              <a:gd name="T92" fmla="*/ 55 w 760"/>
              <a:gd name="T93" fmla="*/ 72 h 677"/>
              <a:gd name="T94" fmla="*/ 39 w 760"/>
              <a:gd name="T95" fmla="*/ 89 h 677"/>
              <a:gd name="T96" fmla="*/ 14 w 760"/>
              <a:gd name="T97" fmla="*/ 106 h 677"/>
              <a:gd name="T98" fmla="*/ 20 w 760"/>
              <a:gd name="T99" fmla="*/ 148 h 677"/>
              <a:gd name="T100" fmla="*/ 87 w 760"/>
              <a:gd name="T101" fmla="*/ 101 h 677"/>
              <a:gd name="T102" fmla="*/ 96 w 760"/>
              <a:gd name="T103" fmla="*/ 523 h 677"/>
              <a:gd name="T104" fmla="*/ 214 w 760"/>
              <a:gd name="T105" fmla="*/ 661 h 677"/>
              <a:gd name="T106" fmla="*/ 587 w 760"/>
              <a:gd name="T107" fmla="*/ 673 h 677"/>
              <a:gd name="T108" fmla="*/ 747 w 760"/>
              <a:gd name="T109" fmla="*/ 665 h 677"/>
              <a:gd name="T110" fmla="*/ 756 w 760"/>
              <a:gd name="T111" fmla="*/ 658 h 677"/>
              <a:gd name="T112" fmla="*/ 632 w 760"/>
              <a:gd name="T113" fmla="*/ 637 h 677"/>
              <a:gd name="T114" fmla="*/ 753 w 760"/>
              <a:gd name="T115" fmla="*/ 645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60" h="677">
                <a:moveTo>
                  <a:pt x="144" y="39"/>
                </a:moveTo>
                <a:cubicBezTo>
                  <a:pt x="144" y="39"/>
                  <a:pt x="144" y="40"/>
                  <a:pt x="143" y="40"/>
                </a:cubicBezTo>
                <a:cubicBezTo>
                  <a:pt x="143" y="40"/>
                  <a:pt x="143" y="40"/>
                  <a:pt x="143" y="40"/>
                </a:cubicBezTo>
                <a:lnTo>
                  <a:pt x="144" y="39"/>
                </a:lnTo>
                <a:close/>
                <a:moveTo>
                  <a:pt x="153" y="65"/>
                </a:moveTo>
                <a:cubicBezTo>
                  <a:pt x="153" y="65"/>
                  <a:pt x="153" y="65"/>
                  <a:pt x="153" y="65"/>
                </a:cubicBezTo>
                <a:cubicBezTo>
                  <a:pt x="153" y="65"/>
                  <a:pt x="153" y="64"/>
                  <a:pt x="153" y="65"/>
                </a:cubicBezTo>
                <a:close/>
                <a:moveTo>
                  <a:pt x="38" y="89"/>
                </a:moveTo>
                <a:cubicBezTo>
                  <a:pt x="38" y="89"/>
                  <a:pt x="38" y="89"/>
                  <a:pt x="38" y="89"/>
                </a:cubicBezTo>
                <a:cubicBezTo>
                  <a:pt x="38" y="89"/>
                  <a:pt x="38" y="89"/>
                  <a:pt x="38" y="89"/>
                </a:cubicBezTo>
                <a:close/>
                <a:moveTo>
                  <a:pt x="38" y="89"/>
                </a:moveTo>
                <a:cubicBezTo>
                  <a:pt x="39" y="90"/>
                  <a:pt x="39" y="90"/>
                  <a:pt x="39" y="89"/>
                </a:cubicBezTo>
                <a:cubicBezTo>
                  <a:pt x="38" y="88"/>
                  <a:pt x="38" y="89"/>
                  <a:pt x="38" y="88"/>
                </a:cubicBezTo>
                <a:cubicBezTo>
                  <a:pt x="38" y="89"/>
                  <a:pt x="38" y="89"/>
                  <a:pt x="38" y="89"/>
                </a:cubicBezTo>
                <a:close/>
                <a:moveTo>
                  <a:pt x="159" y="76"/>
                </a:moveTo>
                <a:cubicBezTo>
                  <a:pt x="158" y="77"/>
                  <a:pt x="158" y="77"/>
                  <a:pt x="158" y="77"/>
                </a:cubicBezTo>
                <a:cubicBezTo>
                  <a:pt x="158" y="77"/>
                  <a:pt x="158" y="77"/>
                  <a:pt x="158" y="77"/>
                </a:cubicBezTo>
                <a:lnTo>
                  <a:pt x="159" y="76"/>
                </a:lnTo>
                <a:close/>
                <a:moveTo>
                  <a:pt x="175" y="142"/>
                </a:moveTo>
                <a:cubicBezTo>
                  <a:pt x="174" y="143"/>
                  <a:pt x="174" y="143"/>
                  <a:pt x="174" y="143"/>
                </a:cubicBezTo>
                <a:cubicBezTo>
                  <a:pt x="174" y="143"/>
                  <a:pt x="175" y="143"/>
                  <a:pt x="175" y="143"/>
                </a:cubicBezTo>
                <a:lnTo>
                  <a:pt x="175" y="142"/>
                </a:lnTo>
                <a:close/>
                <a:moveTo>
                  <a:pt x="163" y="95"/>
                </a:moveTo>
                <a:cubicBezTo>
                  <a:pt x="163" y="95"/>
                  <a:pt x="163" y="95"/>
                  <a:pt x="163" y="95"/>
                </a:cubicBezTo>
                <a:cubicBezTo>
                  <a:pt x="163" y="94"/>
                  <a:pt x="163" y="93"/>
                  <a:pt x="162" y="93"/>
                </a:cubicBezTo>
                <a:cubicBezTo>
                  <a:pt x="161" y="93"/>
                  <a:pt x="161" y="93"/>
                  <a:pt x="161" y="93"/>
                </a:cubicBezTo>
                <a:lnTo>
                  <a:pt x="163" y="95"/>
                </a:lnTo>
                <a:close/>
                <a:moveTo>
                  <a:pt x="157" y="150"/>
                </a:moveTo>
                <a:cubicBezTo>
                  <a:pt x="157" y="150"/>
                  <a:pt x="157" y="150"/>
                  <a:pt x="157" y="150"/>
                </a:cubicBezTo>
                <a:cubicBezTo>
                  <a:pt x="156" y="151"/>
                  <a:pt x="156" y="150"/>
                  <a:pt x="157" y="150"/>
                </a:cubicBezTo>
                <a:close/>
                <a:moveTo>
                  <a:pt x="165" y="105"/>
                </a:moveTo>
                <a:cubicBezTo>
                  <a:pt x="165" y="105"/>
                  <a:pt x="165" y="105"/>
                  <a:pt x="165" y="105"/>
                </a:cubicBezTo>
                <a:cubicBezTo>
                  <a:pt x="166" y="104"/>
                  <a:pt x="166" y="104"/>
                  <a:pt x="166" y="104"/>
                </a:cubicBezTo>
                <a:lnTo>
                  <a:pt x="165" y="105"/>
                </a:lnTo>
                <a:close/>
                <a:moveTo>
                  <a:pt x="177" y="123"/>
                </a:moveTo>
                <a:cubicBezTo>
                  <a:pt x="177" y="122"/>
                  <a:pt x="177" y="122"/>
                  <a:pt x="176" y="123"/>
                </a:cubicBezTo>
                <a:cubicBezTo>
                  <a:pt x="177" y="123"/>
                  <a:pt x="177" y="123"/>
                  <a:pt x="177" y="123"/>
                </a:cubicBezTo>
                <a:close/>
                <a:moveTo>
                  <a:pt x="163" y="155"/>
                </a:moveTo>
                <a:cubicBezTo>
                  <a:pt x="163" y="155"/>
                  <a:pt x="164" y="155"/>
                  <a:pt x="164" y="154"/>
                </a:cubicBezTo>
                <a:cubicBezTo>
                  <a:pt x="163" y="154"/>
                  <a:pt x="163" y="154"/>
                  <a:pt x="163" y="154"/>
                </a:cubicBezTo>
                <a:cubicBezTo>
                  <a:pt x="163" y="154"/>
                  <a:pt x="163" y="155"/>
                  <a:pt x="163" y="155"/>
                </a:cubicBezTo>
                <a:close/>
                <a:moveTo>
                  <a:pt x="175" y="145"/>
                </a:moveTo>
                <a:cubicBezTo>
                  <a:pt x="175" y="144"/>
                  <a:pt x="175" y="144"/>
                  <a:pt x="175" y="144"/>
                </a:cubicBezTo>
                <a:cubicBezTo>
                  <a:pt x="175" y="144"/>
                  <a:pt x="175" y="145"/>
                  <a:pt x="175" y="145"/>
                </a:cubicBezTo>
                <a:close/>
                <a:moveTo>
                  <a:pt x="130" y="440"/>
                </a:moveTo>
                <a:cubicBezTo>
                  <a:pt x="130" y="439"/>
                  <a:pt x="129" y="439"/>
                  <a:pt x="130" y="440"/>
                </a:cubicBezTo>
                <a:close/>
                <a:moveTo>
                  <a:pt x="373" y="627"/>
                </a:moveTo>
                <a:cubicBezTo>
                  <a:pt x="373" y="627"/>
                  <a:pt x="373" y="627"/>
                  <a:pt x="373" y="627"/>
                </a:cubicBezTo>
                <a:cubicBezTo>
                  <a:pt x="374" y="626"/>
                  <a:pt x="374" y="626"/>
                  <a:pt x="374" y="625"/>
                </a:cubicBezTo>
                <a:lnTo>
                  <a:pt x="373" y="627"/>
                </a:lnTo>
                <a:close/>
                <a:moveTo>
                  <a:pt x="439" y="631"/>
                </a:moveTo>
                <a:cubicBezTo>
                  <a:pt x="440" y="631"/>
                  <a:pt x="440" y="631"/>
                  <a:pt x="440" y="631"/>
                </a:cubicBezTo>
                <a:cubicBezTo>
                  <a:pt x="440" y="631"/>
                  <a:pt x="440" y="630"/>
                  <a:pt x="439" y="631"/>
                </a:cubicBezTo>
                <a:close/>
                <a:moveTo>
                  <a:pt x="220" y="622"/>
                </a:moveTo>
                <a:cubicBezTo>
                  <a:pt x="221" y="621"/>
                  <a:pt x="221" y="621"/>
                  <a:pt x="222" y="621"/>
                </a:cubicBezTo>
                <a:cubicBezTo>
                  <a:pt x="221" y="621"/>
                  <a:pt x="221" y="621"/>
                  <a:pt x="220" y="622"/>
                </a:cubicBezTo>
                <a:close/>
                <a:moveTo>
                  <a:pt x="123" y="318"/>
                </a:moveTo>
                <a:cubicBezTo>
                  <a:pt x="123" y="319"/>
                  <a:pt x="123" y="319"/>
                  <a:pt x="123" y="319"/>
                </a:cubicBezTo>
                <a:cubicBezTo>
                  <a:pt x="124" y="318"/>
                  <a:pt x="124" y="318"/>
                  <a:pt x="124" y="318"/>
                </a:cubicBezTo>
                <a:lnTo>
                  <a:pt x="123" y="318"/>
                </a:lnTo>
                <a:close/>
                <a:moveTo>
                  <a:pt x="124" y="320"/>
                </a:moveTo>
                <a:cubicBezTo>
                  <a:pt x="124" y="320"/>
                  <a:pt x="124" y="319"/>
                  <a:pt x="123" y="319"/>
                </a:cubicBezTo>
                <a:cubicBezTo>
                  <a:pt x="123" y="320"/>
                  <a:pt x="123" y="322"/>
                  <a:pt x="123" y="323"/>
                </a:cubicBezTo>
                <a:cubicBezTo>
                  <a:pt x="124" y="323"/>
                  <a:pt x="124" y="321"/>
                  <a:pt x="124" y="320"/>
                </a:cubicBezTo>
                <a:close/>
                <a:moveTo>
                  <a:pt x="124" y="320"/>
                </a:moveTo>
                <a:cubicBezTo>
                  <a:pt x="124" y="320"/>
                  <a:pt x="124" y="320"/>
                  <a:pt x="124" y="320"/>
                </a:cubicBezTo>
                <a:cubicBezTo>
                  <a:pt x="124" y="320"/>
                  <a:pt x="124" y="320"/>
                  <a:pt x="124" y="320"/>
                </a:cubicBezTo>
                <a:close/>
                <a:moveTo>
                  <a:pt x="223" y="663"/>
                </a:moveTo>
                <a:cubicBezTo>
                  <a:pt x="222" y="663"/>
                  <a:pt x="222" y="663"/>
                  <a:pt x="222" y="663"/>
                </a:cubicBezTo>
                <a:cubicBezTo>
                  <a:pt x="222" y="663"/>
                  <a:pt x="222" y="663"/>
                  <a:pt x="223" y="663"/>
                </a:cubicBezTo>
                <a:close/>
                <a:moveTo>
                  <a:pt x="123" y="132"/>
                </a:moveTo>
                <a:cubicBezTo>
                  <a:pt x="124" y="132"/>
                  <a:pt x="124" y="132"/>
                  <a:pt x="124" y="132"/>
                </a:cubicBezTo>
                <a:cubicBezTo>
                  <a:pt x="123" y="132"/>
                  <a:pt x="123" y="132"/>
                  <a:pt x="123" y="132"/>
                </a:cubicBezTo>
                <a:close/>
                <a:moveTo>
                  <a:pt x="501" y="631"/>
                </a:moveTo>
                <a:cubicBezTo>
                  <a:pt x="501" y="632"/>
                  <a:pt x="501" y="632"/>
                  <a:pt x="501" y="632"/>
                </a:cubicBezTo>
                <a:cubicBezTo>
                  <a:pt x="501" y="632"/>
                  <a:pt x="501" y="632"/>
                  <a:pt x="501" y="632"/>
                </a:cubicBezTo>
                <a:lnTo>
                  <a:pt x="501" y="631"/>
                </a:lnTo>
                <a:close/>
                <a:moveTo>
                  <a:pt x="752" y="643"/>
                </a:moveTo>
                <a:cubicBezTo>
                  <a:pt x="751" y="644"/>
                  <a:pt x="751" y="644"/>
                  <a:pt x="751" y="644"/>
                </a:cubicBezTo>
                <a:cubicBezTo>
                  <a:pt x="751" y="644"/>
                  <a:pt x="752" y="643"/>
                  <a:pt x="752" y="643"/>
                </a:cubicBezTo>
                <a:close/>
                <a:moveTo>
                  <a:pt x="585" y="635"/>
                </a:moveTo>
                <a:cubicBezTo>
                  <a:pt x="585" y="635"/>
                  <a:pt x="586" y="635"/>
                  <a:pt x="586" y="635"/>
                </a:cubicBezTo>
                <a:cubicBezTo>
                  <a:pt x="584" y="634"/>
                  <a:pt x="580" y="634"/>
                  <a:pt x="575" y="634"/>
                </a:cubicBezTo>
                <a:cubicBezTo>
                  <a:pt x="575" y="636"/>
                  <a:pt x="575" y="636"/>
                  <a:pt x="575" y="636"/>
                </a:cubicBezTo>
                <a:lnTo>
                  <a:pt x="585" y="635"/>
                </a:lnTo>
                <a:close/>
                <a:moveTo>
                  <a:pt x="760" y="655"/>
                </a:moveTo>
                <a:cubicBezTo>
                  <a:pt x="760" y="655"/>
                  <a:pt x="755" y="649"/>
                  <a:pt x="753" y="646"/>
                </a:cubicBezTo>
                <a:cubicBezTo>
                  <a:pt x="755" y="647"/>
                  <a:pt x="754" y="646"/>
                  <a:pt x="753" y="645"/>
                </a:cubicBezTo>
                <a:cubicBezTo>
                  <a:pt x="753" y="645"/>
                  <a:pt x="753" y="645"/>
                  <a:pt x="753" y="645"/>
                </a:cubicBezTo>
                <a:cubicBezTo>
                  <a:pt x="752" y="645"/>
                  <a:pt x="752" y="643"/>
                  <a:pt x="751" y="642"/>
                </a:cubicBezTo>
                <a:cubicBezTo>
                  <a:pt x="752" y="643"/>
                  <a:pt x="752" y="643"/>
                  <a:pt x="752" y="643"/>
                </a:cubicBezTo>
                <a:cubicBezTo>
                  <a:pt x="752" y="642"/>
                  <a:pt x="752" y="642"/>
                  <a:pt x="752" y="642"/>
                </a:cubicBezTo>
                <a:cubicBezTo>
                  <a:pt x="752" y="643"/>
                  <a:pt x="752" y="643"/>
                  <a:pt x="752" y="643"/>
                </a:cubicBezTo>
                <a:cubicBezTo>
                  <a:pt x="752" y="644"/>
                  <a:pt x="752" y="644"/>
                  <a:pt x="751" y="644"/>
                </a:cubicBezTo>
                <a:cubicBezTo>
                  <a:pt x="751" y="644"/>
                  <a:pt x="751" y="644"/>
                  <a:pt x="751" y="644"/>
                </a:cubicBezTo>
                <a:cubicBezTo>
                  <a:pt x="751" y="644"/>
                  <a:pt x="750" y="644"/>
                  <a:pt x="750" y="644"/>
                </a:cubicBezTo>
                <a:cubicBezTo>
                  <a:pt x="750" y="642"/>
                  <a:pt x="750" y="642"/>
                  <a:pt x="750" y="642"/>
                </a:cubicBezTo>
                <a:cubicBezTo>
                  <a:pt x="749" y="645"/>
                  <a:pt x="744" y="638"/>
                  <a:pt x="743" y="638"/>
                </a:cubicBezTo>
                <a:cubicBezTo>
                  <a:pt x="742" y="636"/>
                  <a:pt x="741" y="638"/>
                  <a:pt x="739" y="637"/>
                </a:cubicBezTo>
                <a:cubicBezTo>
                  <a:pt x="737" y="637"/>
                  <a:pt x="738" y="635"/>
                  <a:pt x="737" y="634"/>
                </a:cubicBezTo>
                <a:cubicBezTo>
                  <a:pt x="737" y="634"/>
                  <a:pt x="737" y="633"/>
                  <a:pt x="736" y="633"/>
                </a:cubicBezTo>
                <a:cubicBezTo>
                  <a:pt x="736" y="633"/>
                  <a:pt x="736" y="633"/>
                  <a:pt x="736" y="634"/>
                </a:cubicBezTo>
                <a:cubicBezTo>
                  <a:pt x="736" y="634"/>
                  <a:pt x="736" y="634"/>
                  <a:pt x="736" y="634"/>
                </a:cubicBezTo>
                <a:cubicBezTo>
                  <a:pt x="737" y="635"/>
                  <a:pt x="737" y="636"/>
                  <a:pt x="737" y="636"/>
                </a:cubicBezTo>
                <a:cubicBezTo>
                  <a:pt x="737" y="636"/>
                  <a:pt x="737" y="635"/>
                  <a:pt x="736" y="635"/>
                </a:cubicBezTo>
                <a:cubicBezTo>
                  <a:pt x="735" y="635"/>
                  <a:pt x="735" y="635"/>
                  <a:pt x="735" y="635"/>
                </a:cubicBezTo>
                <a:cubicBezTo>
                  <a:pt x="733" y="635"/>
                  <a:pt x="733" y="635"/>
                  <a:pt x="733" y="635"/>
                </a:cubicBezTo>
                <a:cubicBezTo>
                  <a:pt x="729" y="634"/>
                  <a:pt x="729" y="634"/>
                  <a:pt x="729" y="634"/>
                </a:cubicBezTo>
                <a:cubicBezTo>
                  <a:pt x="734" y="633"/>
                  <a:pt x="731" y="633"/>
                  <a:pt x="730" y="632"/>
                </a:cubicBezTo>
                <a:cubicBezTo>
                  <a:pt x="723" y="632"/>
                  <a:pt x="712" y="630"/>
                  <a:pt x="710" y="633"/>
                </a:cubicBezTo>
                <a:cubicBezTo>
                  <a:pt x="700" y="632"/>
                  <a:pt x="700" y="631"/>
                  <a:pt x="696" y="631"/>
                </a:cubicBezTo>
                <a:cubicBezTo>
                  <a:pt x="697" y="631"/>
                  <a:pt x="700" y="632"/>
                  <a:pt x="700" y="632"/>
                </a:cubicBezTo>
                <a:cubicBezTo>
                  <a:pt x="696" y="631"/>
                  <a:pt x="698" y="633"/>
                  <a:pt x="700" y="633"/>
                </a:cubicBezTo>
                <a:cubicBezTo>
                  <a:pt x="694" y="635"/>
                  <a:pt x="669" y="628"/>
                  <a:pt x="668" y="632"/>
                </a:cubicBezTo>
                <a:cubicBezTo>
                  <a:pt x="668" y="631"/>
                  <a:pt x="668" y="631"/>
                  <a:pt x="668" y="631"/>
                </a:cubicBezTo>
                <a:cubicBezTo>
                  <a:pt x="667" y="634"/>
                  <a:pt x="669" y="636"/>
                  <a:pt x="665" y="638"/>
                </a:cubicBezTo>
                <a:cubicBezTo>
                  <a:pt x="662" y="637"/>
                  <a:pt x="662" y="637"/>
                  <a:pt x="662" y="637"/>
                </a:cubicBezTo>
                <a:cubicBezTo>
                  <a:pt x="658" y="638"/>
                  <a:pt x="658" y="638"/>
                  <a:pt x="658" y="638"/>
                </a:cubicBezTo>
                <a:cubicBezTo>
                  <a:pt x="655" y="638"/>
                  <a:pt x="656" y="637"/>
                  <a:pt x="656" y="637"/>
                </a:cubicBezTo>
                <a:cubicBezTo>
                  <a:pt x="650" y="638"/>
                  <a:pt x="640" y="637"/>
                  <a:pt x="632" y="637"/>
                </a:cubicBezTo>
                <a:cubicBezTo>
                  <a:pt x="641" y="644"/>
                  <a:pt x="641" y="644"/>
                  <a:pt x="641" y="644"/>
                </a:cubicBezTo>
                <a:cubicBezTo>
                  <a:pt x="634" y="642"/>
                  <a:pt x="622" y="639"/>
                  <a:pt x="620" y="642"/>
                </a:cubicBezTo>
                <a:cubicBezTo>
                  <a:pt x="616" y="639"/>
                  <a:pt x="616" y="639"/>
                  <a:pt x="616" y="639"/>
                </a:cubicBezTo>
                <a:cubicBezTo>
                  <a:pt x="602" y="635"/>
                  <a:pt x="607" y="642"/>
                  <a:pt x="601" y="641"/>
                </a:cubicBezTo>
                <a:cubicBezTo>
                  <a:pt x="594" y="638"/>
                  <a:pt x="594" y="638"/>
                  <a:pt x="594" y="638"/>
                </a:cubicBezTo>
                <a:cubicBezTo>
                  <a:pt x="601" y="638"/>
                  <a:pt x="601" y="638"/>
                  <a:pt x="601" y="638"/>
                </a:cubicBezTo>
                <a:cubicBezTo>
                  <a:pt x="594" y="637"/>
                  <a:pt x="591" y="636"/>
                  <a:pt x="586" y="635"/>
                </a:cubicBezTo>
                <a:cubicBezTo>
                  <a:pt x="586" y="635"/>
                  <a:pt x="586" y="635"/>
                  <a:pt x="586" y="635"/>
                </a:cubicBezTo>
                <a:cubicBezTo>
                  <a:pt x="586" y="635"/>
                  <a:pt x="586" y="635"/>
                  <a:pt x="586" y="635"/>
                </a:cubicBezTo>
                <a:cubicBezTo>
                  <a:pt x="585" y="635"/>
                  <a:pt x="585" y="635"/>
                  <a:pt x="585" y="635"/>
                </a:cubicBezTo>
                <a:cubicBezTo>
                  <a:pt x="585" y="636"/>
                  <a:pt x="581" y="637"/>
                  <a:pt x="576" y="637"/>
                </a:cubicBezTo>
                <a:cubicBezTo>
                  <a:pt x="569" y="637"/>
                  <a:pt x="564" y="639"/>
                  <a:pt x="553" y="637"/>
                </a:cubicBezTo>
                <a:cubicBezTo>
                  <a:pt x="550" y="640"/>
                  <a:pt x="550" y="640"/>
                  <a:pt x="550" y="640"/>
                </a:cubicBezTo>
                <a:cubicBezTo>
                  <a:pt x="542" y="638"/>
                  <a:pt x="542" y="638"/>
                  <a:pt x="542" y="638"/>
                </a:cubicBezTo>
                <a:cubicBezTo>
                  <a:pt x="542" y="636"/>
                  <a:pt x="542" y="636"/>
                  <a:pt x="542" y="636"/>
                </a:cubicBezTo>
                <a:cubicBezTo>
                  <a:pt x="550" y="636"/>
                  <a:pt x="565" y="635"/>
                  <a:pt x="575" y="634"/>
                </a:cubicBezTo>
                <a:cubicBezTo>
                  <a:pt x="576" y="633"/>
                  <a:pt x="576" y="633"/>
                  <a:pt x="576" y="633"/>
                </a:cubicBezTo>
                <a:cubicBezTo>
                  <a:pt x="569" y="634"/>
                  <a:pt x="562" y="635"/>
                  <a:pt x="558" y="635"/>
                </a:cubicBezTo>
                <a:cubicBezTo>
                  <a:pt x="556" y="634"/>
                  <a:pt x="551" y="632"/>
                  <a:pt x="555" y="631"/>
                </a:cubicBezTo>
                <a:cubicBezTo>
                  <a:pt x="551" y="633"/>
                  <a:pt x="551" y="633"/>
                  <a:pt x="551" y="633"/>
                </a:cubicBezTo>
                <a:cubicBezTo>
                  <a:pt x="531" y="634"/>
                  <a:pt x="530" y="634"/>
                  <a:pt x="509" y="632"/>
                </a:cubicBezTo>
                <a:cubicBezTo>
                  <a:pt x="511" y="633"/>
                  <a:pt x="511" y="633"/>
                  <a:pt x="511" y="633"/>
                </a:cubicBezTo>
                <a:cubicBezTo>
                  <a:pt x="507" y="633"/>
                  <a:pt x="502" y="634"/>
                  <a:pt x="501" y="632"/>
                </a:cubicBezTo>
                <a:cubicBezTo>
                  <a:pt x="488" y="632"/>
                  <a:pt x="475" y="631"/>
                  <a:pt x="467" y="628"/>
                </a:cubicBezTo>
                <a:cubicBezTo>
                  <a:pt x="465" y="631"/>
                  <a:pt x="465" y="631"/>
                  <a:pt x="465" y="631"/>
                </a:cubicBezTo>
                <a:cubicBezTo>
                  <a:pt x="462" y="631"/>
                  <a:pt x="458" y="627"/>
                  <a:pt x="457" y="630"/>
                </a:cubicBezTo>
                <a:cubicBezTo>
                  <a:pt x="451" y="631"/>
                  <a:pt x="451" y="631"/>
                  <a:pt x="451" y="631"/>
                </a:cubicBezTo>
                <a:cubicBezTo>
                  <a:pt x="447" y="631"/>
                  <a:pt x="445" y="633"/>
                  <a:pt x="441" y="631"/>
                </a:cubicBezTo>
                <a:cubicBezTo>
                  <a:pt x="441" y="631"/>
                  <a:pt x="441" y="631"/>
                  <a:pt x="441" y="631"/>
                </a:cubicBezTo>
                <a:cubicBezTo>
                  <a:pt x="440" y="631"/>
                  <a:pt x="440" y="631"/>
                  <a:pt x="440" y="631"/>
                </a:cubicBezTo>
                <a:cubicBezTo>
                  <a:pt x="440" y="631"/>
                  <a:pt x="440" y="631"/>
                  <a:pt x="440" y="631"/>
                </a:cubicBezTo>
                <a:cubicBezTo>
                  <a:pt x="431" y="630"/>
                  <a:pt x="440" y="633"/>
                  <a:pt x="430" y="632"/>
                </a:cubicBezTo>
                <a:cubicBezTo>
                  <a:pt x="427" y="630"/>
                  <a:pt x="427" y="635"/>
                  <a:pt x="422" y="634"/>
                </a:cubicBezTo>
                <a:cubicBezTo>
                  <a:pt x="417" y="631"/>
                  <a:pt x="417" y="631"/>
                  <a:pt x="417" y="631"/>
                </a:cubicBezTo>
                <a:cubicBezTo>
                  <a:pt x="409" y="629"/>
                  <a:pt x="407" y="632"/>
                  <a:pt x="395" y="632"/>
                </a:cubicBezTo>
                <a:cubicBezTo>
                  <a:pt x="389" y="631"/>
                  <a:pt x="387" y="628"/>
                  <a:pt x="390" y="625"/>
                </a:cubicBezTo>
                <a:cubicBezTo>
                  <a:pt x="385" y="628"/>
                  <a:pt x="388" y="627"/>
                  <a:pt x="381" y="629"/>
                </a:cubicBezTo>
                <a:cubicBezTo>
                  <a:pt x="380" y="627"/>
                  <a:pt x="381" y="627"/>
                  <a:pt x="382" y="626"/>
                </a:cubicBezTo>
                <a:cubicBezTo>
                  <a:pt x="376" y="624"/>
                  <a:pt x="378" y="627"/>
                  <a:pt x="373" y="627"/>
                </a:cubicBezTo>
                <a:cubicBezTo>
                  <a:pt x="372" y="629"/>
                  <a:pt x="370" y="633"/>
                  <a:pt x="369" y="633"/>
                </a:cubicBezTo>
                <a:cubicBezTo>
                  <a:pt x="371" y="634"/>
                  <a:pt x="371" y="634"/>
                  <a:pt x="371" y="634"/>
                </a:cubicBezTo>
                <a:cubicBezTo>
                  <a:pt x="365" y="635"/>
                  <a:pt x="360" y="636"/>
                  <a:pt x="354" y="635"/>
                </a:cubicBezTo>
                <a:cubicBezTo>
                  <a:pt x="354" y="633"/>
                  <a:pt x="354" y="633"/>
                  <a:pt x="354" y="633"/>
                </a:cubicBezTo>
                <a:cubicBezTo>
                  <a:pt x="348" y="634"/>
                  <a:pt x="348" y="634"/>
                  <a:pt x="348" y="634"/>
                </a:cubicBezTo>
                <a:cubicBezTo>
                  <a:pt x="348" y="632"/>
                  <a:pt x="348" y="632"/>
                  <a:pt x="348" y="632"/>
                </a:cubicBezTo>
                <a:cubicBezTo>
                  <a:pt x="339" y="632"/>
                  <a:pt x="339" y="632"/>
                  <a:pt x="339" y="632"/>
                </a:cubicBezTo>
                <a:cubicBezTo>
                  <a:pt x="340" y="633"/>
                  <a:pt x="340" y="633"/>
                  <a:pt x="340" y="633"/>
                </a:cubicBezTo>
                <a:cubicBezTo>
                  <a:pt x="338" y="633"/>
                  <a:pt x="331" y="633"/>
                  <a:pt x="327" y="632"/>
                </a:cubicBezTo>
                <a:cubicBezTo>
                  <a:pt x="327" y="631"/>
                  <a:pt x="327" y="631"/>
                  <a:pt x="327" y="631"/>
                </a:cubicBezTo>
                <a:cubicBezTo>
                  <a:pt x="316" y="628"/>
                  <a:pt x="307" y="631"/>
                  <a:pt x="294" y="631"/>
                </a:cubicBezTo>
                <a:cubicBezTo>
                  <a:pt x="296" y="629"/>
                  <a:pt x="296" y="629"/>
                  <a:pt x="296" y="629"/>
                </a:cubicBezTo>
                <a:cubicBezTo>
                  <a:pt x="292" y="627"/>
                  <a:pt x="295" y="632"/>
                  <a:pt x="289" y="630"/>
                </a:cubicBezTo>
                <a:cubicBezTo>
                  <a:pt x="289" y="628"/>
                  <a:pt x="289" y="628"/>
                  <a:pt x="289" y="628"/>
                </a:cubicBezTo>
                <a:cubicBezTo>
                  <a:pt x="284" y="631"/>
                  <a:pt x="283" y="627"/>
                  <a:pt x="280" y="626"/>
                </a:cubicBezTo>
                <a:cubicBezTo>
                  <a:pt x="282" y="629"/>
                  <a:pt x="282" y="629"/>
                  <a:pt x="282" y="629"/>
                </a:cubicBezTo>
                <a:cubicBezTo>
                  <a:pt x="276" y="628"/>
                  <a:pt x="276" y="628"/>
                  <a:pt x="276" y="628"/>
                </a:cubicBezTo>
                <a:cubicBezTo>
                  <a:pt x="269" y="626"/>
                  <a:pt x="272" y="624"/>
                  <a:pt x="273" y="622"/>
                </a:cubicBezTo>
                <a:cubicBezTo>
                  <a:pt x="268" y="624"/>
                  <a:pt x="268" y="624"/>
                  <a:pt x="268" y="624"/>
                </a:cubicBezTo>
                <a:cubicBezTo>
                  <a:pt x="268" y="621"/>
                  <a:pt x="268" y="621"/>
                  <a:pt x="268" y="621"/>
                </a:cubicBezTo>
                <a:cubicBezTo>
                  <a:pt x="264" y="624"/>
                  <a:pt x="264" y="621"/>
                  <a:pt x="259" y="622"/>
                </a:cubicBezTo>
                <a:cubicBezTo>
                  <a:pt x="258" y="621"/>
                  <a:pt x="260" y="620"/>
                  <a:pt x="258" y="620"/>
                </a:cubicBezTo>
                <a:cubicBezTo>
                  <a:pt x="248" y="622"/>
                  <a:pt x="248" y="622"/>
                  <a:pt x="248" y="622"/>
                </a:cubicBezTo>
                <a:cubicBezTo>
                  <a:pt x="254" y="621"/>
                  <a:pt x="254" y="621"/>
                  <a:pt x="254" y="621"/>
                </a:cubicBezTo>
                <a:cubicBezTo>
                  <a:pt x="253" y="625"/>
                  <a:pt x="253" y="625"/>
                  <a:pt x="253" y="625"/>
                </a:cubicBezTo>
                <a:cubicBezTo>
                  <a:pt x="247" y="628"/>
                  <a:pt x="245" y="624"/>
                  <a:pt x="241" y="625"/>
                </a:cubicBezTo>
                <a:cubicBezTo>
                  <a:pt x="244" y="624"/>
                  <a:pt x="244" y="624"/>
                  <a:pt x="244" y="624"/>
                </a:cubicBezTo>
                <a:cubicBezTo>
                  <a:pt x="237" y="624"/>
                  <a:pt x="237" y="622"/>
                  <a:pt x="233" y="621"/>
                </a:cubicBezTo>
                <a:cubicBezTo>
                  <a:pt x="234" y="622"/>
                  <a:pt x="236" y="623"/>
                  <a:pt x="233" y="623"/>
                </a:cubicBezTo>
                <a:cubicBezTo>
                  <a:pt x="231" y="623"/>
                  <a:pt x="232" y="622"/>
                  <a:pt x="230" y="621"/>
                </a:cubicBezTo>
                <a:cubicBezTo>
                  <a:pt x="229" y="624"/>
                  <a:pt x="224" y="624"/>
                  <a:pt x="220" y="622"/>
                </a:cubicBezTo>
                <a:cubicBezTo>
                  <a:pt x="220" y="622"/>
                  <a:pt x="220" y="622"/>
                  <a:pt x="220" y="622"/>
                </a:cubicBezTo>
                <a:cubicBezTo>
                  <a:pt x="219" y="622"/>
                  <a:pt x="219" y="622"/>
                  <a:pt x="217" y="621"/>
                </a:cubicBezTo>
                <a:cubicBezTo>
                  <a:pt x="218" y="619"/>
                  <a:pt x="218" y="619"/>
                  <a:pt x="218" y="619"/>
                </a:cubicBezTo>
                <a:cubicBezTo>
                  <a:pt x="214" y="621"/>
                  <a:pt x="214" y="621"/>
                  <a:pt x="214" y="621"/>
                </a:cubicBezTo>
                <a:cubicBezTo>
                  <a:pt x="212" y="620"/>
                  <a:pt x="208" y="621"/>
                  <a:pt x="209" y="619"/>
                </a:cubicBezTo>
                <a:cubicBezTo>
                  <a:pt x="210" y="619"/>
                  <a:pt x="210" y="619"/>
                  <a:pt x="210" y="619"/>
                </a:cubicBezTo>
                <a:cubicBezTo>
                  <a:pt x="204" y="618"/>
                  <a:pt x="198" y="616"/>
                  <a:pt x="192" y="615"/>
                </a:cubicBezTo>
                <a:cubicBezTo>
                  <a:pt x="192" y="612"/>
                  <a:pt x="192" y="612"/>
                  <a:pt x="192" y="612"/>
                </a:cubicBezTo>
                <a:cubicBezTo>
                  <a:pt x="189" y="615"/>
                  <a:pt x="183" y="609"/>
                  <a:pt x="182" y="613"/>
                </a:cubicBezTo>
                <a:cubicBezTo>
                  <a:pt x="180" y="610"/>
                  <a:pt x="169" y="611"/>
                  <a:pt x="173" y="607"/>
                </a:cubicBezTo>
                <a:cubicBezTo>
                  <a:pt x="168" y="605"/>
                  <a:pt x="164" y="604"/>
                  <a:pt x="160" y="603"/>
                </a:cubicBezTo>
                <a:cubicBezTo>
                  <a:pt x="159" y="603"/>
                  <a:pt x="157" y="602"/>
                  <a:pt x="156" y="602"/>
                </a:cubicBezTo>
                <a:cubicBezTo>
                  <a:pt x="156" y="601"/>
                  <a:pt x="155" y="601"/>
                  <a:pt x="154" y="598"/>
                </a:cubicBezTo>
                <a:cubicBezTo>
                  <a:pt x="155" y="596"/>
                  <a:pt x="154" y="592"/>
                  <a:pt x="153" y="588"/>
                </a:cubicBezTo>
                <a:cubicBezTo>
                  <a:pt x="151" y="583"/>
                  <a:pt x="150" y="578"/>
                  <a:pt x="149" y="573"/>
                </a:cubicBezTo>
                <a:cubicBezTo>
                  <a:pt x="143" y="556"/>
                  <a:pt x="140" y="544"/>
                  <a:pt x="136" y="525"/>
                </a:cubicBezTo>
                <a:cubicBezTo>
                  <a:pt x="140" y="512"/>
                  <a:pt x="131" y="495"/>
                  <a:pt x="133" y="482"/>
                </a:cubicBezTo>
                <a:cubicBezTo>
                  <a:pt x="131" y="479"/>
                  <a:pt x="131" y="479"/>
                  <a:pt x="131" y="479"/>
                </a:cubicBezTo>
                <a:cubicBezTo>
                  <a:pt x="133" y="470"/>
                  <a:pt x="128" y="457"/>
                  <a:pt x="131" y="445"/>
                </a:cubicBezTo>
                <a:cubicBezTo>
                  <a:pt x="130" y="442"/>
                  <a:pt x="130" y="440"/>
                  <a:pt x="130" y="440"/>
                </a:cubicBezTo>
                <a:cubicBezTo>
                  <a:pt x="129" y="440"/>
                  <a:pt x="129" y="441"/>
                  <a:pt x="128" y="442"/>
                </a:cubicBezTo>
                <a:cubicBezTo>
                  <a:pt x="129" y="438"/>
                  <a:pt x="127" y="431"/>
                  <a:pt x="130" y="431"/>
                </a:cubicBezTo>
                <a:cubicBezTo>
                  <a:pt x="130" y="432"/>
                  <a:pt x="130" y="432"/>
                  <a:pt x="130" y="432"/>
                </a:cubicBezTo>
                <a:cubicBezTo>
                  <a:pt x="133" y="433"/>
                  <a:pt x="128" y="422"/>
                  <a:pt x="130" y="418"/>
                </a:cubicBezTo>
                <a:cubicBezTo>
                  <a:pt x="128" y="420"/>
                  <a:pt x="128" y="420"/>
                  <a:pt x="128" y="420"/>
                </a:cubicBezTo>
                <a:cubicBezTo>
                  <a:pt x="128" y="414"/>
                  <a:pt x="128" y="414"/>
                  <a:pt x="128" y="414"/>
                </a:cubicBezTo>
                <a:cubicBezTo>
                  <a:pt x="129" y="415"/>
                  <a:pt x="129" y="415"/>
                  <a:pt x="129" y="415"/>
                </a:cubicBezTo>
                <a:cubicBezTo>
                  <a:pt x="121" y="387"/>
                  <a:pt x="130" y="374"/>
                  <a:pt x="124" y="347"/>
                </a:cubicBezTo>
                <a:cubicBezTo>
                  <a:pt x="127" y="351"/>
                  <a:pt x="122" y="342"/>
                  <a:pt x="125" y="342"/>
                </a:cubicBezTo>
                <a:cubicBezTo>
                  <a:pt x="130" y="335"/>
                  <a:pt x="124" y="329"/>
                  <a:pt x="123" y="323"/>
                </a:cubicBezTo>
                <a:cubicBezTo>
                  <a:pt x="123" y="323"/>
                  <a:pt x="123" y="323"/>
                  <a:pt x="122" y="323"/>
                </a:cubicBezTo>
                <a:cubicBezTo>
                  <a:pt x="123" y="313"/>
                  <a:pt x="123" y="313"/>
                  <a:pt x="123" y="313"/>
                </a:cubicBezTo>
                <a:cubicBezTo>
                  <a:pt x="127" y="319"/>
                  <a:pt x="119" y="306"/>
                  <a:pt x="123" y="312"/>
                </a:cubicBezTo>
                <a:cubicBezTo>
                  <a:pt x="126" y="286"/>
                  <a:pt x="123" y="253"/>
                  <a:pt x="125" y="224"/>
                </a:cubicBezTo>
                <a:cubicBezTo>
                  <a:pt x="124" y="225"/>
                  <a:pt x="124" y="225"/>
                  <a:pt x="124" y="225"/>
                </a:cubicBezTo>
                <a:cubicBezTo>
                  <a:pt x="124" y="218"/>
                  <a:pt x="123" y="209"/>
                  <a:pt x="124" y="203"/>
                </a:cubicBezTo>
                <a:cubicBezTo>
                  <a:pt x="126" y="197"/>
                  <a:pt x="122" y="190"/>
                  <a:pt x="122" y="188"/>
                </a:cubicBezTo>
                <a:cubicBezTo>
                  <a:pt x="120" y="182"/>
                  <a:pt x="124" y="177"/>
                  <a:pt x="124" y="179"/>
                </a:cubicBezTo>
                <a:cubicBezTo>
                  <a:pt x="123" y="173"/>
                  <a:pt x="119" y="166"/>
                  <a:pt x="121" y="157"/>
                </a:cubicBezTo>
                <a:cubicBezTo>
                  <a:pt x="125" y="154"/>
                  <a:pt x="118" y="132"/>
                  <a:pt x="123" y="132"/>
                </a:cubicBezTo>
                <a:cubicBezTo>
                  <a:pt x="122" y="132"/>
                  <a:pt x="122" y="132"/>
                  <a:pt x="122" y="132"/>
                </a:cubicBezTo>
                <a:cubicBezTo>
                  <a:pt x="125" y="122"/>
                  <a:pt x="122" y="112"/>
                  <a:pt x="123" y="102"/>
                </a:cubicBezTo>
                <a:cubicBezTo>
                  <a:pt x="126" y="105"/>
                  <a:pt x="129" y="109"/>
                  <a:pt x="130" y="114"/>
                </a:cubicBezTo>
                <a:cubicBezTo>
                  <a:pt x="128" y="117"/>
                  <a:pt x="139" y="131"/>
                  <a:pt x="141" y="131"/>
                </a:cubicBezTo>
                <a:cubicBezTo>
                  <a:pt x="143" y="128"/>
                  <a:pt x="143" y="128"/>
                  <a:pt x="143" y="128"/>
                </a:cubicBezTo>
                <a:cubicBezTo>
                  <a:pt x="147" y="133"/>
                  <a:pt x="146" y="137"/>
                  <a:pt x="151" y="140"/>
                </a:cubicBezTo>
                <a:cubicBezTo>
                  <a:pt x="150" y="140"/>
                  <a:pt x="150" y="140"/>
                  <a:pt x="150" y="140"/>
                </a:cubicBezTo>
                <a:cubicBezTo>
                  <a:pt x="150" y="140"/>
                  <a:pt x="151" y="141"/>
                  <a:pt x="151" y="141"/>
                </a:cubicBezTo>
                <a:cubicBezTo>
                  <a:pt x="152" y="141"/>
                  <a:pt x="156" y="140"/>
                  <a:pt x="154" y="149"/>
                </a:cubicBezTo>
                <a:cubicBezTo>
                  <a:pt x="153" y="149"/>
                  <a:pt x="153" y="149"/>
                  <a:pt x="153" y="149"/>
                </a:cubicBezTo>
                <a:cubicBezTo>
                  <a:pt x="153" y="150"/>
                  <a:pt x="154" y="149"/>
                  <a:pt x="154" y="150"/>
                </a:cubicBezTo>
                <a:cubicBezTo>
                  <a:pt x="154" y="148"/>
                  <a:pt x="154" y="148"/>
                  <a:pt x="154" y="148"/>
                </a:cubicBezTo>
                <a:cubicBezTo>
                  <a:pt x="156" y="148"/>
                  <a:pt x="157" y="148"/>
                  <a:pt x="158" y="149"/>
                </a:cubicBezTo>
                <a:cubicBezTo>
                  <a:pt x="158" y="149"/>
                  <a:pt x="157" y="150"/>
                  <a:pt x="157" y="150"/>
                </a:cubicBezTo>
                <a:cubicBezTo>
                  <a:pt x="159" y="152"/>
                  <a:pt x="159" y="152"/>
                  <a:pt x="159" y="152"/>
                </a:cubicBezTo>
                <a:cubicBezTo>
                  <a:pt x="158" y="154"/>
                  <a:pt x="158" y="154"/>
                  <a:pt x="158" y="154"/>
                </a:cubicBezTo>
                <a:cubicBezTo>
                  <a:pt x="159" y="154"/>
                  <a:pt x="163" y="151"/>
                  <a:pt x="162" y="154"/>
                </a:cubicBezTo>
                <a:cubicBezTo>
                  <a:pt x="164" y="152"/>
                  <a:pt x="164" y="154"/>
                  <a:pt x="165" y="153"/>
                </a:cubicBezTo>
                <a:cubicBezTo>
                  <a:pt x="165" y="153"/>
                  <a:pt x="164" y="154"/>
                  <a:pt x="164" y="154"/>
                </a:cubicBezTo>
                <a:cubicBezTo>
                  <a:pt x="165" y="155"/>
                  <a:pt x="167" y="157"/>
                  <a:pt x="169" y="156"/>
                </a:cubicBezTo>
                <a:cubicBezTo>
                  <a:pt x="169" y="156"/>
                  <a:pt x="171" y="148"/>
                  <a:pt x="173" y="146"/>
                </a:cubicBezTo>
                <a:cubicBezTo>
                  <a:pt x="174" y="147"/>
                  <a:pt x="174" y="146"/>
                  <a:pt x="175" y="145"/>
                </a:cubicBezTo>
                <a:cubicBezTo>
                  <a:pt x="174" y="145"/>
                  <a:pt x="174" y="145"/>
                  <a:pt x="174" y="145"/>
                </a:cubicBezTo>
                <a:cubicBezTo>
                  <a:pt x="174" y="144"/>
                  <a:pt x="175" y="143"/>
                  <a:pt x="176" y="142"/>
                </a:cubicBezTo>
                <a:cubicBezTo>
                  <a:pt x="175" y="142"/>
                  <a:pt x="175" y="142"/>
                  <a:pt x="175" y="142"/>
                </a:cubicBezTo>
                <a:cubicBezTo>
                  <a:pt x="175" y="142"/>
                  <a:pt x="175" y="142"/>
                  <a:pt x="175" y="142"/>
                </a:cubicBezTo>
                <a:cubicBezTo>
                  <a:pt x="175" y="142"/>
                  <a:pt x="175" y="143"/>
                  <a:pt x="175" y="143"/>
                </a:cubicBezTo>
                <a:cubicBezTo>
                  <a:pt x="174" y="143"/>
                  <a:pt x="174" y="143"/>
                  <a:pt x="174" y="143"/>
                </a:cubicBezTo>
                <a:cubicBezTo>
                  <a:pt x="174" y="143"/>
                  <a:pt x="174" y="143"/>
                  <a:pt x="174" y="143"/>
                </a:cubicBezTo>
                <a:cubicBezTo>
                  <a:pt x="174" y="142"/>
                  <a:pt x="174" y="142"/>
                  <a:pt x="174" y="141"/>
                </a:cubicBezTo>
                <a:cubicBezTo>
                  <a:pt x="175" y="140"/>
                  <a:pt x="175" y="140"/>
                  <a:pt x="175" y="140"/>
                </a:cubicBezTo>
                <a:cubicBezTo>
                  <a:pt x="172" y="141"/>
                  <a:pt x="176" y="133"/>
                  <a:pt x="175" y="132"/>
                </a:cubicBezTo>
                <a:cubicBezTo>
                  <a:pt x="176" y="130"/>
                  <a:pt x="174" y="131"/>
                  <a:pt x="174" y="129"/>
                </a:cubicBezTo>
                <a:cubicBezTo>
                  <a:pt x="173" y="127"/>
                  <a:pt x="175" y="127"/>
                  <a:pt x="176" y="125"/>
                </a:cubicBezTo>
                <a:cubicBezTo>
                  <a:pt x="176" y="123"/>
                  <a:pt x="174" y="126"/>
                  <a:pt x="174" y="126"/>
                </a:cubicBezTo>
                <a:cubicBezTo>
                  <a:pt x="175" y="123"/>
                  <a:pt x="175" y="123"/>
                  <a:pt x="175" y="123"/>
                </a:cubicBezTo>
                <a:cubicBezTo>
                  <a:pt x="176" y="124"/>
                  <a:pt x="176" y="123"/>
                  <a:pt x="176" y="123"/>
                </a:cubicBezTo>
                <a:cubicBezTo>
                  <a:pt x="176" y="121"/>
                  <a:pt x="177" y="117"/>
                  <a:pt x="174" y="119"/>
                </a:cubicBezTo>
                <a:cubicBezTo>
                  <a:pt x="174" y="116"/>
                  <a:pt x="175" y="116"/>
                  <a:pt x="175" y="115"/>
                </a:cubicBezTo>
                <a:cubicBezTo>
                  <a:pt x="175" y="115"/>
                  <a:pt x="175" y="116"/>
                  <a:pt x="174" y="116"/>
                </a:cubicBezTo>
                <a:cubicBezTo>
                  <a:pt x="175" y="115"/>
                  <a:pt x="174" y="116"/>
                  <a:pt x="173" y="117"/>
                </a:cubicBezTo>
                <a:cubicBezTo>
                  <a:pt x="172" y="116"/>
                  <a:pt x="175" y="108"/>
                  <a:pt x="172" y="110"/>
                </a:cubicBezTo>
                <a:cubicBezTo>
                  <a:pt x="172" y="109"/>
                  <a:pt x="172" y="109"/>
                  <a:pt x="172" y="109"/>
                </a:cubicBezTo>
                <a:cubicBezTo>
                  <a:pt x="170" y="111"/>
                  <a:pt x="168" y="112"/>
                  <a:pt x="166" y="112"/>
                </a:cubicBezTo>
                <a:cubicBezTo>
                  <a:pt x="167" y="111"/>
                  <a:pt x="167" y="111"/>
                  <a:pt x="167" y="111"/>
                </a:cubicBezTo>
                <a:cubicBezTo>
                  <a:pt x="166" y="111"/>
                  <a:pt x="166" y="111"/>
                  <a:pt x="166" y="111"/>
                </a:cubicBezTo>
                <a:cubicBezTo>
                  <a:pt x="166" y="110"/>
                  <a:pt x="167" y="110"/>
                  <a:pt x="167" y="110"/>
                </a:cubicBezTo>
                <a:cubicBezTo>
                  <a:pt x="165" y="109"/>
                  <a:pt x="166" y="107"/>
                  <a:pt x="165" y="105"/>
                </a:cubicBezTo>
                <a:cubicBezTo>
                  <a:pt x="160" y="110"/>
                  <a:pt x="160" y="110"/>
                  <a:pt x="160" y="110"/>
                </a:cubicBezTo>
                <a:cubicBezTo>
                  <a:pt x="160" y="108"/>
                  <a:pt x="162" y="104"/>
                  <a:pt x="160" y="105"/>
                </a:cubicBezTo>
                <a:cubicBezTo>
                  <a:pt x="161" y="103"/>
                  <a:pt x="161" y="103"/>
                  <a:pt x="161" y="103"/>
                </a:cubicBezTo>
                <a:cubicBezTo>
                  <a:pt x="164" y="98"/>
                  <a:pt x="159" y="102"/>
                  <a:pt x="159" y="101"/>
                </a:cubicBezTo>
                <a:cubicBezTo>
                  <a:pt x="161" y="98"/>
                  <a:pt x="161" y="98"/>
                  <a:pt x="161" y="98"/>
                </a:cubicBezTo>
                <a:cubicBezTo>
                  <a:pt x="161" y="99"/>
                  <a:pt x="161" y="99"/>
                  <a:pt x="161" y="99"/>
                </a:cubicBezTo>
                <a:cubicBezTo>
                  <a:pt x="162" y="97"/>
                  <a:pt x="162" y="96"/>
                  <a:pt x="163" y="95"/>
                </a:cubicBezTo>
                <a:cubicBezTo>
                  <a:pt x="163" y="95"/>
                  <a:pt x="163" y="95"/>
                  <a:pt x="163" y="95"/>
                </a:cubicBezTo>
                <a:cubicBezTo>
                  <a:pt x="163" y="95"/>
                  <a:pt x="163" y="95"/>
                  <a:pt x="163" y="95"/>
                </a:cubicBezTo>
                <a:cubicBezTo>
                  <a:pt x="163" y="95"/>
                  <a:pt x="163" y="95"/>
                  <a:pt x="163" y="95"/>
                </a:cubicBezTo>
                <a:cubicBezTo>
                  <a:pt x="161" y="95"/>
                  <a:pt x="160" y="95"/>
                  <a:pt x="160" y="94"/>
                </a:cubicBezTo>
                <a:cubicBezTo>
                  <a:pt x="159" y="93"/>
                  <a:pt x="157" y="93"/>
                  <a:pt x="158" y="89"/>
                </a:cubicBezTo>
                <a:cubicBezTo>
                  <a:pt x="156" y="90"/>
                  <a:pt x="156" y="90"/>
                  <a:pt x="156" y="90"/>
                </a:cubicBezTo>
                <a:cubicBezTo>
                  <a:pt x="156" y="88"/>
                  <a:pt x="156" y="88"/>
                  <a:pt x="156" y="88"/>
                </a:cubicBezTo>
                <a:cubicBezTo>
                  <a:pt x="158" y="87"/>
                  <a:pt x="158" y="87"/>
                  <a:pt x="158" y="87"/>
                </a:cubicBezTo>
                <a:cubicBezTo>
                  <a:pt x="159" y="88"/>
                  <a:pt x="161" y="91"/>
                  <a:pt x="162" y="93"/>
                </a:cubicBezTo>
                <a:cubicBezTo>
                  <a:pt x="163" y="92"/>
                  <a:pt x="163" y="92"/>
                  <a:pt x="163" y="92"/>
                </a:cubicBezTo>
                <a:cubicBezTo>
                  <a:pt x="163" y="91"/>
                  <a:pt x="161" y="90"/>
                  <a:pt x="161" y="89"/>
                </a:cubicBezTo>
                <a:cubicBezTo>
                  <a:pt x="161" y="89"/>
                  <a:pt x="162" y="87"/>
                  <a:pt x="164" y="87"/>
                </a:cubicBezTo>
                <a:cubicBezTo>
                  <a:pt x="162" y="87"/>
                  <a:pt x="162" y="87"/>
                  <a:pt x="162" y="87"/>
                </a:cubicBezTo>
                <a:cubicBezTo>
                  <a:pt x="159" y="83"/>
                  <a:pt x="159" y="83"/>
                  <a:pt x="159" y="78"/>
                </a:cubicBezTo>
                <a:cubicBezTo>
                  <a:pt x="158" y="79"/>
                  <a:pt x="158" y="79"/>
                  <a:pt x="158" y="79"/>
                </a:cubicBezTo>
                <a:cubicBezTo>
                  <a:pt x="157" y="78"/>
                  <a:pt x="156" y="78"/>
                  <a:pt x="158" y="77"/>
                </a:cubicBezTo>
                <a:cubicBezTo>
                  <a:pt x="157" y="74"/>
                  <a:pt x="156" y="71"/>
                  <a:pt x="158" y="68"/>
                </a:cubicBezTo>
                <a:cubicBezTo>
                  <a:pt x="156" y="69"/>
                  <a:pt x="156" y="69"/>
                  <a:pt x="156" y="69"/>
                </a:cubicBezTo>
                <a:cubicBezTo>
                  <a:pt x="155" y="69"/>
                  <a:pt x="158" y="66"/>
                  <a:pt x="155" y="68"/>
                </a:cubicBezTo>
                <a:cubicBezTo>
                  <a:pt x="153" y="67"/>
                  <a:pt x="153" y="67"/>
                  <a:pt x="153" y="67"/>
                </a:cubicBezTo>
                <a:cubicBezTo>
                  <a:pt x="153" y="66"/>
                  <a:pt x="152" y="66"/>
                  <a:pt x="153" y="65"/>
                </a:cubicBezTo>
                <a:cubicBezTo>
                  <a:pt x="153" y="65"/>
                  <a:pt x="153" y="65"/>
                  <a:pt x="153" y="65"/>
                </a:cubicBezTo>
                <a:cubicBezTo>
                  <a:pt x="153" y="65"/>
                  <a:pt x="153" y="65"/>
                  <a:pt x="153" y="65"/>
                </a:cubicBezTo>
                <a:cubicBezTo>
                  <a:pt x="153" y="65"/>
                  <a:pt x="153" y="65"/>
                  <a:pt x="153" y="65"/>
                </a:cubicBezTo>
                <a:cubicBezTo>
                  <a:pt x="153" y="65"/>
                  <a:pt x="153" y="65"/>
                  <a:pt x="153" y="65"/>
                </a:cubicBezTo>
                <a:cubicBezTo>
                  <a:pt x="153" y="64"/>
                  <a:pt x="152" y="64"/>
                  <a:pt x="152" y="64"/>
                </a:cubicBezTo>
                <a:cubicBezTo>
                  <a:pt x="151" y="64"/>
                  <a:pt x="151" y="65"/>
                  <a:pt x="151" y="63"/>
                </a:cubicBezTo>
                <a:cubicBezTo>
                  <a:pt x="151" y="61"/>
                  <a:pt x="147" y="63"/>
                  <a:pt x="147" y="62"/>
                </a:cubicBezTo>
                <a:cubicBezTo>
                  <a:pt x="148" y="60"/>
                  <a:pt x="148" y="59"/>
                  <a:pt x="149" y="58"/>
                </a:cubicBezTo>
                <a:cubicBezTo>
                  <a:pt x="149" y="54"/>
                  <a:pt x="146" y="56"/>
                  <a:pt x="144" y="52"/>
                </a:cubicBezTo>
                <a:cubicBezTo>
                  <a:pt x="144" y="49"/>
                  <a:pt x="145" y="45"/>
                  <a:pt x="148" y="44"/>
                </a:cubicBezTo>
                <a:cubicBezTo>
                  <a:pt x="145" y="45"/>
                  <a:pt x="146" y="45"/>
                  <a:pt x="144" y="44"/>
                </a:cubicBezTo>
                <a:cubicBezTo>
                  <a:pt x="144" y="43"/>
                  <a:pt x="145" y="43"/>
                  <a:pt x="146" y="42"/>
                </a:cubicBezTo>
                <a:cubicBezTo>
                  <a:pt x="146" y="38"/>
                  <a:pt x="144" y="42"/>
                  <a:pt x="143" y="40"/>
                </a:cubicBezTo>
                <a:cubicBezTo>
                  <a:pt x="141" y="42"/>
                  <a:pt x="139" y="45"/>
                  <a:pt x="138" y="45"/>
                </a:cubicBezTo>
                <a:cubicBezTo>
                  <a:pt x="138" y="46"/>
                  <a:pt x="138" y="46"/>
                  <a:pt x="138" y="46"/>
                </a:cubicBezTo>
                <a:cubicBezTo>
                  <a:pt x="136" y="46"/>
                  <a:pt x="135" y="45"/>
                  <a:pt x="135" y="42"/>
                </a:cubicBezTo>
                <a:cubicBezTo>
                  <a:pt x="136" y="40"/>
                  <a:pt x="136" y="40"/>
                  <a:pt x="136" y="40"/>
                </a:cubicBezTo>
                <a:cubicBezTo>
                  <a:pt x="134" y="39"/>
                  <a:pt x="134" y="39"/>
                  <a:pt x="134" y="39"/>
                </a:cubicBezTo>
                <a:cubicBezTo>
                  <a:pt x="135" y="37"/>
                  <a:pt x="135" y="37"/>
                  <a:pt x="135" y="37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33" y="36"/>
                  <a:pt x="133" y="36"/>
                  <a:pt x="133" y="36"/>
                </a:cubicBezTo>
                <a:cubicBezTo>
                  <a:pt x="133" y="35"/>
                  <a:pt x="132" y="34"/>
                  <a:pt x="131" y="32"/>
                </a:cubicBezTo>
                <a:cubicBezTo>
                  <a:pt x="132" y="31"/>
                  <a:pt x="132" y="31"/>
                  <a:pt x="132" y="31"/>
                </a:cubicBezTo>
                <a:cubicBezTo>
                  <a:pt x="132" y="27"/>
                  <a:pt x="131" y="25"/>
                  <a:pt x="129" y="24"/>
                </a:cubicBezTo>
                <a:cubicBezTo>
                  <a:pt x="128" y="24"/>
                  <a:pt x="127" y="23"/>
                  <a:pt x="126" y="21"/>
                </a:cubicBezTo>
                <a:cubicBezTo>
                  <a:pt x="127" y="19"/>
                  <a:pt x="127" y="19"/>
                  <a:pt x="127" y="19"/>
                </a:cubicBezTo>
                <a:cubicBezTo>
                  <a:pt x="127" y="15"/>
                  <a:pt x="126" y="23"/>
                  <a:pt x="125" y="20"/>
                </a:cubicBezTo>
                <a:cubicBezTo>
                  <a:pt x="126" y="16"/>
                  <a:pt x="126" y="16"/>
                  <a:pt x="126" y="16"/>
                </a:cubicBezTo>
                <a:cubicBezTo>
                  <a:pt x="124" y="20"/>
                  <a:pt x="125" y="13"/>
                  <a:pt x="125" y="10"/>
                </a:cubicBezTo>
                <a:cubicBezTo>
                  <a:pt x="124" y="16"/>
                  <a:pt x="124" y="16"/>
                  <a:pt x="124" y="16"/>
                </a:cubicBezTo>
                <a:cubicBezTo>
                  <a:pt x="123" y="13"/>
                  <a:pt x="123" y="13"/>
                  <a:pt x="123" y="13"/>
                </a:cubicBezTo>
                <a:cubicBezTo>
                  <a:pt x="122" y="9"/>
                  <a:pt x="124" y="5"/>
                  <a:pt x="124" y="3"/>
                </a:cubicBezTo>
                <a:cubicBezTo>
                  <a:pt x="124" y="3"/>
                  <a:pt x="123" y="4"/>
                  <a:pt x="123" y="5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1"/>
                  <a:pt x="123" y="1"/>
                  <a:pt x="123" y="1"/>
                </a:cubicBezTo>
                <a:cubicBezTo>
                  <a:pt x="123" y="2"/>
                  <a:pt x="123" y="2"/>
                  <a:pt x="122" y="2"/>
                </a:cubicBezTo>
                <a:cubicBezTo>
                  <a:pt x="122" y="3"/>
                  <a:pt x="122" y="3"/>
                  <a:pt x="122" y="3"/>
                </a:cubicBezTo>
                <a:cubicBezTo>
                  <a:pt x="122" y="2"/>
                  <a:pt x="121" y="2"/>
                  <a:pt x="121" y="4"/>
                </a:cubicBezTo>
                <a:cubicBezTo>
                  <a:pt x="121" y="3"/>
                  <a:pt x="121" y="1"/>
                  <a:pt x="121" y="1"/>
                </a:cubicBezTo>
                <a:cubicBezTo>
                  <a:pt x="117" y="11"/>
                  <a:pt x="117" y="11"/>
                  <a:pt x="117" y="11"/>
                </a:cubicBezTo>
                <a:cubicBezTo>
                  <a:pt x="119" y="6"/>
                  <a:pt x="119" y="6"/>
                  <a:pt x="119" y="6"/>
                </a:cubicBezTo>
                <a:cubicBezTo>
                  <a:pt x="118" y="13"/>
                  <a:pt x="118" y="13"/>
                  <a:pt x="118" y="13"/>
                </a:cubicBezTo>
                <a:cubicBezTo>
                  <a:pt x="116" y="20"/>
                  <a:pt x="116" y="14"/>
                  <a:pt x="115" y="17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4" y="18"/>
                  <a:pt x="114" y="16"/>
                  <a:pt x="113" y="16"/>
                </a:cubicBezTo>
                <a:cubicBezTo>
                  <a:pt x="113" y="16"/>
                  <a:pt x="114" y="18"/>
                  <a:pt x="113" y="19"/>
                </a:cubicBezTo>
                <a:cubicBezTo>
                  <a:pt x="113" y="20"/>
                  <a:pt x="113" y="17"/>
                  <a:pt x="112" y="17"/>
                </a:cubicBezTo>
                <a:cubicBezTo>
                  <a:pt x="112" y="21"/>
                  <a:pt x="111" y="25"/>
                  <a:pt x="110" y="24"/>
                </a:cubicBezTo>
                <a:cubicBezTo>
                  <a:pt x="110" y="24"/>
                  <a:pt x="110" y="23"/>
                  <a:pt x="110" y="23"/>
                </a:cubicBezTo>
                <a:cubicBezTo>
                  <a:pt x="110" y="24"/>
                  <a:pt x="109" y="25"/>
                  <a:pt x="109" y="25"/>
                </a:cubicBezTo>
                <a:cubicBezTo>
                  <a:pt x="109" y="20"/>
                  <a:pt x="109" y="20"/>
                  <a:pt x="109" y="20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7" y="25"/>
                  <a:pt x="107" y="29"/>
                  <a:pt x="107" y="26"/>
                </a:cubicBezTo>
                <a:cubicBezTo>
                  <a:pt x="107" y="25"/>
                  <a:pt x="107" y="25"/>
                  <a:pt x="107" y="25"/>
                </a:cubicBezTo>
                <a:cubicBezTo>
                  <a:pt x="102" y="30"/>
                  <a:pt x="102" y="30"/>
                  <a:pt x="102" y="30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31"/>
                  <a:pt x="98" y="29"/>
                  <a:pt x="99" y="33"/>
                </a:cubicBezTo>
                <a:cubicBezTo>
                  <a:pt x="97" y="32"/>
                  <a:pt x="96" y="39"/>
                  <a:pt x="95" y="34"/>
                </a:cubicBezTo>
                <a:cubicBezTo>
                  <a:pt x="93" y="35"/>
                  <a:pt x="92" y="38"/>
                  <a:pt x="91" y="40"/>
                </a:cubicBezTo>
                <a:cubicBezTo>
                  <a:pt x="89" y="42"/>
                  <a:pt x="88" y="44"/>
                  <a:pt x="85" y="46"/>
                </a:cubicBezTo>
                <a:cubicBezTo>
                  <a:pt x="84" y="45"/>
                  <a:pt x="82" y="46"/>
                  <a:pt x="80" y="47"/>
                </a:cubicBezTo>
                <a:cubicBezTo>
                  <a:pt x="79" y="48"/>
                  <a:pt x="78" y="49"/>
                  <a:pt x="77" y="49"/>
                </a:cubicBezTo>
                <a:cubicBezTo>
                  <a:pt x="77" y="50"/>
                  <a:pt x="76" y="50"/>
                  <a:pt x="76" y="50"/>
                </a:cubicBezTo>
                <a:cubicBezTo>
                  <a:pt x="74" y="54"/>
                  <a:pt x="73" y="57"/>
                  <a:pt x="71" y="61"/>
                </a:cubicBezTo>
                <a:cubicBezTo>
                  <a:pt x="65" y="58"/>
                  <a:pt x="67" y="66"/>
                  <a:pt x="63" y="66"/>
                </a:cubicBezTo>
                <a:cubicBezTo>
                  <a:pt x="64" y="68"/>
                  <a:pt x="64" y="68"/>
                  <a:pt x="64" y="68"/>
                </a:cubicBezTo>
                <a:cubicBezTo>
                  <a:pt x="60" y="66"/>
                  <a:pt x="61" y="71"/>
                  <a:pt x="57" y="70"/>
                </a:cubicBezTo>
                <a:cubicBezTo>
                  <a:pt x="57" y="71"/>
                  <a:pt x="57" y="72"/>
                  <a:pt x="57" y="72"/>
                </a:cubicBezTo>
                <a:cubicBezTo>
                  <a:pt x="57" y="72"/>
                  <a:pt x="57" y="72"/>
                  <a:pt x="58" y="73"/>
                </a:cubicBezTo>
                <a:cubicBezTo>
                  <a:pt x="57" y="73"/>
                  <a:pt x="56" y="75"/>
                  <a:pt x="55" y="72"/>
                </a:cubicBezTo>
                <a:cubicBezTo>
                  <a:pt x="55" y="72"/>
                  <a:pt x="55" y="72"/>
                  <a:pt x="55" y="72"/>
                </a:cubicBezTo>
                <a:cubicBezTo>
                  <a:pt x="53" y="70"/>
                  <a:pt x="54" y="74"/>
                  <a:pt x="52" y="73"/>
                </a:cubicBezTo>
                <a:cubicBezTo>
                  <a:pt x="54" y="75"/>
                  <a:pt x="54" y="75"/>
                  <a:pt x="54" y="75"/>
                </a:cubicBezTo>
                <a:cubicBezTo>
                  <a:pt x="53" y="76"/>
                  <a:pt x="53" y="76"/>
                  <a:pt x="53" y="76"/>
                </a:cubicBezTo>
                <a:cubicBezTo>
                  <a:pt x="52" y="75"/>
                  <a:pt x="52" y="75"/>
                  <a:pt x="52" y="75"/>
                </a:cubicBezTo>
                <a:cubicBezTo>
                  <a:pt x="52" y="84"/>
                  <a:pt x="44" y="78"/>
                  <a:pt x="43" y="86"/>
                </a:cubicBezTo>
                <a:cubicBezTo>
                  <a:pt x="42" y="83"/>
                  <a:pt x="43" y="88"/>
                  <a:pt x="41" y="85"/>
                </a:cubicBezTo>
                <a:cubicBezTo>
                  <a:pt x="37" y="83"/>
                  <a:pt x="39" y="87"/>
                  <a:pt x="39" y="89"/>
                </a:cubicBezTo>
                <a:cubicBezTo>
                  <a:pt x="39" y="89"/>
                  <a:pt x="39" y="89"/>
                  <a:pt x="39" y="90"/>
                </a:cubicBezTo>
                <a:cubicBezTo>
                  <a:pt x="37" y="91"/>
                  <a:pt x="37" y="91"/>
                  <a:pt x="37" y="91"/>
                </a:cubicBezTo>
                <a:cubicBezTo>
                  <a:pt x="36" y="86"/>
                  <a:pt x="38" y="94"/>
                  <a:pt x="37" y="91"/>
                </a:cubicBezTo>
                <a:cubicBezTo>
                  <a:pt x="31" y="91"/>
                  <a:pt x="27" y="98"/>
                  <a:pt x="21" y="100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20" y="101"/>
                  <a:pt x="19" y="104"/>
                  <a:pt x="18" y="103"/>
                </a:cubicBezTo>
                <a:cubicBezTo>
                  <a:pt x="16" y="102"/>
                  <a:pt x="17" y="106"/>
                  <a:pt x="17" y="107"/>
                </a:cubicBezTo>
                <a:cubicBezTo>
                  <a:pt x="16" y="109"/>
                  <a:pt x="13" y="107"/>
                  <a:pt x="14" y="106"/>
                </a:cubicBezTo>
                <a:cubicBezTo>
                  <a:pt x="13" y="108"/>
                  <a:pt x="14" y="112"/>
                  <a:pt x="12" y="111"/>
                </a:cubicBezTo>
                <a:cubicBezTo>
                  <a:pt x="9" y="109"/>
                  <a:pt x="9" y="117"/>
                  <a:pt x="7" y="114"/>
                </a:cubicBezTo>
                <a:cubicBezTo>
                  <a:pt x="7" y="114"/>
                  <a:pt x="7" y="114"/>
                  <a:pt x="7" y="114"/>
                </a:cubicBezTo>
                <a:cubicBezTo>
                  <a:pt x="3" y="113"/>
                  <a:pt x="4" y="118"/>
                  <a:pt x="0" y="117"/>
                </a:cubicBezTo>
                <a:cubicBezTo>
                  <a:pt x="0" y="117"/>
                  <a:pt x="0" y="117"/>
                  <a:pt x="0" y="117"/>
                </a:cubicBezTo>
                <a:cubicBezTo>
                  <a:pt x="1" y="121"/>
                  <a:pt x="1" y="126"/>
                  <a:pt x="2" y="130"/>
                </a:cubicBezTo>
                <a:cubicBezTo>
                  <a:pt x="10" y="141"/>
                  <a:pt x="10" y="141"/>
                  <a:pt x="10" y="141"/>
                </a:cubicBezTo>
                <a:cubicBezTo>
                  <a:pt x="20" y="148"/>
                  <a:pt x="20" y="148"/>
                  <a:pt x="20" y="148"/>
                </a:cubicBezTo>
                <a:cubicBezTo>
                  <a:pt x="23" y="145"/>
                  <a:pt x="27" y="142"/>
                  <a:pt x="30" y="139"/>
                </a:cubicBezTo>
                <a:cubicBezTo>
                  <a:pt x="42" y="137"/>
                  <a:pt x="42" y="137"/>
                  <a:pt x="42" y="137"/>
                </a:cubicBezTo>
                <a:cubicBezTo>
                  <a:pt x="49" y="132"/>
                  <a:pt x="56" y="127"/>
                  <a:pt x="63" y="121"/>
                </a:cubicBezTo>
                <a:cubicBezTo>
                  <a:pt x="62" y="117"/>
                  <a:pt x="62" y="117"/>
                  <a:pt x="62" y="117"/>
                </a:cubicBezTo>
                <a:cubicBezTo>
                  <a:pt x="70" y="119"/>
                  <a:pt x="72" y="110"/>
                  <a:pt x="78" y="109"/>
                </a:cubicBezTo>
                <a:cubicBezTo>
                  <a:pt x="77" y="107"/>
                  <a:pt x="77" y="107"/>
                  <a:pt x="77" y="107"/>
                </a:cubicBezTo>
                <a:cubicBezTo>
                  <a:pt x="78" y="106"/>
                  <a:pt x="79" y="108"/>
                  <a:pt x="79" y="108"/>
                </a:cubicBezTo>
                <a:cubicBezTo>
                  <a:pt x="82" y="105"/>
                  <a:pt x="85" y="103"/>
                  <a:pt x="87" y="101"/>
                </a:cubicBezTo>
                <a:cubicBezTo>
                  <a:pt x="87" y="121"/>
                  <a:pt x="87" y="141"/>
                  <a:pt x="88" y="160"/>
                </a:cubicBezTo>
                <a:cubicBezTo>
                  <a:pt x="82" y="209"/>
                  <a:pt x="82" y="209"/>
                  <a:pt x="82" y="209"/>
                </a:cubicBezTo>
                <a:cubicBezTo>
                  <a:pt x="82" y="249"/>
                  <a:pt x="82" y="288"/>
                  <a:pt x="83" y="328"/>
                </a:cubicBezTo>
                <a:cubicBezTo>
                  <a:pt x="87" y="336"/>
                  <a:pt x="87" y="336"/>
                  <a:pt x="87" y="336"/>
                </a:cubicBezTo>
                <a:cubicBezTo>
                  <a:pt x="81" y="359"/>
                  <a:pt x="88" y="389"/>
                  <a:pt x="85" y="415"/>
                </a:cubicBezTo>
                <a:cubicBezTo>
                  <a:pt x="88" y="415"/>
                  <a:pt x="88" y="415"/>
                  <a:pt x="88" y="415"/>
                </a:cubicBezTo>
                <a:cubicBezTo>
                  <a:pt x="89" y="422"/>
                  <a:pt x="87" y="422"/>
                  <a:pt x="86" y="423"/>
                </a:cubicBezTo>
                <a:cubicBezTo>
                  <a:pt x="88" y="456"/>
                  <a:pt x="91" y="490"/>
                  <a:pt x="96" y="523"/>
                </a:cubicBezTo>
                <a:cubicBezTo>
                  <a:pt x="98" y="539"/>
                  <a:pt x="100" y="556"/>
                  <a:pt x="103" y="572"/>
                </a:cubicBezTo>
                <a:cubicBezTo>
                  <a:pt x="105" y="580"/>
                  <a:pt x="107" y="588"/>
                  <a:pt x="109" y="597"/>
                </a:cubicBezTo>
                <a:cubicBezTo>
                  <a:pt x="112" y="605"/>
                  <a:pt x="114" y="613"/>
                  <a:pt x="120" y="623"/>
                </a:cubicBezTo>
                <a:cubicBezTo>
                  <a:pt x="121" y="625"/>
                  <a:pt x="123" y="628"/>
                  <a:pt x="126" y="632"/>
                </a:cubicBezTo>
                <a:cubicBezTo>
                  <a:pt x="129" y="635"/>
                  <a:pt x="133" y="638"/>
                  <a:pt x="136" y="640"/>
                </a:cubicBezTo>
                <a:cubicBezTo>
                  <a:pt x="143" y="644"/>
                  <a:pt x="149" y="647"/>
                  <a:pt x="151" y="649"/>
                </a:cubicBezTo>
                <a:cubicBezTo>
                  <a:pt x="163" y="652"/>
                  <a:pt x="173" y="654"/>
                  <a:pt x="184" y="655"/>
                </a:cubicBezTo>
                <a:cubicBezTo>
                  <a:pt x="194" y="657"/>
                  <a:pt x="204" y="659"/>
                  <a:pt x="214" y="661"/>
                </a:cubicBezTo>
                <a:cubicBezTo>
                  <a:pt x="213" y="661"/>
                  <a:pt x="213" y="661"/>
                  <a:pt x="213" y="661"/>
                </a:cubicBezTo>
                <a:cubicBezTo>
                  <a:pt x="223" y="662"/>
                  <a:pt x="223" y="662"/>
                  <a:pt x="223" y="662"/>
                </a:cubicBezTo>
                <a:cubicBezTo>
                  <a:pt x="223" y="662"/>
                  <a:pt x="223" y="662"/>
                  <a:pt x="223" y="663"/>
                </a:cubicBezTo>
                <a:cubicBezTo>
                  <a:pt x="233" y="662"/>
                  <a:pt x="249" y="666"/>
                  <a:pt x="262" y="668"/>
                </a:cubicBezTo>
                <a:cubicBezTo>
                  <a:pt x="261" y="668"/>
                  <a:pt x="261" y="668"/>
                  <a:pt x="261" y="668"/>
                </a:cubicBezTo>
                <a:cubicBezTo>
                  <a:pt x="298" y="671"/>
                  <a:pt x="334" y="672"/>
                  <a:pt x="369" y="672"/>
                </a:cubicBezTo>
                <a:cubicBezTo>
                  <a:pt x="404" y="672"/>
                  <a:pt x="439" y="672"/>
                  <a:pt x="476" y="673"/>
                </a:cubicBezTo>
                <a:cubicBezTo>
                  <a:pt x="509" y="677"/>
                  <a:pt x="549" y="671"/>
                  <a:pt x="587" y="673"/>
                </a:cubicBezTo>
                <a:cubicBezTo>
                  <a:pt x="594" y="676"/>
                  <a:pt x="672" y="671"/>
                  <a:pt x="679" y="669"/>
                </a:cubicBezTo>
                <a:cubicBezTo>
                  <a:pt x="670" y="666"/>
                  <a:pt x="670" y="666"/>
                  <a:pt x="670" y="666"/>
                </a:cubicBezTo>
                <a:cubicBezTo>
                  <a:pt x="699" y="664"/>
                  <a:pt x="713" y="666"/>
                  <a:pt x="738" y="662"/>
                </a:cubicBezTo>
                <a:cubicBezTo>
                  <a:pt x="736" y="663"/>
                  <a:pt x="736" y="663"/>
                  <a:pt x="736" y="663"/>
                </a:cubicBezTo>
                <a:cubicBezTo>
                  <a:pt x="739" y="663"/>
                  <a:pt x="738" y="662"/>
                  <a:pt x="739" y="661"/>
                </a:cubicBezTo>
                <a:cubicBezTo>
                  <a:pt x="740" y="660"/>
                  <a:pt x="742" y="661"/>
                  <a:pt x="747" y="665"/>
                </a:cubicBezTo>
                <a:cubicBezTo>
                  <a:pt x="747" y="665"/>
                  <a:pt x="747" y="665"/>
                  <a:pt x="747" y="665"/>
                </a:cubicBezTo>
                <a:cubicBezTo>
                  <a:pt x="747" y="665"/>
                  <a:pt x="747" y="665"/>
                  <a:pt x="747" y="665"/>
                </a:cubicBezTo>
                <a:cubicBezTo>
                  <a:pt x="746" y="663"/>
                  <a:pt x="746" y="663"/>
                  <a:pt x="746" y="663"/>
                </a:cubicBezTo>
                <a:cubicBezTo>
                  <a:pt x="747" y="663"/>
                  <a:pt x="747" y="661"/>
                  <a:pt x="748" y="661"/>
                </a:cubicBezTo>
                <a:cubicBezTo>
                  <a:pt x="749" y="661"/>
                  <a:pt x="749" y="662"/>
                  <a:pt x="749" y="662"/>
                </a:cubicBezTo>
                <a:cubicBezTo>
                  <a:pt x="751" y="662"/>
                  <a:pt x="751" y="662"/>
                  <a:pt x="751" y="662"/>
                </a:cubicBezTo>
                <a:cubicBezTo>
                  <a:pt x="752" y="664"/>
                  <a:pt x="752" y="664"/>
                  <a:pt x="752" y="664"/>
                </a:cubicBezTo>
                <a:cubicBezTo>
                  <a:pt x="753" y="662"/>
                  <a:pt x="753" y="658"/>
                  <a:pt x="755" y="660"/>
                </a:cubicBezTo>
                <a:cubicBezTo>
                  <a:pt x="754" y="657"/>
                  <a:pt x="756" y="658"/>
                  <a:pt x="755" y="657"/>
                </a:cubicBezTo>
                <a:cubicBezTo>
                  <a:pt x="756" y="657"/>
                  <a:pt x="756" y="658"/>
                  <a:pt x="756" y="658"/>
                </a:cubicBezTo>
                <a:cubicBezTo>
                  <a:pt x="757" y="658"/>
                  <a:pt x="760" y="657"/>
                  <a:pt x="760" y="655"/>
                </a:cubicBezTo>
                <a:close/>
                <a:moveTo>
                  <a:pt x="749" y="662"/>
                </a:moveTo>
                <a:cubicBezTo>
                  <a:pt x="749" y="662"/>
                  <a:pt x="749" y="662"/>
                  <a:pt x="749" y="662"/>
                </a:cubicBezTo>
                <a:cubicBezTo>
                  <a:pt x="749" y="663"/>
                  <a:pt x="749" y="663"/>
                  <a:pt x="749" y="662"/>
                </a:cubicBezTo>
                <a:close/>
                <a:moveTo>
                  <a:pt x="632" y="637"/>
                </a:moveTo>
                <a:cubicBezTo>
                  <a:pt x="632" y="637"/>
                  <a:pt x="632" y="637"/>
                  <a:pt x="632" y="637"/>
                </a:cubicBezTo>
                <a:cubicBezTo>
                  <a:pt x="630" y="635"/>
                  <a:pt x="630" y="635"/>
                  <a:pt x="630" y="635"/>
                </a:cubicBezTo>
                <a:lnTo>
                  <a:pt x="632" y="637"/>
                </a:lnTo>
                <a:close/>
                <a:moveTo>
                  <a:pt x="730" y="632"/>
                </a:moveTo>
                <a:cubicBezTo>
                  <a:pt x="732" y="632"/>
                  <a:pt x="733" y="632"/>
                  <a:pt x="734" y="631"/>
                </a:cubicBezTo>
                <a:cubicBezTo>
                  <a:pt x="730" y="631"/>
                  <a:pt x="730" y="632"/>
                  <a:pt x="730" y="632"/>
                </a:cubicBezTo>
                <a:close/>
                <a:moveTo>
                  <a:pt x="756" y="660"/>
                </a:moveTo>
                <a:cubicBezTo>
                  <a:pt x="757" y="660"/>
                  <a:pt x="756" y="659"/>
                  <a:pt x="756" y="658"/>
                </a:cubicBezTo>
                <a:cubicBezTo>
                  <a:pt x="755" y="659"/>
                  <a:pt x="755" y="659"/>
                  <a:pt x="755" y="659"/>
                </a:cubicBezTo>
                <a:cubicBezTo>
                  <a:pt x="756" y="659"/>
                  <a:pt x="756" y="659"/>
                  <a:pt x="756" y="660"/>
                </a:cubicBezTo>
                <a:close/>
                <a:moveTo>
                  <a:pt x="753" y="645"/>
                </a:moveTo>
                <a:cubicBezTo>
                  <a:pt x="753" y="644"/>
                  <a:pt x="753" y="644"/>
                  <a:pt x="753" y="644"/>
                </a:cubicBezTo>
                <a:cubicBezTo>
                  <a:pt x="753" y="644"/>
                  <a:pt x="753" y="644"/>
                  <a:pt x="753" y="645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" name="Freeform 6"/>
          <p:cNvSpPr>
            <a:spLocks noEditPoints="1"/>
          </p:cNvSpPr>
          <p:nvPr/>
        </p:nvSpPr>
        <p:spPr bwMode="auto">
          <a:xfrm flipH="1" flipV="1">
            <a:off x="5943600" y="1447800"/>
            <a:ext cx="1905000" cy="1295400"/>
          </a:xfrm>
          <a:custGeom>
            <a:avLst/>
            <a:gdLst>
              <a:gd name="T0" fmla="*/ 38 w 760"/>
              <a:gd name="T1" fmla="*/ 89 h 677"/>
              <a:gd name="T2" fmla="*/ 158 w 760"/>
              <a:gd name="T3" fmla="*/ 77 h 677"/>
              <a:gd name="T4" fmla="*/ 163 w 760"/>
              <a:gd name="T5" fmla="*/ 95 h 677"/>
              <a:gd name="T6" fmla="*/ 165 w 760"/>
              <a:gd name="T7" fmla="*/ 105 h 677"/>
              <a:gd name="T8" fmla="*/ 163 w 760"/>
              <a:gd name="T9" fmla="*/ 154 h 677"/>
              <a:gd name="T10" fmla="*/ 373 w 760"/>
              <a:gd name="T11" fmla="*/ 627 h 677"/>
              <a:gd name="T12" fmla="*/ 220 w 760"/>
              <a:gd name="T13" fmla="*/ 622 h 677"/>
              <a:gd name="T14" fmla="*/ 124 w 760"/>
              <a:gd name="T15" fmla="*/ 320 h 677"/>
              <a:gd name="T16" fmla="*/ 124 w 760"/>
              <a:gd name="T17" fmla="*/ 132 h 677"/>
              <a:gd name="T18" fmla="*/ 752 w 760"/>
              <a:gd name="T19" fmla="*/ 643 h 677"/>
              <a:gd name="T20" fmla="*/ 753 w 760"/>
              <a:gd name="T21" fmla="*/ 645 h 677"/>
              <a:gd name="T22" fmla="*/ 750 w 760"/>
              <a:gd name="T23" fmla="*/ 644 h 677"/>
              <a:gd name="T24" fmla="*/ 737 w 760"/>
              <a:gd name="T25" fmla="*/ 636 h 677"/>
              <a:gd name="T26" fmla="*/ 700 w 760"/>
              <a:gd name="T27" fmla="*/ 632 h 677"/>
              <a:gd name="T28" fmla="*/ 632 w 760"/>
              <a:gd name="T29" fmla="*/ 637 h 677"/>
              <a:gd name="T30" fmla="*/ 586 w 760"/>
              <a:gd name="T31" fmla="*/ 635 h 677"/>
              <a:gd name="T32" fmla="*/ 575 w 760"/>
              <a:gd name="T33" fmla="*/ 634 h 677"/>
              <a:gd name="T34" fmla="*/ 467 w 760"/>
              <a:gd name="T35" fmla="*/ 628 h 677"/>
              <a:gd name="T36" fmla="*/ 430 w 760"/>
              <a:gd name="T37" fmla="*/ 632 h 677"/>
              <a:gd name="T38" fmla="*/ 369 w 760"/>
              <a:gd name="T39" fmla="*/ 633 h 677"/>
              <a:gd name="T40" fmla="*/ 327 w 760"/>
              <a:gd name="T41" fmla="*/ 632 h 677"/>
              <a:gd name="T42" fmla="*/ 276 w 760"/>
              <a:gd name="T43" fmla="*/ 628 h 677"/>
              <a:gd name="T44" fmla="*/ 253 w 760"/>
              <a:gd name="T45" fmla="*/ 625 h 677"/>
              <a:gd name="T46" fmla="*/ 217 w 760"/>
              <a:gd name="T47" fmla="*/ 621 h 677"/>
              <a:gd name="T48" fmla="*/ 173 w 760"/>
              <a:gd name="T49" fmla="*/ 607 h 677"/>
              <a:gd name="T50" fmla="*/ 131 w 760"/>
              <a:gd name="T51" fmla="*/ 479 h 677"/>
              <a:gd name="T52" fmla="*/ 128 w 760"/>
              <a:gd name="T53" fmla="*/ 414 h 677"/>
              <a:gd name="T54" fmla="*/ 125 w 760"/>
              <a:gd name="T55" fmla="*/ 224 h 677"/>
              <a:gd name="T56" fmla="*/ 123 w 760"/>
              <a:gd name="T57" fmla="*/ 102 h 677"/>
              <a:gd name="T58" fmla="*/ 153 w 760"/>
              <a:gd name="T59" fmla="*/ 149 h 677"/>
              <a:gd name="T60" fmla="*/ 165 w 760"/>
              <a:gd name="T61" fmla="*/ 153 h 677"/>
              <a:gd name="T62" fmla="*/ 175 w 760"/>
              <a:gd name="T63" fmla="*/ 142 h 677"/>
              <a:gd name="T64" fmla="*/ 176 w 760"/>
              <a:gd name="T65" fmla="*/ 125 h 677"/>
              <a:gd name="T66" fmla="*/ 172 w 760"/>
              <a:gd name="T67" fmla="*/ 110 h 677"/>
              <a:gd name="T68" fmla="*/ 160 w 760"/>
              <a:gd name="T69" fmla="*/ 105 h 677"/>
              <a:gd name="T70" fmla="*/ 163 w 760"/>
              <a:gd name="T71" fmla="*/ 95 h 677"/>
              <a:gd name="T72" fmla="*/ 161 w 760"/>
              <a:gd name="T73" fmla="*/ 89 h 677"/>
              <a:gd name="T74" fmla="*/ 155 w 760"/>
              <a:gd name="T75" fmla="*/ 68 h 677"/>
              <a:gd name="T76" fmla="*/ 151 w 760"/>
              <a:gd name="T77" fmla="*/ 63 h 677"/>
              <a:gd name="T78" fmla="*/ 138 w 760"/>
              <a:gd name="T79" fmla="*/ 45 h 677"/>
              <a:gd name="T80" fmla="*/ 131 w 760"/>
              <a:gd name="T81" fmla="*/ 32 h 677"/>
              <a:gd name="T82" fmla="*/ 124 w 760"/>
              <a:gd name="T83" fmla="*/ 16 h 677"/>
              <a:gd name="T84" fmla="*/ 121 w 760"/>
              <a:gd name="T85" fmla="*/ 4 h 677"/>
              <a:gd name="T86" fmla="*/ 113 w 760"/>
              <a:gd name="T87" fmla="*/ 19 h 677"/>
              <a:gd name="T88" fmla="*/ 107 w 760"/>
              <a:gd name="T89" fmla="*/ 25 h 677"/>
              <a:gd name="T90" fmla="*/ 77 w 760"/>
              <a:gd name="T91" fmla="*/ 49 h 677"/>
              <a:gd name="T92" fmla="*/ 55 w 760"/>
              <a:gd name="T93" fmla="*/ 72 h 677"/>
              <a:gd name="T94" fmla="*/ 39 w 760"/>
              <a:gd name="T95" fmla="*/ 89 h 677"/>
              <a:gd name="T96" fmla="*/ 14 w 760"/>
              <a:gd name="T97" fmla="*/ 106 h 677"/>
              <a:gd name="T98" fmla="*/ 20 w 760"/>
              <a:gd name="T99" fmla="*/ 148 h 677"/>
              <a:gd name="T100" fmla="*/ 87 w 760"/>
              <a:gd name="T101" fmla="*/ 101 h 677"/>
              <a:gd name="T102" fmla="*/ 96 w 760"/>
              <a:gd name="T103" fmla="*/ 523 h 677"/>
              <a:gd name="T104" fmla="*/ 214 w 760"/>
              <a:gd name="T105" fmla="*/ 661 h 677"/>
              <a:gd name="T106" fmla="*/ 587 w 760"/>
              <a:gd name="T107" fmla="*/ 673 h 677"/>
              <a:gd name="T108" fmla="*/ 747 w 760"/>
              <a:gd name="T109" fmla="*/ 665 h 677"/>
              <a:gd name="T110" fmla="*/ 756 w 760"/>
              <a:gd name="T111" fmla="*/ 658 h 677"/>
              <a:gd name="T112" fmla="*/ 632 w 760"/>
              <a:gd name="T113" fmla="*/ 637 h 677"/>
              <a:gd name="T114" fmla="*/ 753 w 760"/>
              <a:gd name="T115" fmla="*/ 645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60" h="677">
                <a:moveTo>
                  <a:pt x="144" y="39"/>
                </a:moveTo>
                <a:cubicBezTo>
                  <a:pt x="144" y="39"/>
                  <a:pt x="144" y="40"/>
                  <a:pt x="143" y="40"/>
                </a:cubicBezTo>
                <a:cubicBezTo>
                  <a:pt x="143" y="40"/>
                  <a:pt x="143" y="40"/>
                  <a:pt x="143" y="40"/>
                </a:cubicBezTo>
                <a:lnTo>
                  <a:pt x="144" y="39"/>
                </a:lnTo>
                <a:close/>
                <a:moveTo>
                  <a:pt x="153" y="65"/>
                </a:moveTo>
                <a:cubicBezTo>
                  <a:pt x="153" y="65"/>
                  <a:pt x="153" y="65"/>
                  <a:pt x="153" y="65"/>
                </a:cubicBezTo>
                <a:cubicBezTo>
                  <a:pt x="153" y="65"/>
                  <a:pt x="153" y="64"/>
                  <a:pt x="153" y="65"/>
                </a:cubicBezTo>
                <a:close/>
                <a:moveTo>
                  <a:pt x="38" y="89"/>
                </a:moveTo>
                <a:cubicBezTo>
                  <a:pt x="38" y="89"/>
                  <a:pt x="38" y="89"/>
                  <a:pt x="38" y="89"/>
                </a:cubicBezTo>
                <a:cubicBezTo>
                  <a:pt x="38" y="89"/>
                  <a:pt x="38" y="89"/>
                  <a:pt x="38" y="89"/>
                </a:cubicBezTo>
                <a:close/>
                <a:moveTo>
                  <a:pt x="38" y="89"/>
                </a:moveTo>
                <a:cubicBezTo>
                  <a:pt x="39" y="90"/>
                  <a:pt x="39" y="90"/>
                  <a:pt x="39" y="89"/>
                </a:cubicBezTo>
                <a:cubicBezTo>
                  <a:pt x="38" y="88"/>
                  <a:pt x="38" y="89"/>
                  <a:pt x="38" y="88"/>
                </a:cubicBezTo>
                <a:cubicBezTo>
                  <a:pt x="38" y="89"/>
                  <a:pt x="38" y="89"/>
                  <a:pt x="38" y="89"/>
                </a:cubicBezTo>
                <a:close/>
                <a:moveTo>
                  <a:pt x="159" y="76"/>
                </a:moveTo>
                <a:cubicBezTo>
                  <a:pt x="158" y="77"/>
                  <a:pt x="158" y="77"/>
                  <a:pt x="158" y="77"/>
                </a:cubicBezTo>
                <a:cubicBezTo>
                  <a:pt x="158" y="77"/>
                  <a:pt x="158" y="77"/>
                  <a:pt x="158" y="77"/>
                </a:cubicBezTo>
                <a:lnTo>
                  <a:pt x="159" y="76"/>
                </a:lnTo>
                <a:close/>
                <a:moveTo>
                  <a:pt x="175" y="142"/>
                </a:moveTo>
                <a:cubicBezTo>
                  <a:pt x="174" y="143"/>
                  <a:pt x="174" y="143"/>
                  <a:pt x="174" y="143"/>
                </a:cubicBezTo>
                <a:cubicBezTo>
                  <a:pt x="174" y="143"/>
                  <a:pt x="175" y="143"/>
                  <a:pt x="175" y="143"/>
                </a:cubicBezTo>
                <a:lnTo>
                  <a:pt x="175" y="142"/>
                </a:lnTo>
                <a:close/>
                <a:moveTo>
                  <a:pt x="163" y="95"/>
                </a:moveTo>
                <a:cubicBezTo>
                  <a:pt x="163" y="95"/>
                  <a:pt x="163" y="95"/>
                  <a:pt x="163" y="95"/>
                </a:cubicBezTo>
                <a:cubicBezTo>
                  <a:pt x="163" y="94"/>
                  <a:pt x="163" y="93"/>
                  <a:pt x="162" y="93"/>
                </a:cubicBezTo>
                <a:cubicBezTo>
                  <a:pt x="161" y="93"/>
                  <a:pt x="161" y="93"/>
                  <a:pt x="161" y="93"/>
                </a:cubicBezTo>
                <a:lnTo>
                  <a:pt x="163" y="95"/>
                </a:lnTo>
                <a:close/>
                <a:moveTo>
                  <a:pt x="157" y="150"/>
                </a:moveTo>
                <a:cubicBezTo>
                  <a:pt x="157" y="150"/>
                  <a:pt x="157" y="150"/>
                  <a:pt x="157" y="150"/>
                </a:cubicBezTo>
                <a:cubicBezTo>
                  <a:pt x="156" y="151"/>
                  <a:pt x="156" y="150"/>
                  <a:pt x="157" y="150"/>
                </a:cubicBezTo>
                <a:close/>
                <a:moveTo>
                  <a:pt x="165" y="105"/>
                </a:moveTo>
                <a:cubicBezTo>
                  <a:pt x="165" y="105"/>
                  <a:pt x="165" y="105"/>
                  <a:pt x="165" y="105"/>
                </a:cubicBezTo>
                <a:cubicBezTo>
                  <a:pt x="166" y="104"/>
                  <a:pt x="166" y="104"/>
                  <a:pt x="166" y="104"/>
                </a:cubicBezTo>
                <a:lnTo>
                  <a:pt x="165" y="105"/>
                </a:lnTo>
                <a:close/>
                <a:moveTo>
                  <a:pt x="177" y="123"/>
                </a:moveTo>
                <a:cubicBezTo>
                  <a:pt x="177" y="122"/>
                  <a:pt x="177" y="122"/>
                  <a:pt x="176" y="123"/>
                </a:cubicBezTo>
                <a:cubicBezTo>
                  <a:pt x="177" y="123"/>
                  <a:pt x="177" y="123"/>
                  <a:pt x="177" y="123"/>
                </a:cubicBezTo>
                <a:close/>
                <a:moveTo>
                  <a:pt x="163" y="155"/>
                </a:moveTo>
                <a:cubicBezTo>
                  <a:pt x="163" y="155"/>
                  <a:pt x="164" y="155"/>
                  <a:pt x="164" y="154"/>
                </a:cubicBezTo>
                <a:cubicBezTo>
                  <a:pt x="163" y="154"/>
                  <a:pt x="163" y="154"/>
                  <a:pt x="163" y="154"/>
                </a:cubicBezTo>
                <a:cubicBezTo>
                  <a:pt x="163" y="154"/>
                  <a:pt x="163" y="155"/>
                  <a:pt x="163" y="155"/>
                </a:cubicBezTo>
                <a:close/>
                <a:moveTo>
                  <a:pt x="175" y="145"/>
                </a:moveTo>
                <a:cubicBezTo>
                  <a:pt x="175" y="144"/>
                  <a:pt x="175" y="144"/>
                  <a:pt x="175" y="144"/>
                </a:cubicBezTo>
                <a:cubicBezTo>
                  <a:pt x="175" y="144"/>
                  <a:pt x="175" y="145"/>
                  <a:pt x="175" y="145"/>
                </a:cubicBezTo>
                <a:close/>
                <a:moveTo>
                  <a:pt x="130" y="440"/>
                </a:moveTo>
                <a:cubicBezTo>
                  <a:pt x="130" y="439"/>
                  <a:pt x="129" y="439"/>
                  <a:pt x="130" y="440"/>
                </a:cubicBezTo>
                <a:close/>
                <a:moveTo>
                  <a:pt x="373" y="627"/>
                </a:moveTo>
                <a:cubicBezTo>
                  <a:pt x="373" y="627"/>
                  <a:pt x="373" y="627"/>
                  <a:pt x="373" y="627"/>
                </a:cubicBezTo>
                <a:cubicBezTo>
                  <a:pt x="374" y="626"/>
                  <a:pt x="374" y="626"/>
                  <a:pt x="374" y="625"/>
                </a:cubicBezTo>
                <a:lnTo>
                  <a:pt x="373" y="627"/>
                </a:lnTo>
                <a:close/>
                <a:moveTo>
                  <a:pt x="439" y="631"/>
                </a:moveTo>
                <a:cubicBezTo>
                  <a:pt x="440" y="631"/>
                  <a:pt x="440" y="631"/>
                  <a:pt x="440" y="631"/>
                </a:cubicBezTo>
                <a:cubicBezTo>
                  <a:pt x="440" y="631"/>
                  <a:pt x="440" y="630"/>
                  <a:pt x="439" y="631"/>
                </a:cubicBezTo>
                <a:close/>
                <a:moveTo>
                  <a:pt x="220" y="622"/>
                </a:moveTo>
                <a:cubicBezTo>
                  <a:pt x="221" y="621"/>
                  <a:pt x="221" y="621"/>
                  <a:pt x="222" y="621"/>
                </a:cubicBezTo>
                <a:cubicBezTo>
                  <a:pt x="221" y="621"/>
                  <a:pt x="221" y="621"/>
                  <a:pt x="220" y="622"/>
                </a:cubicBezTo>
                <a:close/>
                <a:moveTo>
                  <a:pt x="123" y="318"/>
                </a:moveTo>
                <a:cubicBezTo>
                  <a:pt x="123" y="319"/>
                  <a:pt x="123" y="319"/>
                  <a:pt x="123" y="319"/>
                </a:cubicBezTo>
                <a:cubicBezTo>
                  <a:pt x="124" y="318"/>
                  <a:pt x="124" y="318"/>
                  <a:pt x="124" y="318"/>
                </a:cubicBezTo>
                <a:lnTo>
                  <a:pt x="123" y="318"/>
                </a:lnTo>
                <a:close/>
                <a:moveTo>
                  <a:pt x="124" y="320"/>
                </a:moveTo>
                <a:cubicBezTo>
                  <a:pt x="124" y="320"/>
                  <a:pt x="124" y="319"/>
                  <a:pt x="123" y="319"/>
                </a:cubicBezTo>
                <a:cubicBezTo>
                  <a:pt x="123" y="320"/>
                  <a:pt x="123" y="322"/>
                  <a:pt x="123" y="323"/>
                </a:cubicBezTo>
                <a:cubicBezTo>
                  <a:pt x="124" y="323"/>
                  <a:pt x="124" y="321"/>
                  <a:pt x="124" y="320"/>
                </a:cubicBezTo>
                <a:close/>
                <a:moveTo>
                  <a:pt x="124" y="320"/>
                </a:moveTo>
                <a:cubicBezTo>
                  <a:pt x="124" y="320"/>
                  <a:pt x="124" y="320"/>
                  <a:pt x="124" y="320"/>
                </a:cubicBezTo>
                <a:cubicBezTo>
                  <a:pt x="124" y="320"/>
                  <a:pt x="124" y="320"/>
                  <a:pt x="124" y="320"/>
                </a:cubicBezTo>
                <a:close/>
                <a:moveTo>
                  <a:pt x="223" y="663"/>
                </a:moveTo>
                <a:cubicBezTo>
                  <a:pt x="222" y="663"/>
                  <a:pt x="222" y="663"/>
                  <a:pt x="222" y="663"/>
                </a:cubicBezTo>
                <a:cubicBezTo>
                  <a:pt x="222" y="663"/>
                  <a:pt x="222" y="663"/>
                  <a:pt x="223" y="663"/>
                </a:cubicBezTo>
                <a:close/>
                <a:moveTo>
                  <a:pt x="123" y="132"/>
                </a:moveTo>
                <a:cubicBezTo>
                  <a:pt x="124" y="132"/>
                  <a:pt x="124" y="132"/>
                  <a:pt x="124" y="132"/>
                </a:cubicBezTo>
                <a:cubicBezTo>
                  <a:pt x="123" y="132"/>
                  <a:pt x="123" y="132"/>
                  <a:pt x="123" y="132"/>
                </a:cubicBezTo>
                <a:close/>
                <a:moveTo>
                  <a:pt x="501" y="631"/>
                </a:moveTo>
                <a:cubicBezTo>
                  <a:pt x="501" y="632"/>
                  <a:pt x="501" y="632"/>
                  <a:pt x="501" y="632"/>
                </a:cubicBezTo>
                <a:cubicBezTo>
                  <a:pt x="501" y="632"/>
                  <a:pt x="501" y="632"/>
                  <a:pt x="501" y="632"/>
                </a:cubicBezTo>
                <a:lnTo>
                  <a:pt x="501" y="631"/>
                </a:lnTo>
                <a:close/>
                <a:moveTo>
                  <a:pt x="752" y="643"/>
                </a:moveTo>
                <a:cubicBezTo>
                  <a:pt x="751" y="644"/>
                  <a:pt x="751" y="644"/>
                  <a:pt x="751" y="644"/>
                </a:cubicBezTo>
                <a:cubicBezTo>
                  <a:pt x="751" y="644"/>
                  <a:pt x="752" y="643"/>
                  <a:pt x="752" y="643"/>
                </a:cubicBezTo>
                <a:close/>
                <a:moveTo>
                  <a:pt x="585" y="635"/>
                </a:moveTo>
                <a:cubicBezTo>
                  <a:pt x="585" y="635"/>
                  <a:pt x="586" y="635"/>
                  <a:pt x="586" y="635"/>
                </a:cubicBezTo>
                <a:cubicBezTo>
                  <a:pt x="584" y="634"/>
                  <a:pt x="580" y="634"/>
                  <a:pt x="575" y="634"/>
                </a:cubicBezTo>
                <a:cubicBezTo>
                  <a:pt x="575" y="636"/>
                  <a:pt x="575" y="636"/>
                  <a:pt x="575" y="636"/>
                </a:cubicBezTo>
                <a:lnTo>
                  <a:pt x="585" y="635"/>
                </a:lnTo>
                <a:close/>
                <a:moveTo>
                  <a:pt x="760" y="655"/>
                </a:moveTo>
                <a:cubicBezTo>
                  <a:pt x="760" y="655"/>
                  <a:pt x="755" y="649"/>
                  <a:pt x="753" y="646"/>
                </a:cubicBezTo>
                <a:cubicBezTo>
                  <a:pt x="755" y="647"/>
                  <a:pt x="754" y="646"/>
                  <a:pt x="753" y="645"/>
                </a:cubicBezTo>
                <a:cubicBezTo>
                  <a:pt x="753" y="645"/>
                  <a:pt x="753" y="645"/>
                  <a:pt x="753" y="645"/>
                </a:cubicBezTo>
                <a:cubicBezTo>
                  <a:pt x="752" y="645"/>
                  <a:pt x="752" y="643"/>
                  <a:pt x="751" y="642"/>
                </a:cubicBezTo>
                <a:cubicBezTo>
                  <a:pt x="752" y="643"/>
                  <a:pt x="752" y="643"/>
                  <a:pt x="752" y="643"/>
                </a:cubicBezTo>
                <a:cubicBezTo>
                  <a:pt x="752" y="642"/>
                  <a:pt x="752" y="642"/>
                  <a:pt x="752" y="642"/>
                </a:cubicBezTo>
                <a:cubicBezTo>
                  <a:pt x="752" y="643"/>
                  <a:pt x="752" y="643"/>
                  <a:pt x="752" y="643"/>
                </a:cubicBezTo>
                <a:cubicBezTo>
                  <a:pt x="752" y="644"/>
                  <a:pt x="752" y="644"/>
                  <a:pt x="751" y="644"/>
                </a:cubicBezTo>
                <a:cubicBezTo>
                  <a:pt x="751" y="644"/>
                  <a:pt x="751" y="644"/>
                  <a:pt x="751" y="644"/>
                </a:cubicBezTo>
                <a:cubicBezTo>
                  <a:pt x="751" y="644"/>
                  <a:pt x="750" y="644"/>
                  <a:pt x="750" y="644"/>
                </a:cubicBezTo>
                <a:cubicBezTo>
                  <a:pt x="750" y="642"/>
                  <a:pt x="750" y="642"/>
                  <a:pt x="750" y="642"/>
                </a:cubicBezTo>
                <a:cubicBezTo>
                  <a:pt x="749" y="645"/>
                  <a:pt x="744" y="638"/>
                  <a:pt x="743" y="638"/>
                </a:cubicBezTo>
                <a:cubicBezTo>
                  <a:pt x="742" y="636"/>
                  <a:pt x="741" y="638"/>
                  <a:pt x="739" y="637"/>
                </a:cubicBezTo>
                <a:cubicBezTo>
                  <a:pt x="737" y="637"/>
                  <a:pt x="738" y="635"/>
                  <a:pt x="737" y="634"/>
                </a:cubicBezTo>
                <a:cubicBezTo>
                  <a:pt x="737" y="634"/>
                  <a:pt x="737" y="633"/>
                  <a:pt x="736" y="633"/>
                </a:cubicBezTo>
                <a:cubicBezTo>
                  <a:pt x="736" y="633"/>
                  <a:pt x="736" y="633"/>
                  <a:pt x="736" y="634"/>
                </a:cubicBezTo>
                <a:cubicBezTo>
                  <a:pt x="736" y="634"/>
                  <a:pt x="736" y="634"/>
                  <a:pt x="736" y="634"/>
                </a:cubicBezTo>
                <a:cubicBezTo>
                  <a:pt x="737" y="635"/>
                  <a:pt x="737" y="636"/>
                  <a:pt x="737" y="636"/>
                </a:cubicBezTo>
                <a:cubicBezTo>
                  <a:pt x="737" y="636"/>
                  <a:pt x="737" y="635"/>
                  <a:pt x="736" y="635"/>
                </a:cubicBezTo>
                <a:cubicBezTo>
                  <a:pt x="735" y="635"/>
                  <a:pt x="735" y="635"/>
                  <a:pt x="735" y="635"/>
                </a:cubicBezTo>
                <a:cubicBezTo>
                  <a:pt x="733" y="635"/>
                  <a:pt x="733" y="635"/>
                  <a:pt x="733" y="635"/>
                </a:cubicBezTo>
                <a:cubicBezTo>
                  <a:pt x="729" y="634"/>
                  <a:pt x="729" y="634"/>
                  <a:pt x="729" y="634"/>
                </a:cubicBezTo>
                <a:cubicBezTo>
                  <a:pt x="734" y="633"/>
                  <a:pt x="731" y="633"/>
                  <a:pt x="730" y="632"/>
                </a:cubicBezTo>
                <a:cubicBezTo>
                  <a:pt x="723" y="632"/>
                  <a:pt x="712" y="630"/>
                  <a:pt x="710" y="633"/>
                </a:cubicBezTo>
                <a:cubicBezTo>
                  <a:pt x="700" y="632"/>
                  <a:pt x="700" y="631"/>
                  <a:pt x="696" y="631"/>
                </a:cubicBezTo>
                <a:cubicBezTo>
                  <a:pt x="697" y="631"/>
                  <a:pt x="700" y="632"/>
                  <a:pt x="700" y="632"/>
                </a:cubicBezTo>
                <a:cubicBezTo>
                  <a:pt x="696" y="631"/>
                  <a:pt x="698" y="633"/>
                  <a:pt x="700" y="633"/>
                </a:cubicBezTo>
                <a:cubicBezTo>
                  <a:pt x="694" y="635"/>
                  <a:pt x="669" y="628"/>
                  <a:pt x="668" y="632"/>
                </a:cubicBezTo>
                <a:cubicBezTo>
                  <a:pt x="668" y="631"/>
                  <a:pt x="668" y="631"/>
                  <a:pt x="668" y="631"/>
                </a:cubicBezTo>
                <a:cubicBezTo>
                  <a:pt x="667" y="634"/>
                  <a:pt x="669" y="636"/>
                  <a:pt x="665" y="638"/>
                </a:cubicBezTo>
                <a:cubicBezTo>
                  <a:pt x="662" y="637"/>
                  <a:pt x="662" y="637"/>
                  <a:pt x="662" y="637"/>
                </a:cubicBezTo>
                <a:cubicBezTo>
                  <a:pt x="658" y="638"/>
                  <a:pt x="658" y="638"/>
                  <a:pt x="658" y="638"/>
                </a:cubicBezTo>
                <a:cubicBezTo>
                  <a:pt x="655" y="638"/>
                  <a:pt x="656" y="637"/>
                  <a:pt x="656" y="637"/>
                </a:cubicBezTo>
                <a:cubicBezTo>
                  <a:pt x="650" y="638"/>
                  <a:pt x="640" y="637"/>
                  <a:pt x="632" y="637"/>
                </a:cubicBezTo>
                <a:cubicBezTo>
                  <a:pt x="641" y="644"/>
                  <a:pt x="641" y="644"/>
                  <a:pt x="641" y="644"/>
                </a:cubicBezTo>
                <a:cubicBezTo>
                  <a:pt x="634" y="642"/>
                  <a:pt x="622" y="639"/>
                  <a:pt x="620" y="642"/>
                </a:cubicBezTo>
                <a:cubicBezTo>
                  <a:pt x="616" y="639"/>
                  <a:pt x="616" y="639"/>
                  <a:pt x="616" y="639"/>
                </a:cubicBezTo>
                <a:cubicBezTo>
                  <a:pt x="602" y="635"/>
                  <a:pt x="607" y="642"/>
                  <a:pt x="601" y="641"/>
                </a:cubicBezTo>
                <a:cubicBezTo>
                  <a:pt x="594" y="638"/>
                  <a:pt x="594" y="638"/>
                  <a:pt x="594" y="638"/>
                </a:cubicBezTo>
                <a:cubicBezTo>
                  <a:pt x="601" y="638"/>
                  <a:pt x="601" y="638"/>
                  <a:pt x="601" y="638"/>
                </a:cubicBezTo>
                <a:cubicBezTo>
                  <a:pt x="594" y="637"/>
                  <a:pt x="591" y="636"/>
                  <a:pt x="586" y="635"/>
                </a:cubicBezTo>
                <a:cubicBezTo>
                  <a:pt x="586" y="635"/>
                  <a:pt x="586" y="635"/>
                  <a:pt x="586" y="635"/>
                </a:cubicBezTo>
                <a:cubicBezTo>
                  <a:pt x="586" y="635"/>
                  <a:pt x="586" y="635"/>
                  <a:pt x="586" y="635"/>
                </a:cubicBezTo>
                <a:cubicBezTo>
                  <a:pt x="585" y="635"/>
                  <a:pt x="585" y="635"/>
                  <a:pt x="585" y="635"/>
                </a:cubicBezTo>
                <a:cubicBezTo>
                  <a:pt x="585" y="636"/>
                  <a:pt x="581" y="637"/>
                  <a:pt x="576" y="637"/>
                </a:cubicBezTo>
                <a:cubicBezTo>
                  <a:pt x="569" y="637"/>
                  <a:pt x="564" y="639"/>
                  <a:pt x="553" y="637"/>
                </a:cubicBezTo>
                <a:cubicBezTo>
                  <a:pt x="550" y="640"/>
                  <a:pt x="550" y="640"/>
                  <a:pt x="550" y="640"/>
                </a:cubicBezTo>
                <a:cubicBezTo>
                  <a:pt x="542" y="638"/>
                  <a:pt x="542" y="638"/>
                  <a:pt x="542" y="638"/>
                </a:cubicBezTo>
                <a:cubicBezTo>
                  <a:pt x="542" y="636"/>
                  <a:pt x="542" y="636"/>
                  <a:pt x="542" y="636"/>
                </a:cubicBezTo>
                <a:cubicBezTo>
                  <a:pt x="550" y="636"/>
                  <a:pt x="565" y="635"/>
                  <a:pt x="575" y="634"/>
                </a:cubicBezTo>
                <a:cubicBezTo>
                  <a:pt x="576" y="633"/>
                  <a:pt x="576" y="633"/>
                  <a:pt x="576" y="633"/>
                </a:cubicBezTo>
                <a:cubicBezTo>
                  <a:pt x="569" y="634"/>
                  <a:pt x="562" y="635"/>
                  <a:pt x="558" y="635"/>
                </a:cubicBezTo>
                <a:cubicBezTo>
                  <a:pt x="556" y="634"/>
                  <a:pt x="551" y="632"/>
                  <a:pt x="555" y="631"/>
                </a:cubicBezTo>
                <a:cubicBezTo>
                  <a:pt x="551" y="633"/>
                  <a:pt x="551" y="633"/>
                  <a:pt x="551" y="633"/>
                </a:cubicBezTo>
                <a:cubicBezTo>
                  <a:pt x="531" y="634"/>
                  <a:pt x="530" y="634"/>
                  <a:pt x="509" y="632"/>
                </a:cubicBezTo>
                <a:cubicBezTo>
                  <a:pt x="511" y="633"/>
                  <a:pt x="511" y="633"/>
                  <a:pt x="511" y="633"/>
                </a:cubicBezTo>
                <a:cubicBezTo>
                  <a:pt x="507" y="633"/>
                  <a:pt x="502" y="634"/>
                  <a:pt x="501" y="632"/>
                </a:cubicBezTo>
                <a:cubicBezTo>
                  <a:pt x="488" y="632"/>
                  <a:pt x="475" y="631"/>
                  <a:pt x="467" y="628"/>
                </a:cubicBezTo>
                <a:cubicBezTo>
                  <a:pt x="465" y="631"/>
                  <a:pt x="465" y="631"/>
                  <a:pt x="465" y="631"/>
                </a:cubicBezTo>
                <a:cubicBezTo>
                  <a:pt x="462" y="631"/>
                  <a:pt x="458" y="627"/>
                  <a:pt x="457" y="630"/>
                </a:cubicBezTo>
                <a:cubicBezTo>
                  <a:pt x="451" y="631"/>
                  <a:pt x="451" y="631"/>
                  <a:pt x="451" y="631"/>
                </a:cubicBezTo>
                <a:cubicBezTo>
                  <a:pt x="447" y="631"/>
                  <a:pt x="445" y="633"/>
                  <a:pt x="441" y="631"/>
                </a:cubicBezTo>
                <a:cubicBezTo>
                  <a:pt x="441" y="631"/>
                  <a:pt x="441" y="631"/>
                  <a:pt x="441" y="631"/>
                </a:cubicBezTo>
                <a:cubicBezTo>
                  <a:pt x="440" y="631"/>
                  <a:pt x="440" y="631"/>
                  <a:pt x="440" y="631"/>
                </a:cubicBezTo>
                <a:cubicBezTo>
                  <a:pt x="440" y="631"/>
                  <a:pt x="440" y="631"/>
                  <a:pt x="440" y="631"/>
                </a:cubicBezTo>
                <a:cubicBezTo>
                  <a:pt x="431" y="630"/>
                  <a:pt x="440" y="633"/>
                  <a:pt x="430" y="632"/>
                </a:cubicBezTo>
                <a:cubicBezTo>
                  <a:pt x="427" y="630"/>
                  <a:pt x="427" y="635"/>
                  <a:pt x="422" y="634"/>
                </a:cubicBezTo>
                <a:cubicBezTo>
                  <a:pt x="417" y="631"/>
                  <a:pt x="417" y="631"/>
                  <a:pt x="417" y="631"/>
                </a:cubicBezTo>
                <a:cubicBezTo>
                  <a:pt x="409" y="629"/>
                  <a:pt x="407" y="632"/>
                  <a:pt x="395" y="632"/>
                </a:cubicBezTo>
                <a:cubicBezTo>
                  <a:pt x="389" y="631"/>
                  <a:pt x="387" y="628"/>
                  <a:pt x="390" y="625"/>
                </a:cubicBezTo>
                <a:cubicBezTo>
                  <a:pt x="385" y="628"/>
                  <a:pt x="388" y="627"/>
                  <a:pt x="381" y="629"/>
                </a:cubicBezTo>
                <a:cubicBezTo>
                  <a:pt x="380" y="627"/>
                  <a:pt x="381" y="627"/>
                  <a:pt x="382" y="626"/>
                </a:cubicBezTo>
                <a:cubicBezTo>
                  <a:pt x="376" y="624"/>
                  <a:pt x="378" y="627"/>
                  <a:pt x="373" y="627"/>
                </a:cubicBezTo>
                <a:cubicBezTo>
                  <a:pt x="372" y="629"/>
                  <a:pt x="370" y="633"/>
                  <a:pt x="369" y="633"/>
                </a:cubicBezTo>
                <a:cubicBezTo>
                  <a:pt x="371" y="634"/>
                  <a:pt x="371" y="634"/>
                  <a:pt x="371" y="634"/>
                </a:cubicBezTo>
                <a:cubicBezTo>
                  <a:pt x="365" y="635"/>
                  <a:pt x="360" y="636"/>
                  <a:pt x="354" y="635"/>
                </a:cubicBezTo>
                <a:cubicBezTo>
                  <a:pt x="354" y="633"/>
                  <a:pt x="354" y="633"/>
                  <a:pt x="354" y="633"/>
                </a:cubicBezTo>
                <a:cubicBezTo>
                  <a:pt x="348" y="634"/>
                  <a:pt x="348" y="634"/>
                  <a:pt x="348" y="634"/>
                </a:cubicBezTo>
                <a:cubicBezTo>
                  <a:pt x="348" y="632"/>
                  <a:pt x="348" y="632"/>
                  <a:pt x="348" y="632"/>
                </a:cubicBezTo>
                <a:cubicBezTo>
                  <a:pt x="339" y="632"/>
                  <a:pt x="339" y="632"/>
                  <a:pt x="339" y="632"/>
                </a:cubicBezTo>
                <a:cubicBezTo>
                  <a:pt x="340" y="633"/>
                  <a:pt x="340" y="633"/>
                  <a:pt x="340" y="633"/>
                </a:cubicBezTo>
                <a:cubicBezTo>
                  <a:pt x="338" y="633"/>
                  <a:pt x="331" y="633"/>
                  <a:pt x="327" y="632"/>
                </a:cubicBezTo>
                <a:cubicBezTo>
                  <a:pt x="327" y="631"/>
                  <a:pt x="327" y="631"/>
                  <a:pt x="327" y="631"/>
                </a:cubicBezTo>
                <a:cubicBezTo>
                  <a:pt x="316" y="628"/>
                  <a:pt x="307" y="631"/>
                  <a:pt x="294" y="631"/>
                </a:cubicBezTo>
                <a:cubicBezTo>
                  <a:pt x="296" y="629"/>
                  <a:pt x="296" y="629"/>
                  <a:pt x="296" y="629"/>
                </a:cubicBezTo>
                <a:cubicBezTo>
                  <a:pt x="292" y="627"/>
                  <a:pt x="295" y="632"/>
                  <a:pt x="289" y="630"/>
                </a:cubicBezTo>
                <a:cubicBezTo>
                  <a:pt x="289" y="628"/>
                  <a:pt x="289" y="628"/>
                  <a:pt x="289" y="628"/>
                </a:cubicBezTo>
                <a:cubicBezTo>
                  <a:pt x="284" y="631"/>
                  <a:pt x="283" y="627"/>
                  <a:pt x="280" y="626"/>
                </a:cubicBezTo>
                <a:cubicBezTo>
                  <a:pt x="282" y="629"/>
                  <a:pt x="282" y="629"/>
                  <a:pt x="282" y="629"/>
                </a:cubicBezTo>
                <a:cubicBezTo>
                  <a:pt x="276" y="628"/>
                  <a:pt x="276" y="628"/>
                  <a:pt x="276" y="628"/>
                </a:cubicBezTo>
                <a:cubicBezTo>
                  <a:pt x="269" y="626"/>
                  <a:pt x="272" y="624"/>
                  <a:pt x="273" y="622"/>
                </a:cubicBezTo>
                <a:cubicBezTo>
                  <a:pt x="268" y="624"/>
                  <a:pt x="268" y="624"/>
                  <a:pt x="268" y="624"/>
                </a:cubicBezTo>
                <a:cubicBezTo>
                  <a:pt x="268" y="621"/>
                  <a:pt x="268" y="621"/>
                  <a:pt x="268" y="621"/>
                </a:cubicBezTo>
                <a:cubicBezTo>
                  <a:pt x="264" y="624"/>
                  <a:pt x="264" y="621"/>
                  <a:pt x="259" y="622"/>
                </a:cubicBezTo>
                <a:cubicBezTo>
                  <a:pt x="258" y="621"/>
                  <a:pt x="260" y="620"/>
                  <a:pt x="258" y="620"/>
                </a:cubicBezTo>
                <a:cubicBezTo>
                  <a:pt x="248" y="622"/>
                  <a:pt x="248" y="622"/>
                  <a:pt x="248" y="622"/>
                </a:cubicBezTo>
                <a:cubicBezTo>
                  <a:pt x="254" y="621"/>
                  <a:pt x="254" y="621"/>
                  <a:pt x="254" y="621"/>
                </a:cubicBezTo>
                <a:cubicBezTo>
                  <a:pt x="253" y="625"/>
                  <a:pt x="253" y="625"/>
                  <a:pt x="253" y="625"/>
                </a:cubicBezTo>
                <a:cubicBezTo>
                  <a:pt x="247" y="628"/>
                  <a:pt x="245" y="624"/>
                  <a:pt x="241" y="625"/>
                </a:cubicBezTo>
                <a:cubicBezTo>
                  <a:pt x="244" y="624"/>
                  <a:pt x="244" y="624"/>
                  <a:pt x="244" y="624"/>
                </a:cubicBezTo>
                <a:cubicBezTo>
                  <a:pt x="237" y="624"/>
                  <a:pt x="237" y="622"/>
                  <a:pt x="233" y="621"/>
                </a:cubicBezTo>
                <a:cubicBezTo>
                  <a:pt x="234" y="622"/>
                  <a:pt x="236" y="623"/>
                  <a:pt x="233" y="623"/>
                </a:cubicBezTo>
                <a:cubicBezTo>
                  <a:pt x="231" y="623"/>
                  <a:pt x="232" y="622"/>
                  <a:pt x="230" y="621"/>
                </a:cubicBezTo>
                <a:cubicBezTo>
                  <a:pt x="229" y="624"/>
                  <a:pt x="224" y="624"/>
                  <a:pt x="220" y="622"/>
                </a:cubicBezTo>
                <a:cubicBezTo>
                  <a:pt x="220" y="622"/>
                  <a:pt x="220" y="622"/>
                  <a:pt x="220" y="622"/>
                </a:cubicBezTo>
                <a:cubicBezTo>
                  <a:pt x="219" y="622"/>
                  <a:pt x="219" y="622"/>
                  <a:pt x="217" y="621"/>
                </a:cubicBezTo>
                <a:cubicBezTo>
                  <a:pt x="218" y="619"/>
                  <a:pt x="218" y="619"/>
                  <a:pt x="218" y="619"/>
                </a:cubicBezTo>
                <a:cubicBezTo>
                  <a:pt x="214" y="621"/>
                  <a:pt x="214" y="621"/>
                  <a:pt x="214" y="621"/>
                </a:cubicBezTo>
                <a:cubicBezTo>
                  <a:pt x="212" y="620"/>
                  <a:pt x="208" y="621"/>
                  <a:pt x="209" y="619"/>
                </a:cubicBezTo>
                <a:cubicBezTo>
                  <a:pt x="210" y="619"/>
                  <a:pt x="210" y="619"/>
                  <a:pt x="210" y="619"/>
                </a:cubicBezTo>
                <a:cubicBezTo>
                  <a:pt x="204" y="618"/>
                  <a:pt x="198" y="616"/>
                  <a:pt x="192" y="615"/>
                </a:cubicBezTo>
                <a:cubicBezTo>
                  <a:pt x="192" y="612"/>
                  <a:pt x="192" y="612"/>
                  <a:pt x="192" y="612"/>
                </a:cubicBezTo>
                <a:cubicBezTo>
                  <a:pt x="189" y="615"/>
                  <a:pt x="183" y="609"/>
                  <a:pt x="182" y="613"/>
                </a:cubicBezTo>
                <a:cubicBezTo>
                  <a:pt x="180" y="610"/>
                  <a:pt x="169" y="611"/>
                  <a:pt x="173" y="607"/>
                </a:cubicBezTo>
                <a:cubicBezTo>
                  <a:pt x="168" y="605"/>
                  <a:pt x="164" y="604"/>
                  <a:pt x="160" y="603"/>
                </a:cubicBezTo>
                <a:cubicBezTo>
                  <a:pt x="159" y="603"/>
                  <a:pt x="157" y="602"/>
                  <a:pt x="156" y="602"/>
                </a:cubicBezTo>
                <a:cubicBezTo>
                  <a:pt x="156" y="601"/>
                  <a:pt x="155" y="601"/>
                  <a:pt x="154" y="598"/>
                </a:cubicBezTo>
                <a:cubicBezTo>
                  <a:pt x="155" y="596"/>
                  <a:pt x="154" y="592"/>
                  <a:pt x="153" y="588"/>
                </a:cubicBezTo>
                <a:cubicBezTo>
                  <a:pt x="151" y="583"/>
                  <a:pt x="150" y="578"/>
                  <a:pt x="149" y="573"/>
                </a:cubicBezTo>
                <a:cubicBezTo>
                  <a:pt x="143" y="556"/>
                  <a:pt x="140" y="544"/>
                  <a:pt x="136" y="525"/>
                </a:cubicBezTo>
                <a:cubicBezTo>
                  <a:pt x="140" y="512"/>
                  <a:pt x="131" y="495"/>
                  <a:pt x="133" y="482"/>
                </a:cubicBezTo>
                <a:cubicBezTo>
                  <a:pt x="131" y="479"/>
                  <a:pt x="131" y="479"/>
                  <a:pt x="131" y="479"/>
                </a:cubicBezTo>
                <a:cubicBezTo>
                  <a:pt x="133" y="470"/>
                  <a:pt x="128" y="457"/>
                  <a:pt x="131" y="445"/>
                </a:cubicBezTo>
                <a:cubicBezTo>
                  <a:pt x="130" y="442"/>
                  <a:pt x="130" y="440"/>
                  <a:pt x="130" y="440"/>
                </a:cubicBezTo>
                <a:cubicBezTo>
                  <a:pt x="129" y="440"/>
                  <a:pt x="129" y="441"/>
                  <a:pt x="128" y="442"/>
                </a:cubicBezTo>
                <a:cubicBezTo>
                  <a:pt x="129" y="438"/>
                  <a:pt x="127" y="431"/>
                  <a:pt x="130" y="431"/>
                </a:cubicBezTo>
                <a:cubicBezTo>
                  <a:pt x="130" y="432"/>
                  <a:pt x="130" y="432"/>
                  <a:pt x="130" y="432"/>
                </a:cubicBezTo>
                <a:cubicBezTo>
                  <a:pt x="133" y="433"/>
                  <a:pt x="128" y="422"/>
                  <a:pt x="130" y="418"/>
                </a:cubicBezTo>
                <a:cubicBezTo>
                  <a:pt x="128" y="420"/>
                  <a:pt x="128" y="420"/>
                  <a:pt x="128" y="420"/>
                </a:cubicBezTo>
                <a:cubicBezTo>
                  <a:pt x="128" y="414"/>
                  <a:pt x="128" y="414"/>
                  <a:pt x="128" y="414"/>
                </a:cubicBezTo>
                <a:cubicBezTo>
                  <a:pt x="129" y="415"/>
                  <a:pt x="129" y="415"/>
                  <a:pt x="129" y="415"/>
                </a:cubicBezTo>
                <a:cubicBezTo>
                  <a:pt x="121" y="387"/>
                  <a:pt x="130" y="374"/>
                  <a:pt x="124" y="347"/>
                </a:cubicBezTo>
                <a:cubicBezTo>
                  <a:pt x="127" y="351"/>
                  <a:pt x="122" y="342"/>
                  <a:pt x="125" y="342"/>
                </a:cubicBezTo>
                <a:cubicBezTo>
                  <a:pt x="130" y="335"/>
                  <a:pt x="124" y="329"/>
                  <a:pt x="123" y="323"/>
                </a:cubicBezTo>
                <a:cubicBezTo>
                  <a:pt x="123" y="323"/>
                  <a:pt x="123" y="323"/>
                  <a:pt x="122" y="323"/>
                </a:cubicBezTo>
                <a:cubicBezTo>
                  <a:pt x="123" y="313"/>
                  <a:pt x="123" y="313"/>
                  <a:pt x="123" y="313"/>
                </a:cubicBezTo>
                <a:cubicBezTo>
                  <a:pt x="127" y="319"/>
                  <a:pt x="119" y="306"/>
                  <a:pt x="123" y="312"/>
                </a:cubicBezTo>
                <a:cubicBezTo>
                  <a:pt x="126" y="286"/>
                  <a:pt x="123" y="253"/>
                  <a:pt x="125" y="224"/>
                </a:cubicBezTo>
                <a:cubicBezTo>
                  <a:pt x="124" y="225"/>
                  <a:pt x="124" y="225"/>
                  <a:pt x="124" y="225"/>
                </a:cubicBezTo>
                <a:cubicBezTo>
                  <a:pt x="124" y="218"/>
                  <a:pt x="123" y="209"/>
                  <a:pt x="124" y="203"/>
                </a:cubicBezTo>
                <a:cubicBezTo>
                  <a:pt x="126" y="197"/>
                  <a:pt x="122" y="190"/>
                  <a:pt x="122" y="188"/>
                </a:cubicBezTo>
                <a:cubicBezTo>
                  <a:pt x="120" y="182"/>
                  <a:pt x="124" y="177"/>
                  <a:pt x="124" y="179"/>
                </a:cubicBezTo>
                <a:cubicBezTo>
                  <a:pt x="123" y="173"/>
                  <a:pt x="119" y="166"/>
                  <a:pt x="121" y="157"/>
                </a:cubicBezTo>
                <a:cubicBezTo>
                  <a:pt x="125" y="154"/>
                  <a:pt x="118" y="132"/>
                  <a:pt x="123" y="132"/>
                </a:cubicBezTo>
                <a:cubicBezTo>
                  <a:pt x="122" y="132"/>
                  <a:pt x="122" y="132"/>
                  <a:pt x="122" y="132"/>
                </a:cubicBezTo>
                <a:cubicBezTo>
                  <a:pt x="125" y="122"/>
                  <a:pt x="122" y="112"/>
                  <a:pt x="123" y="102"/>
                </a:cubicBezTo>
                <a:cubicBezTo>
                  <a:pt x="126" y="105"/>
                  <a:pt x="129" y="109"/>
                  <a:pt x="130" y="114"/>
                </a:cubicBezTo>
                <a:cubicBezTo>
                  <a:pt x="128" y="117"/>
                  <a:pt x="139" y="131"/>
                  <a:pt x="141" y="131"/>
                </a:cubicBezTo>
                <a:cubicBezTo>
                  <a:pt x="143" y="128"/>
                  <a:pt x="143" y="128"/>
                  <a:pt x="143" y="128"/>
                </a:cubicBezTo>
                <a:cubicBezTo>
                  <a:pt x="147" y="133"/>
                  <a:pt x="146" y="137"/>
                  <a:pt x="151" y="140"/>
                </a:cubicBezTo>
                <a:cubicBezTo>
                  <a:pt x="150" y="140"/>
                  <a:pt x="150" y="140"/>
                  <a:pt x="150" y="140"/>
                </a:cubicBezTo>
                <a:cubicBezTo>
                  <a:pt x="150" y="140"/>
                  <a:pt x="151" y="141"/>
                  <a:pt x="151" y="141"/>
                </a:cubicBezTo>
                <a:cubicBezTo>
                  <a:pt x="152" y="141"/>
                  <a:pt x="156" y="140"/>
                  <a:pt x="154" y="149"/>
                </a:cubicBezTo>
                <a:cubicBezTo>
                  <a:pt x="153" y="149"/>
                  <a:pt x="153" y="149"/>
                  <a:pt x="153" y="149"/>
                </a:cubicBezTo>
                <a:cubicBezTo>
                  <a:pt x="153" y="150"/>
                  <a:pt x="154" y="149"/>
                  <a:pt x="154" y="150"/>
                </a:cubicBezTo>
                <a:cubicBezTo>
                  <a:pt x="154" y="148"/>
                  <a:pt x="154" y="148"/>
                  <a:pt x="154" y="148"/>
                </a:cubicBezTo>
                <a:cubicBezTo>
                  <a:pt x="156" y="148"/>
                  <a:pt x="157" y="148"/>
                  <a:pt x="158" y="149"/>
                </a:cubicBezTo>
                <a:cubicBezTo>
                  <a:pt x="158" y="149"/>
                  <a:pt x="157" y="150"/>
                  <a:pt x="157" y="150"/>
                </a:cubicBezTo>
                <a:cubicBezTo>
                  <a:pt x="159" y="152"/>
                  <a:pt x="159" y="152"/>
                  <a:pt x="159" y="152"/>
                </a:cubicBezTo>
                <a:cubicBezTo>
                  <a:pt x="158" y="154"/>
                  <a:pt x="158" y="154"/>
                  <a:pt x="158" y="154"/>
                </a:cubicBezTo>
                <a:cubicBezTo>
                  <a:pt x="159" y="154"/>
                  <a:pt x="163" y="151"/>
                  <a:pt x="162" y="154"/>
                </a:cubicBezTo>
                <a:cubicBezTo>
                  <a:pt x="164" y="152"/>
                  <a:pt x="164" y="154"/>
                  <a:pt x="165" y="153"/>
                </a:cubicBezTo>
                <a:cubicBezTo>
                  <a:pt x="165" y="153"/>
                  <a:pt x="164" y="154"/>
                  <a:pt x="164" y="154"/>
                </a:cubicBezTo>
                <a:cubicBezTo>
                  <a:pt x="165" y="155"/>
                  <a:pt x="167" y="157"/>
                  <a:pt x="169" y="156"/>
                </a:cubicBezTo>
                <a:cubicBezTo>
                  <a:pt x="169" y="156"/>
                  <a:pt x="171" y="148"/>
                  <a:pt x="173" y="146"/>
                </a:cubicBezTo>
                <a:cubicBezTo>
                  <a:pt x="174" y="147"/>
                  <a:pt x="174" y="146"/>
                  <a:pt x="175" y="145"/>
                </a:cubicBezTo>
                <a:cubicBezTo>
                  <a:pt x="174" y="145"/>
                  <a:pt x="174" y="145"/>
                  <a:pt x="174" y="145"/>
                </a:cubicBezTo>
                <a:cubicBezTo>
                  <a:pt x="174" y="144"/>
                  <a:pt x="175" y="143"/>
                  <a:pt x="176" y="142"/>
                </a:cubicBezTo>
                <a:cubicBezTo>
                  <a:pt x="175" y="142"/>
                  <a:pt x="175" y="142"/>
                  <a:pt x="175" y="142"/>
                </a:cubicBezTo>
                <a:cubicBezTo>
                  <a:pt x="175" y="142"/>
                  <a:pt x="175" y="142"/>
                  <a:pt x="175" y="142"/>
                </a:cubicBezTo>
                <a:cubicBezTo>
                  <a:pt x="175" y="142"/>
                  <a:pt x="175" y="143"/>
                  <a:pt x="175" y="143"/>
                </a:cubicBezTo>
                <a:cubicBezTo>
                  <a:pt x="174" y="143"/>
                  <a:pt x="174" y="143"/>
                  <a:pt x="174" y="143"/>
                </a:cubicBezTo>
                <a:cubicBezTo>
                  <a:pt x="174" y="143"/>
                  <a:pt x="174" y="143"/>
                  <a:pt x="174" y="143"/>
                </a:cubicBezTo>
                <a:cubicBezTo>
                  <a:pt x="174" y="142"/>
                  <a:pt x="174" y="142"/>
                  <a:pt x="174" y="141"/>
                </a:cubicBezTo>
                <a:cubicBezTo>
                  <a:pt x="175" y="140"/>
                  <a:pt x="175" y="140"/>
                  <a:pt x="175" y="140"/>
                </a:cubicBezTo>
                <a:cubicBezTo>
                  <a:pt x="172" y="141"/>
                  <a:pt x="176" y="133"/>
                  <a:pt x="175" y="132"/>
                </a:cubicBezTo>
                <a:cubicBezTo>
                  <a:pt x="176" y="130"/>
                  <a:pt x="174" y="131"/>
                  <a:pt x="174" y="129"/>
                </a:cubicBezTo>
                <a:cubicBezTo>
                  <a:pt x="173" y="127"/>
                  <a:pt x="175" y="127"/>
                  <a:pt x="176" y="125"/>
                </a:cubicBezTo>
                <a:cubicBezTo>
                  <a:pt x="176" y="123"/>
                  <a:pt x="174" y="126"/>
                  <a:pt x="174" y="126"/>
                </a:cubicBezTo>
                <a:cubicBezTo>
                  <a:pt x="175" y="123"/>
                  <a:pt x="175" y="123"/>
                  <a:pt x="175" y="123"/>
                </a:cubicBezTo>
                <a:cubicBezTo>
                  <a:pt x="176" y="124"/>
                  <a:pt x="176" y="123"/>
                  <a:pt x="176" y="123"/>
                </a:cubicBezTo>
                <a:cubicBezTo>
                  <a:pt x="176" y="121"/>
                  <a:pt x="177" y="117"/>
                  <a:pt x="174" y="119"/>
                </a:cubicBezTo>
                <a:cubicBezTo>
                  <a:pt x="174" y="116"/>
                  <a:pt x="175" y="116"/>
                  <a:pt x="175" y="115"/>
                </a:cubicBezTo>
                <a:cubicBezTo>
                  <a:pt x="175" y="115"/>
                  <a:pt x="175" y="116"/>
                  <a:pt x="174" y="116"/>
                </a:cubicBezTo>
                <a:cubicBezTo>
                  <a:pt x="175" y="115"/>
                  <a:pt x="174" y="116"/>
                  <a:pt x="173" y="117"/>
                </a:cubicBezTo>
                <a:cubicBezTo>
                  <a:pt x="172" y="116"/>
                  <a:pt x="175" y="108"/>
                  <a:pt x="172" y="110"/>
                </a:cubicBezTo>
                <a:cubicBezTo>
                  <a:pt x="172" y="109"/>
                  <a:pt x="172" y="109"/>
                  <a:pt x="172" y="109"/>
                </a:cubicBezTo>
                <a:cubicBezTo>
                  <a:pt x="170" y="111"/>
                  <a:pt x="168" y="112"/>
                  <a:pt x="166" y="112"/>
                </a:cubicBezTo>
                <a:cubicBezTo>
                  <a:pt x="167" y="111"/>
                  <a:pt x="167" y="111"/>
                  <a:pt x="167" y="111"/>
                </a:cubicBezTo>
                <a:cubicBezTo>
                  <a:pt x="166" y="111"/>
                  <a:pt x="166" y="111"/>
                  <a:pt x="166" y="111"/>
                </a:cubicBezTo>
                <a:cubicBezTo>
                  <a:pt x="166" y="110"/>
                  <a:pt x="167" y="110"/>
                  <a:pt x="167" y="110"/>
                </a:cubicBezTo>
                <a:cubicBezTo>
                  <a:pt x="165" y="109"/>
                  <a:pt x="166" y="107"/>
                  <a:pt x="165" y="105"/>
                </a:cubicBezTo>
                <a:cubicBezTo>
                  <a:pt x="160" y="110"/>
                  <a:pt x="160" y="110"/>
                  <a:pt x="160" y="110"/>
                </a:cubicBezTo>
                <a:cubicBezTo>
                  <a:pt x="160" y="108"/>
                  <a:pt x="162" y="104"/>
                  <a:pt x="160" y="105"/>
                </a:cubicBezTo>
                <a:cubicBezTo>
                  <a:pt x="161" y="103"/>
                  <a:pt x="161" y="103"/>
                  <a:pt x="161" y="103"/>
                </a:cubicBezTo>
                <a:cubicBezTo>
                  <a:pt x="164" y="98"/>
                  <a:pt x="159" y="102"/>
                  <a:pt x="159" y="101"/>
                </a:cubicBezTo>
                <a:cubicBezTo>
                  <a:pt x="161" y="98"/>
                  <a:pt x="161" y="98"/>
                  <a:pt x="161" y="98"/>
                </a:cubicBezTo>
                <a:cubicBezTo>
                  <a:pt x="161" y="99"/>
                  <a:pt x="161" y="99"/>
                  <a:pt x="161" y="99"/>
                </a:cubicBezTo>
                <a:cubicBezTo>
                  <a:pt x="162" y="97"/>
                  <a:pt x="162" y="96"/>
                  <a:pt x="163" y="95"/>
                </a:cubicBezTo>
                <a:cubicBezTo>
                  <a:pt x="163" y="95"/>
                  <a:pt x="163" y="95"/>
                  <a:pt x="163" y="95"/>
                </a:cubicBezTo>
                <a:cubicBezTo>
                  <a:pt x="163" y="95"/>
                  <a:pt x="163" y="95"/>
                  <a:pt x="163" y="95"/>
                </a:cubicBezTo>
                <a:cubicBezTo>
                  <a:pt x="163" y="95"/>
                  <a:pt x="163" y="95"/>
                  <a:pt x="163" y="95"/>
                </a:cubicBezTo>
                <a:cubicBezTo>
                  <a:pt x="161" y="95"/>
                  <a:pt x="160" y="95"/>
                  <a:pt x="160" y="94"/>
                </a:cubicBezTo>
                <a:cubicBezTo>
                  <a:pt x="159" y="93"/>
                  <a:pt x="157" y="93"/>
                  <a:pt x="158" y="89"/>
                </a:cubicBezTo>
                <a:cubicBezTo>
                  <a:pt x="156" y="90"/>
                  <a:pt x="156" y="90"/>
                  <a:pt x="156" y="90"/>
                </a:cubicBezTo>
                <a:cubicBezTo>
                  <a:pt x="156" y="88"/>
                  <a:pt x="156" y="88"/>
                  <a:pt x="156" y="88"/>
                </a:cubicBezTo>
                <a:cubicBezTo>
                  <a:pt x="158" y="87"/>
                  <a:pt x="158" y="87"/>
                  <a:pt x="158" y="87"/>
                </a:cubicBezTo>
                <a:cubicBezTo>
                  <a:pt x="159" y="88"/>
                  <a:pt x="161" y="91"/>
                  <a:pt x="162" y="93"/>
                </a:cubicBezTo>
                <a:cubicBezTo>
                  <a:pt x="163" y="92"/>
                  <a:pt x="163" y="92"/>
                  <a:pt x="163" y="92"/>
                </a:cubicBezTo>
                <a:cubicBezTo>
                  <a:pt x="163" y="91"/>
                  <a:pt x="161" y="90"/>
                  <a:pt x="161" y="89"/>
                </a:cubicBezTo>
                <a:cubicBezTo>
                  <a:pt x="161" y="89"/>
                  <a:pt x="162" y="87"/>
                  <a:pt x="164" y="87"/>
                </a:cubicBezTo>
                <a:cubicBezTo>
                  <a:pt x="162" y="87"/>
                  <a:pt x="162" y="87"/>
                  <a:pt x="162" y="87"/>
                </a:cubicBezTo>
                <a:cubicBezTo>
                  <a:pt x="159" y="83"/>
                  <a:pt x="159" y="83"/>
                  <a:pt x="159" y="78"/>
                </a:cubicBezTo>
                <a:cubicBezTo>
                  <a:pt x="158" y="79"/>
                  <a:pt x="158" y="79"/>
                  <a:pt x="158" y="79"/>
                </a:cubicBezTo>
                <a:cubicBezTo>
                  <a:pt x="157" y="78"/>
                  <a:pt x="156" y="78"/>
                  <a:pt x="158" y="77"/>
                </a:cubicBezTo>
                <a:cubicBezTo>
                  <a:pt x="157" y="74"/>
                  <a:pt x="156" y="71"/>
                  <a:pt x="158" y="68"/>
                </a:cubicBezTo>
                <a:cubicBezTo>
                  <a:pt x="156" y="69"/>
                  <a:pt x="156" y="69"/>
                  <a:pt x="156" y="69"/>
                </a:cubicBezTo>
                <a:cubicBezTo>
                  <a:pt x="155" y="69"/>
                  <a:pt x="158" y="66"/>
                  <a:pt x="155" y="68"/>
                </a:cubicBezTo>
                <a:cubicBezTo>
                  <a:pt x="153" y="67"/>
                  <a:pt x="153" y="67"/>
                  <a:pt x="153" y="67"/>
                </a:cubicBezTo>
                <a:cubicBezTo>
                  <a:pt x="153" y="66"/>
                  <a:pt x="152" y="66"/>
                  <a:pt x="153" y="65"/>
                </a:cubicBezTo>
                <a:cubicBezTo>
                  <a:pt x="153" y="65"/>
                  <a:pt x="153" y="65"/>
                  <a:pt x="153" y="65"/>
                </a:cubicBezTo>
                <a:cubicBezTo>
                  <a:pt x="153" y="65"/>
                  <a:pt x="153" y="65"/>
                  <a:pt x="153" y="65"/>
                </a:cubicBezTo>
                <a:cubicBezTo>
                  <a:pt x="153" y="65"/>
                  <a:pt x="153" y="65"/>
                  <a:pt x="153" y="65"/>
                </a:cubicBezTo>
                <a:cubicBezTo>
                  <a:pt x="153" y="65"/>
                  <a:pt x="153" y="65"/>
                  <a:pt x="153" y="65"/>
                </a:cubicBezTo>
                <a:cubicBezTo>
                  <a:pt x="153" y="64"/>
                  <a:pt x="152" y="64"/>
                  <a:pt x="152" y="64"/>
                </a:cubicBezTo>
                <a:cubicBezTo>
                  <a:pt x="151" y="64"/>
                  <a:pt x="151" y="65"/>
                  <a:pt x="151" y="63"/>
                </a:cubicBezTo>
                <a:cubicBezTo>
                  <a:pt x="151" y="61"/>
                  <a:pt x="147" y="63"/>
                  <a:pt x="147" y="62"/>
                </a:cubicBezTo>
                <a:cubicBezTo>
                  <a:pt x="148" y="60"/>
                  <a:pt x="148" y="59"/>
                  <a:pt x="149" y="58"/>
                </a:cubicBezTo>
                <a:cubicBezTo>
                  <a:pt x="149" y="54"/>
                  <a:pt x="146" y="56"/>
                  <a:pt x="144" y="52"/>
                </a:cubicBezTo>
                <a:cubicBezTo>
                  <a:pt x="144" y="49"/>
                  <a:pt x="145" y="45"/>
                  <a:pt x="148" y="44"/>
                </a:cubicBezTo>
                <a:cubicBezTo>
                  <a:pt x="145" y="45"/>
                  <a:pt x="146" y="45"/>
                  <a:pt x="144" y="44"/>
                </a:cubicBezTo>
                <a:cubicBezTo>
                  <a:pt x="144" y="43"/>
                  <a:pt x="145" y="43"/>
                  <a:pt x="146" y="42"/>
                </a:cubicBezTo>
                <a:cubicBezTo>
                  <a:pt x="146" y="38"/>
                  <a:pt x="144" y="42"/>
                  <a:pt x="143" y="40"/>
                </a:cubicBezTo>
                <a:cubicBezTo>
                  <a:pt x="141" y="42"/>
                  <a:pt x="139" y="45"/>
                  <a:pt x="138" y="45"/>
                </a:cubicBezTo>
                <a:cubicBezTo>
                  <a:pt x="138" y="46"/>
                  <a:pt x="138" y="46"/>
                  <a:pt x="138" y="46"/>
                </a:cubicBezTo>
                <a:cubicBezTo>
                  <a:pt x="136" y="46"/>
                  <a:pt x="135" y="45"/>
                  <a:pt x="135" y="42"/>
                </a:cubicBezTo>
                <a:cubicBezTo>
                  <a:pt x="136" y="40"/>
                  <a:pt x="136" y="40"/>
                  <a:pt x="136" y="40"/>
                </a:cubicBezTo>
                <a:cubicBezTo>
                  <a:pt x="134" y="39"/>
                  <a:pt x="134" y="39"/>
                  <a:pt x="134" y="39"/>
                </a:cubicBezTo>
                <a:cubicBezTo>
                  <a:pt x="135" y="37"/>
                  <a:pt x="135" y="37"/>
                  <a:pt x="135" y="37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33" y="36"/>
                  <a:pt x="133" y="36"/>
                  <a:pt x="133" y="36"/>
                </a:cubicBezTo>
                <a:cubicBezTo>
                  <a:pt x="133" y="35"/>
                  <a:pt x="132" y="34"/>
                  <a:pt x="131" y="32"/>
                </a:cubicBezTo>
                <a:cubicBezTo>
                  <a:pt x="132" y="31"/>
                  <a:pt x="132" y="31"/>
                  <a:pt x="132" y="31"/>
                </a:cubicBezTo>
                <a:cubicBezTo>
                  <a:pt x="132" y="27"/>
                  <a:pt x="131" y="25"/>
                  <a:pt x="129" y="24"/>
                </a:cubicBezTo>
                <a:cubicBezTo>
                  <a:pt x="128" y="24"/>
                  <a:pt x="127" y="23"/>
                  <a:pt x="126" y="21"/>
                </a:cubicBezTo>
                <a:cubicBezTo>
                  <a:pt x="127" y="19"/>
                  <a:pt x="127" y="19"/>
                  <a:pt x="127" y="19"/>
                </a:cubicBezTo>
                <a:cubicBezTo>
                  <a:pt x="127" y="15"/>
                  <a:pt x="126" y="23"/>
                  <a:pt x="125" y="20"/>
                </a:cubicBezTo>
                <a:cubicBezTo>
                  <a:pt x="126" y="16"/>
                  <a:pt x="126" y="16"/>
                  <a:pt x="126" y="16"/>
                </a:cubicBezTo>
                <a:cubicBezTo>
                  <a:pt x="124" y="20"/>
                  <a:pt x="125" y="13"/>
                  <a:pt x="125" y="10"/>
                </a:cubicBezTo>
                <a:cubicBezTo>
                  <a:pt x="124" y="16"/>
                  <a:pt x="124" y="16"/>
                  <a:pt x="124" y="16"/>
                </a:cubicBezTo>
                <a:cubicBezTo>
                  <a:pt x="123" y="13"/>
                  <a:pt x="123" y="13"/>
                  <a:pt x="123" y="13"/>
                </a:cubicBezTo>
                <a:cubicBezTo>
                  <a:pt x="122" y="9"/>
                  <a:pt x="124" y="5"/>
                  <a:pt x="124" y="3"/>
                </a:cubicBezTo>
                <a:cubicBezTo>
                  <a:pt x="124" y="3"/>
                  <a:pt x="123" y="4"/>
                  <a:pt x="123" y="5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1"/>
                  <a:pt x="123" y="1"/>
                  <a:pt x="123" y="1"/>
                </a:cubicBezTo>
                <a:cubicBezTo>
                  <a:pt x="123" y="2"/>
                  <a:pt x="123" y="2"/>
                  <a:pt x="122" y="2"/>
                </a:cubicBezTo>
                <a:cubicBezTo>
                  <a:pt x="122" y="3"/>
                  <a:pt x="122" y="3"/>
                  <a:pt x="122" y="3"/>
                </a:cubicBezTo>
                <a:cubicBezTo>
                  <a:pt x="122" y="2"/>
                  <a:pt x="121" y="2"/>
                  <a:pt x="121" y="4"/>
                </a:cubicBezTo>
                <a:cubicBezTo>
                  <a:pt x="121" y="3"/>
                  <a:pt x="121" y="1"/>
                  <a:pt x="121" y="1"/>
                </a:cubicBezTo>
                <a:cubicBezTo>
                  <a:pt x="117" y="11"/>
                  <a:pt x="117" y="11"/>
                  <a:pt x="117" y="11"/>
                </a:cubicBezTo>
                <a:cubicBezTo>
                  <a:pt x="119" y="6"/>
                  <a:pt x="119" y="6"/>
                  <a:pt x="119" y="6"/>
                </a:cubicBezTo>
                <a:cubicBezTo>
                  <a:pt x="118" y="13"/>
                  <a:pt x="118" y="13"/>
                  <a:pt x="118" y="13"/>
                </a:cubicBezTo>
                <a:cubicBezTo>
                  <a:pt x="116" y="20"/>
                  <a:pt x="116" y="14"/>
                  <a:pt x="115" y="17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4" y="18"/>
                  <a:pt x="114" y="16"/>
                  <a:pt x="113" y="16"/>
                </a:cubicBezTo>
                <a:cubicBezTo>
                  <a:pt x="113" y="16"/>
                  <a:pt x="114" y="18"/>
                  <a:pt x="113" y="19"/>
                </a:cubicBezTo>
                <a:cubicBezTo>
                  <a:pt x="113" y="20"/>
                  <a:pt x="113" y="17"/>
                  <a:pt x="112" y="17"/>
                </a:cubicBezTo>
                <a:cubicBezTo>
                  <a:pt x="112" y="21"/>
                  <a:pt x="111" y="25"/>
                  <a:pt x="110" y="24"/>
                </a:cubicBezTo>
                <a:cubicBezTo>
                  <a:pt x="110" y="24"/>
                  <a:pt x="110" y="23"/>
                  <a:pt x="110" y="23"/>
                </a:cubicBezTo>
                <a:cubicBezTo>
                  <a:pt x="110" y="24"/>
                  <a:pt x="109" y="25"/>
                  <a:pt x="109" y="25"/>
                </a:cubicBezTo>
                <a:cubicBezTo>
                  <a:pt x="109" y="20"/>
                  <a:pt x="109" y="20"/>
                  <a:pt x="109" y="20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7" y="25"/>
                  <a:pt x="107" y="29"/>
                  <a:pt x="107" y="26"/>
                </a:cubicBezTo>
                <a:cubicBezTo>
                  <a:pt x="107" y="25"/>
                  <a:pt x="107" y="25"/>
                  <a:pt x="107" y="25"/>
                </a:cubicBezTo>
                <a:cubicBezTo>
                  <a:pt x="102" y="30"/>
                  <a:pt x="102" y="30"/>
                  <a:pt x="102" y="30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31"/>
                  <a:pt x="98" y="29"/>
                  <a:pt x="99" y="33"/>
                </a:cubicBezTo>
                <a:cubicBezTo>
                  <a:pt x="97" y="32"/>
                  <a:pt x="96" y="39"/>
                  <a:pt x="95" y="34"/>
                </a:cubicBezTo>
                <a:cubicBezTo>
                  <a:pt x="93" y="35"/>
                  <a:pt x="92" y="38"/>
                  <a:pt x="91" y="40"/>
                </a:cubicBezTo>
                <a:cubicBezTo>
                  <a:pt x="89" y="42"/>
                  <a:pt x="88" y="44"/>
                  <a:pt x="85" y="46"/>
                </a:cubicBezTo>
                <a:cubicBezTo>
                  <a:pt x="84" y="45"/>
                  <a:pt x="82" y="46"/>
                  <a:pt x="80" y="47"/>
                </a:cubicBezTo>
                <a:cubicBezTo>
                  <a:pt x="79" y="48"/>
                  <a:pt x="78" y="49"/>
                  <a:pt x="77" y="49"/>
                </a:cubicBezTo>
                <a:cubicBezTo>
                  <a:pt x="77" y="50"/>
                  <a:pt x="76" y="50"/>
                  <a:pt x="76" y="50"/>
                </a:cubicBezTo>
                <a:cubicBezTo>
                  <a:pt x="74" y="54"/>
                  <a:pt x="73" y="57"/>
                  <a:pt x="71" y="61"/>
                </a:cubicBezTo>
                <a:cubicBezTo>
                  <a:pt x="65" y="58"/>
                  <a:pt x="67" y="66"/>
                  <a:pt x="63" y="66"/>
                </a:cubicBezTo>
                <a:cubicBezTo>
                  <a:pt x="64" y="68"/>
                  <a:pt x="64" y="68"/>
                  <a:pt x="64" y="68"/>
                </a:cubicBezTo>
                <a:cubicBezTo>
                  <a:pt x="60" y="66"/>
                  <a:pt x="61" y="71"/>
                  <a:pt x="57" y="70"/>
                </a:cubicBezTo>
                <a:cubicBezTo>
                  <a:pt x="57" y="71"/>
                  <a:pt x="57" y="72"/>
                  <a:pt x="57" y="72"/>
                </a:cubicBezTo>
                <a:cubicBezTo>
                  <a:pt x="57" y="72"/>
                  <a:pt x="57" y="72"/>
                  <a:pt x="58" y="73"/>
                </a:cubicBezTo>
                <a:cubicBezTo>
                  <a:pt x="57" y="73"/>
                  <a:pt x="56" y="75"/>
                  <a:pt x="55" y="72"/>
                </a:cubicBezTo>
                <a:cubicBezTo>
                  <a:pt x="55" y="72"/>
                  <a:pt x="55" y="72"/>
                  <a:pt x="55" y="72"/>
                </a:cubicBezTo>
                <a:cubicBezTo>
                  <a:pt x="53" y="70"/>
                  <a:pt x="54" y="74"/>
                  <a:pt x="52" y="73"/>
                </a:cubicBezTo>
                <a:cubicBezTo>
                  <a:pt x="54" y="75"/>
                  <a:pt x="54" y="75"/>
                  <a:pt x="54" y="75"/>
                </a:cubicBezTo>
                <a:cubicBezTo>
                  <a:pt x="53" y="76"/>
                  <a:pt x="53" y="76"/>
                  <a:pt x="53" y="76"/>
                </a:cubicBezTo>
                <a:cubicBezTo>
                  <a:pt x="52" y="75"/>
                  <a:pt x="52" y="75"/>
                  <a:pt x="52" y="75"/>
                </a:cubicBezTo>
                <a:cubicBezTo>
                  <a:pt x="52" y="84"/>
                  <a:pt x="44" y="78"/>
                  <a:pt x="43" y="86"/>
                </a:cubicBezTo>
                <a:cubicBezTo>
                  <a:pt x="42" y="83"/>
                  <a:pt x="43" y="88"/>
                  <a:pt x="41" y="85"/>
                </a:cubicBezTo>
                <a:cubicBezTo>
                  <a:pt x="37" y="83"/>
                  <a:pt x="39" y="87"/>
                  <a:pt x="39" y="89"/>
                </a:cubicBezTo>
                <a:cubicBezTo>
                  <a:pt x="39" y="89"/>
                  <a:pt x="39" y="89"/>
                  <a:pt x="39" y="90"/>
                </a:cubicBezTo>
                <a:cubicBezTo>
                  <a:pt x="37" y="91"/>
                  <a:pt x="37" y="91"/>
                  <a:pt x="37" y="91"/>
                </a:cubicBezTo>
                <a:cubicBezTo>
                  <a:pt x="36" y="86"/>
                  <a:pt x="38" y="94"/>
                  <a:pt x="37" y="91"/>
                </a:cubicBezTo>
                <a:cubicBezTo>
                  <a:pt x="31" y="91"/>
                  <a:pt x="27" y="98"/>
                  <a:pt x="21" y="100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20" y="101"/>
                  <a:pt x="19" y="104"/>
                  <a:pt x="18" y="103"/>
                </a:cubicBezTo>
                <a:cubicBezTo>
                  <a:pt x="16" y="102"/>
                  <a:pt x="17" y="106"/>
                  <a:pt x="17" y="107"/>
                </a:cubicBezTo>
                <a:cubicBezTo>
                  <a:pt x="16" y="109"/>
                  <a:pt x="13" y="107"/>
                  <a:pt x="14" y="106"/>
                </a:cubicBezTo>
                <a:cubicBezTo>
                  <a:pt x="13" y="108"/>
                  <a:pt x="14" y="112"/>
                  <a:pt x="12" y="111"/>
                </a:cubicBezTo>
                <a:cubicBezTo>
                  <a:pt x="9" y="109"/>
                  <a:pt x="9" y="117"/>
                  <a:pt x="7" y="114"/>
                </a:cubicBezTo>
                <a:cubicBezTo>
                  <a:pt x="7" y="114"/>
                  <a:pt x="7" y="114"/>
                  <a:pt x="7" y="114"/>
                </a:cubicBezTo>
                <a:cubicBezTo>
                  <a:pt x="3" y="113"/>
                  <a:pt x="4" y="118"/>
                  <a:pt x="0" y="117"/>
                </a:cubicBezTo>
                <a:cubicBezTo>
                  <a:pt x="0" y="117"/>
                  <a:pt x="0" y="117"/>
                  <a:pt x="0" y="117"/>
                </a:cubicBezTo>
                <a:cubicBezTo>
                  <a:pt x="1" y="121"/>
                  <a:pt x="1" y="126"/>
                  <a:pt x="2" y="130"/>
                </a:cubicBezTo>
                <a:cubicBezTo>
                  <a:pt x="10" y="141"/>
                  <a:pt x="10" y="141"/>
                  <a:pt x="10" y="141"/>
                </a:cubicBezTo>
                <a:cubicBezTo>
                  <a:pt x="20" y="148"/>
                  <a:pt x="20" y="148"/>
                  <a:pt x="20" y="148"/>
                </a:cubicBezTo>
                <a:cubicBezTo>
                  <a:pt x="23" y="145"/>
                  <a:pt x="27" y="142"/>
                  <a:pt x="30" y="139"/>
                </a:cubicBezTo>
                <a:cubicBezTo>
                  <a:pt x="42" y="137"/>
                  <a:pt x="42" y="137"/>
                  <a:pt x="42" y="137"/>
                </a:cubicBezTo>
                <a:cubicBezTo>
                  <a:pt x="49" y="132"/>
                  <a:pt x="56" y="127"/>
                  <a:pt x="63" y="121"/>
                </a:cubicBezTo>
                <a:cubicBezTo>
                  <a:pt x="62" y="117"/>
                  <a:pt x="62" y="117"/>
                  <a:pt x="62" y="117"/>
                </a:cubicBezTo>
                <a:cubicBezTo>
                  <a:pt x="70" y="119"/>
                  <a:pt x="72" y="110"/>
                  <a:pt x="78" y="109"/>
                </a:cubicBezTo>
                <a:cubicBezTo>
                  <a:pt x="77" y="107"/>
                  <a:pt x="77" y="107"/>
                  <a:pt x="77" y="107"/>
                </a:cubicBezTo>
                <a:cubicBezTo>
                  <a:pt x="78" y="106"/>
                  <a:pt x="79" y="108"/>
                  <a:pt x="79" y="108"/>
                </a:cubicBezTo>
                <a:cubicBezTo>
                  <a:pt x="82" y="105"/>
                  <a:pt x="85" y="103"/>
                  <a:pt x="87" y="101"/>
                </a:cubicBezTo>
                <a:cubicBezTo>
                  <a:pt x="87" y="121"/>
                  <a:pt x="87" y="141"/>
                  <a:pt x="88" y="160"/>
                </a:cubicBezTo>
                <a:cubicBezTo>
                  <a:pt x="82" y="209"/>
                  <a:pt x="82" y="209"/>
                  <a:pt x="82" y="209"/>
                </a:cubicBezTo>
                <a:cubicBezTo>
                  <a:pt x="82" y="249"/>
                  <a:pt x="82" y="288"/>
                  <a:pt x="83" y="328"/>
                </a:cubicBezTo>
                <a:cubicBezTo>
                  <a:pt x="87" y="336"/>
                  <a:pt x="87" y="336"/>
                  <a:pt x="87" y="336"/>
                </a:cubicBezTo>
                <a:cubicBezTo>
                  <a:pt x="81" y="359"/>
                  <a:pt x="88" y="389"/>
                  <a:pt x="85" y="415"/>
                </a:cubicBezTo>
                <a:cubicBezTo>
                  <a:pt x="88" y="415"/>
                  <a:pt x="88" y="415"/>
                  <a:pt x="88" y="415"/>
                </a:cubicBezTo>
                <a:cubicBezTo>
                  <a:pt x="89" y="422"/>
                  <a:pt x="87" y="422"/>
                  <a:pt x="86" y="423"/>
                </a:cubicBezTo>
                <a:cubicBezTo>
                  <a:pt x="88" y="456"/>
                  <a:pt x="91" y="490"/>
                  <a:pt x="96" y="523"/>
                </a:cubicBezTo>
                <a:cubicBezTo>
                  <a:pt x="98" y="539"/>
                  <a:pt x="100" y="556"/>
                  <a:pt x="103" y="572"/>
                </a:cubicBezTo>
                <a:cubicBezTo>
                  <a:pt x="105" y="580"/>
                  <a:pt x="107" y="588"/>
                  <a:pt x="109" y="597"/>
                </a:cubicBezTo>
                <a:cubicBezTo>
                  <a:pt x="112" y="605"/>
                  <a:pt x="114" y="613"/>
                  <a:pt x="120" y="623"/>
                </a:cubicBezTo>
                <a:cubicBezTo>
                  <a:pt x="121" y="625"/>
                  <a:pt x="123" y="628"/>
                  <a:pt x="126" y="632"/>
                </a:cubicBezTo>
                <a:cubicBezTo>
                  <a:pt x="129" y="635"/>
                  <a:pt x="133" y="638"/>
                  <a:pt x="136" y="640"/>
                </a:cubicBezTo>
                <a:cubicBezTo>
                  <a:pt x="143" y="644"/>
                  <a:pt x="149" y="647"/>
                  <a:pt x="151" y="649"/>
                </a:cubicBezTo>
                <a:cubicBezTo>
                  <a:pt x="163" y="652"/>
                  <a:pt x="173" y="654"/>
                  <a:pt x="184" y="655"/>
                </a:cubicBezTo>
                <a:cubicBezTo>
                  <a:pt x="194" y="657"/>
                  <a:pt x="204" y="659"/>
                  <a:pt x="214" y="661"/>
                </a:cubicBezTo>
                <a:cubicBezTo>
                  <a:pt x="213" y="661"/>
                  <a:pt x="213" y="661"/>
                  <a:pt x="213" y="661"/>
                </a:cubicBezTo>
                <a:cubicBezTo>
                  <a:pt x="223" y="662"/>
                  <a:pt x="223" y="662"/>
                  <a:pt x="223" y="662"/>
                </a:cubicBezTo>
                <a:cubicBezTo>
                  <a:pt x="223" y="662"/>
                  <a:pt x="223" y="662"/>
                  <a:pt x="223" y="663"/>
                </a:cubicBezTo>
                <a:cubicBezTo>
                  <a:pt x="233" y="662"/>
                  <a:pt x="249" y="666"/>
                  <a:pt x="262" y="668"/>
                </a:cubicBezTo>
                <a:cubicBezTo>
                  <a:pt x="261" y="668"/>
                  <a:pt x="261" y="668"/>
                  <a:pt x="261" y="668"/>
                </a:cubicBezTo>
                <a:cubicBezTo>
                  <a:pt x="298" y="671"/>
                  <a:pt x="334" y="672"/>
                  <a:pt x="369" y="672"/>
                </a:cubicBezTo>
                <a:cubicBezTo>
                  <a:pt x="404" y="672"/>
                  <a:pt x="439" y="672"/>
                  <a:pt x="476" y="673"/>
                </a:cubicBezTo>
                <a:cubicBezTo>
                  <a:pt x="509" y="677"/>
                  <a:pt x="549" y="671"/>
                  <a:pt x="587" y="673"/>
                </a:cubicBezTo>
                <a:cubicBezTo>
                  <a:pt x="594" y="676"/>
                  <a:pt x="672" y="671"/>
                  <a:pt x="679" y="669"/>
                </a:cubicBezTo>
                <a:cubicBezTo>
                  <a:pt x="670" y="666"/>
                  <a:pt x="670" y="666"/>
                  <a:pt x="670" y="666"/>
                </a:cubicBezTo>
                <a:cubicBezTo>
                  <a:pt x="699" y="664"/>
                  <a:pt x="713" y="666"/>
                  <a:pt x="738" y="662"/>
                </a:cubicBezTo>
                <a:cubicBezTo>
                  <a:pt x="736" y="663"/>
                  <a:pt x="736" y="663"/>
                  <a:pt x="736" y="663"/>
                </a:cubicBezTo>
                <a:cubicBezTo>
                  <a:pt x="739" y="663"/>
                  <a:pt x="738" y="662"/>
                  <a:pt x="739" y="661"/>
                </a:cubicBezTo>
                <a:cubicBezTo>
                  <a:pt x="740" y="660"/>
                  <a:pt x="742" y="661"/>
                  <a:pt x="747" y="665"/>
                </a:cubicBezTo>
                <a:cubicBezTo>
                  <a:pt x="747" y="665"/>
                  <a:pt x="747" y="665"/>
                  <a:pt x="747" y="665"/>
                </a:cubicBezTo>
                <a:cubicBezTo>
                  <a:pt x="747" y="665"/>
                  <a:pt x="747" y="665"/>
                  <a:pt x="747" y="665"/>
                </a:cubicBezTo>
                <a:cubicBezTo>
                  <a:pt x="746" y="663"/>
                  <a:pt x="746" y="663"/>
                  <a:pt x="746" y="663"/>
                </a:cubicBezTo>
                <a:cubicBezTo>
                  <a:pt x="747" y="663"/>
                  <a:pt x="747" y="661"/>
                  <a:pt x="748" y="661"/>
                </a:cubicBezTo>
                <a:cubicBezTo>
                  <a:pt x="749" y="661"/>
                  <a:pt x="749" y="662"/>
                  <a:pt x="749" y="662"/>
                </a:cubicBezTo>
                <a:cubicBezTo>
                  <a:pt x="751" y="662"/>
                  <a:pt x="751" y="662"/>
                  <a:pt x="751" y="662"/>
                </a:cubicBezTo>
                <a:cubicBezTo>
                  <a:pt x="752" y="664"/>
                  <a:pt x="752" y="664"/>
                  <a:pt x="752" y="664"/>
                </a:cubicBezTo>
                <a:cubicBezTo>
                  <a:pt x="753" y="662"/>
                  <a:pt x="753" y="658"/>
                  <a:pt x="755" y="660"/>
                </a:cubicBezTo>
                <a:cubicBezTo>
                  <a:pt x="754" y="657"/>
                  <a:pt x="756" y="658"/>
                  <a:pt x="755" y="657"/>
                </a:cubicBezTo>
                <a:cubicBezTo>
                  <a:pt x="756" y="657"/>
                  <a:pt x="756" y="658"/>
                  <a:pt x="756" y="658"/>
                </a:cubicBezTo>
                <a:cubicBezTo>
                  <a:pt x="757" y="658"/>
                  <a:pt x="760" y="657"/>
                  <a:pt x="760" y="655"/>
                </a:cubicBezTo>
                <a:close/>
                <a:moveTo>
                  <a:pt x="749" y="662"/>
                </a:moveTo>
                <a:cubicBezTo>
                  <a:pt x="749" y="662"/>
                  <a:pt x="749" y="662"/>
                  <a:pt x="749" y="662"/>
                </a:cubicBezTo>
                <a:cubicBezTo>
                  <a:pt x="749" y="663"/>
                  <a:pt x="749" y="663"/>
                  <a:pt x="749" y="662"/>
                </a:cubicBezTo>
                <a:close/>
                <a:moveTo>
                  <a:pt x="632" y="637"/>
                </a:moveTo>
                <a:cubicBezTo>
                  <a:pt x="632" y="637"/>
                  <a:pt x="632" y="637"/>
                  <a:pt x="632" y="637"/>
                </a:cubicBezTo>
                <a:cubicBezTo>
                  <a:pt x="630" y="635"/>
                  <a:pt x="630" y="635"/>
                  <a:pt x="630" y="635"/>
                </a:cubicBezTo>
                <a:lnTo>
                  <a:pt x="632" y="637"/>
                </a:lnTo>
                <a:close/>
                <a:moveTo>
                  <a:pt x="730" y="632"/>
                </a:moveTo>
                <a:cubicBezTo>
                  <a:pt x="732" y="632"/>
                  <a:pt x="733" y="632"/>
                  <a:pt x="734" y="631"/>
                </a:cubicBezTo>
                <a:cubicBezTo>
                  <a:pt x="730" y="631"/>
                  <a:pt x="730" y="632"/>
                  <a:pt x="730" y="632"/>
                </a:cubicBezTo>
                <a:close/>
                <a:moveTo>
                  <a:pt x="756" y="660"/>
                </a:moveTo>
                <a:cubicBezTo>
                  <a:pt x="757" y="660"/>
                  <a:pt x="756" y="659"/>
                  <a:pt x="756" y="658"/>
                </a:cubicBezTo>
                <a:cubicBezTo>
                  <a:pt x="755" y="659"/>
                  <a:pt x="755" y="659"/>
                  <a:pt x="755" y="659"/>
                </a:cubicBezTo>
                <a:cubicBezTo>
                  <a:pt x="756" y="659"/>
                  <a:pt x="756" y="659"/>
                  <a:pt x="756" y="660"/>
                </a:cubicBezTo>
                <a:close/>
                <a:moveTo>
                  <a:pt x="753" y="645"/>
                </a:moveTo>
                <a:cubicBezTo>
                  <a:pt x="753" y="644"/>
                  <a:pt x="753" y="644"/>
                  <a:pt x="753" y="644"/>
                </a:cubicBezTo>
                <a:cubicBezTo>
                  <a:pt x="753" y="644"/>
                  <a:pt x="753" y="644"/>
                  <a:pt x="753" y="64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4" name="Freeform 6"/>
          <p:cNvSpPr>
            <a:spLocks noEditPoints="1"/>
          </p:cNvSpPr>
          <p:nvPr/>
        </p:nvSpPr>
        <p:spPr bwMode="auto">
          <a:xfrm rot="10800000">
            <a:off x="6019800" y="1904998"/>
            <a:ext cx="1127918" cy="835789"/>
          </a:xfrm>
          <a:custGeom>
            <a:avLst/>
            <a:gdLst>
              <a:gd name="T0" fmla="*/ 38 w 760"/>
              <a:gd name="T1" fmla="*/ 89 h 677"/>
              <a:gd name="T2" fmla="*/ 158 w 760"/>
              <a:gd name="T3" fmla="*/ 77 h 677"/>
              <a:gd name="T4" fmla="*/ 163 w 760"/>
              <a:gd name="T5" fmla="*/ 95 h 677"/>
              <a:gd name="T6" fmla="*/ 165 w 760"/>
              <a:gd name="T7" fmla="*/ 105 h 677"/>
              <a:gd name="T8" fmla="*/ 163 w 760"/>
              <a:gd name="T9" fmla="*/ 154 h 677"/>
              <a:gd name="T10" fmla="*/ 373 w 760"/>
              <a:gd name="T11" fmla="*/ 627 h 677"/>
              <a:gd name="T12" fmla="*/ 220 w 760"/>
              <a:gd name="T13" fmla="*/ 622 h 677"/>
              <a:gd name="T14" fmla="*/ 124 w 760"/>
              <a:gd name="T15" fmla="*/ 320 h 677"/>
              <a:gd name="T16" fmla="*/ 124 w 760"/>
              <a:gd name="T17" fmla="*/ 132 h 677"/>
              <a:gd name="T18" fmla="*/ 752 w 760"/>
              <a:gd name="T19" fmla="*/ 643 h 677"/>
              <a:gd name="T20" fmla="*/ 753 w 760"/>
              <a:gd name="T21" fmla="*/ 645 h 677"/>
              <a:gd name="T22" fmla="*/ 750 w 760"/>
              <a:gd name="T23" fmla="*/ 644 h 677"/>
              <a:gd name="T24" fmla="*/ 737 w 760"/>
              <a:gd name="T25" fmla="*/ 636 h 677"/>
              <a:gd name="T26" fmla="*/ 700 w 760"/>
              <a:gd name="T27" fmla="*/ 632 h 677"/>
              <a:gd name="T28" fmla="*/ 632 w 760"/>
              <a:gd name="T29" fmla="*/ 637 h 677"/>
              <a:gd name="T30" fmla="*/ 586 w 760"/>
              <a:gd name="T31" fmla="*/ 635 h 677"/>
              <a:gd name="T32" fmla="*/ 575 w 760"/>
              <a:gd name="T33" fmla="*/ 634 h 677"/>
              <a:gd name="T34" fmla="*/ 467 w 760"/>
              <a:gd name="T35" fmla="*/ 628 h 677"/>
              <a:gd name="T36" fmla="*/ 430 w 760"/>
              <a:gd name="T37" fmla="*/ 632 h 677"/>
              <a:gd name="T38" fmla="*/ 369 w 760"/>
              <a:gd name="T39" fmla="*/ 633 h 677"/>
              <a:gd name="T40" fmla="*/ 327 w 760"/>
              <a:gd name="T41" fmla="*/ 632 h 677"/>
              <a:gd name="T42" fmla="*/ 276 w 760"/>
              <a:gd name="T43" fmla="*/ 628 h 677"/>
              <a:gd name="T44" fmla="*/ 253 w 760"/>
              <a:gd name="T45" fmla="*/ 625 h 677"/>
              <a:gd name="T46" fmla="*/ 217 w 760"/>
              <a:gd name="T47" fmla="*/ 621 h 677"/>
              <a:gd name="T48" fmla="*/ 173 w 760"/>
              <a:gd name="T49" fmla="*/ 607 h 677"/>
              <a:gd name="T50" fmla="*/ 131 w 760"/>
              <a:gd name="T51" fmla="*/ 479 h 677"/>
              <a:gd name="T52" fmla="*/ 128 w 760"/>
              <a:gd name="T53" fmla="*/ 414 h 677"/>
              <a:gd name="T54" fmla="*/ 125 w 760"/>
              <a:gd name="T55" fmla="*/ 224 h 677"/>
              <a:gd name="T56" fmla="*/ 123 w 760"/>
              <a:gd name="T57" fmla="*/ 102 h 677"/>
              <a:gd name="T58" fmla="*/ 153 w 760"/>
              <a:gd name="T59" fmla="*/ 149 h 677"/>
              <a:gd name="T60" fmla="*/ 165 w 760"/>
              <a:gd name="T61" fmla="*/ 153 h 677"/>
              <a:gd name="T62" fmla="*/ 175 w 760"/>
              <a:gd name="T63" fmla="*/ 142 h 677"/>
              <a:gd name="T64" fmla="*/ 176 w 760"/>
              <a:gd name="T65" fmla="*/ 125 h 677"/>
              <a:gd name="T66" fmla="*/ 172 w 760"/>
              <a:gd name="T67" fmla="*/ 110 h 677"/>
              <a:gd name="T68" fmla="*/ 160 w 760"/>
              <a:gd name="T69" fmla="*/ 105 h 677"/>
              <a:gd name="T70" fmla="*/ 163 w 760"/>
              <a:gd name="T71" fmla="*/ 95 h 677"/>
              <a:gd name="T72" fmla="*/ 161 w 760"/>
              <a:gd name="T73" fmla="*/ 89 h 677"/>
              <a:gd name="T74" fmla="*/ 155 w 760"/>
              <a:gd name="T75" fmla="*/ 68 h 677"/>
              <a:gd name="T76" fmla="*/ 151 w 760"/>
              <a:gd name="T77" fmla="*/ 63 h 677"/>
              <a:gd name="T78" fmla="*/ 138 w 760"/>
              <a:gd name="T79" fmla="*/ 45 h 677"/>
              <a:gd name="T80" fmla="*/ 131 w 760"/>
              <a:gd name="T81" fmla="*/ 32 h 677"/>
              <a:gd name="T82" fmla="*/ 124 w 760"/>
              <a:gd name="T83" fmla="*/ 16 h 677"/>
              <a:gd name="T84" fmla="*/ 121 w 760"/>
              <a:gd name="T85" fmla="*/ 4 h 677"/>
              <a:gd name="T86" fmla="*/ 113 w 760"/>
              <a:gd name="T87" fmla="*/ 19 h 677"/>
              <a:gd name="T88" fmla="*/ 107 w 760"/>
              <a:gd name="T89" fmla="*/ 25 h 677"/>
              <a:gd name="T90" fmla="*/ 77 w 760"/>
              <a:gd name="T91" fmla="*/ 49 h 677"/>
              <a:gd name="T92" fmla="*/ 55 w 760"/>
              <a:gd name="T93" fmla="*/ 72 h 677"/>
              <a:gd name="T94" fmla="*/ 39 w 760"/>
              <a:gd name="T95" fmla="*/ 89 h 677"/>
              <a:gd name="T96" fmla="*/ 14 w 760"/>
              <a:gd name="T97" fmla="*/ 106 h 677"/>
              <a:gd name="T98" fmla="*/ 20 w 760"/>
              <a:gd name="T99" fmla="*/ 148 h 677"/>
              <a:gd name="T100" fmla="*/ 87 w 760"/>
              <a:gd name="T101" fmla="*/ 101 h 677"/>
              <a:gd name="T102" fmla="*/ 96 w 760"/>
              <a:gd name="T103" fmla="*/ 523 h 677"/>
              <a:gd name="T104" fmla="*/ 214 w 760"/>
              <a:gd name="T105" fmla="*/ 661 h 677"/>
              <a:gd name="T106" fmla="*/ 587 w 760"/>
              <a:gd name="T107" fmla="*/ 673 h 677"/>
              <a:gd name="T108" fmla="*/ 747 w 760"/>
              <a:gd name="T109" fmla="*/ 665 h 677"/>
              <a:gd name="T110" fmla="*/ 756 w 760"/>
              <a:gd name="T111" fmla="*/ 658 h 677"/>
              <a:gd name="T112" fmla="*/ 632 w 760"/>
              <a:gd name="T113" fmla="*/ 637 h 677"/>
              <a:gd name="T114" fmla="*/ 753 w 760"/>
              <a:gd name="T115" fmla="*/ 645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60" h="677">
                <a:moveTo>
                  <a:pt x="144" y="39"/>
                </a:moveTo>
                <a:cubicBezTo>
                  <a:pt x="144" y="39"/>
                  <a:pt x="144" y="40"/>
                  <a:pt x="143" y="40"/>
                </a:cubicBezTo>
                <a:cubicBezTo>
                  <a:pt x="143" y="40"/>
                  <a:pt x="143" y="40"/>
                  <a:pt x="143" y="40"/>
                </a:cubicBezTo>
                <a:lnTo>
                  <a:pt x="144" y="39"/>
                </a:lnTo>
                <a:close/>
                <a:moveTo>
                  <a:pt x="153" y="65"/>
                </a:moveTo>
                <a:cubicBezTo>
                  <a:pt x="153" y="65"/>
                  <a:pt x="153" y="65"/>
                  <a:pt x="153" y="65"/>
                </a:cubicBezTo>
                <a:cubicBezTo>
                  <a:pt x="153" y="65"/>
                  <a:pt x="153" y="64"/>
                  <a:pt x="153" y="65"/>
                </a:cubicBezTo>
                <a:close/>
                <a:moveTo>
                  <a:pt x="38" y="89"/>
                </a:moveTo>
                <a:cubicBezTo>
                  <a:pt x="38" y="89"/>
                  <a:pt x="38" y="89"/>
                  <a:pt x="38" y="89"/>
                </a:cubicBezTo>
                <a:cubicBezTo>
                  <a:pt x="38" y="89"/>
                  <a:pt x="38" y="89"/>
                  <a:pt x="38" y="89"/>
                </a:cubicBezTo>
                <a:close/>
                <a:moveTo>
                  <a:pt x="38" y="89"/>
                </a:moveTo>
                <a:cubicBezTo>
                  <a:pt x="39" y="90"/>
                  <a:pt x="39" y="90"/>
                  <a:pt x="39" y="89"/>
                </a:cubicBezTo>
                <a:cubicBezTo>
                  <a:pt x="38" y="88"/>
                  <a:pt x="38" y="89"/>
                  <a:pt x="38" y="88"/>
                </a:cubicBezTo>
                <a:cubicBezTo>
                  <a:pt x="38" y="89"/>
                  <a:pt x="38" y="89"/>
                  <a:pt x="38" y="89"/>
                </a:cubicBezTo>
                <a:close/>
                <a:moveTo>
                  <a:pt x="159" y="76"/>
                </a:moveTo>
                <a:cubicBezTo>
                  <a:pt x="158" y="77"/>
                  <a:pt x="158" y="77"/>
                  <a:pt x="158" y="77"/>
                </a:cubicBezTo>
                <a:cubicBezTo>
                  <a:pt x="158" y="77"/>
                  <a:pt x="158" y="77"/>
                  <a:pt x="158" y="77"/>
                </a:cubicBezTo>
                <a:lnTo>
                  <a:pt x="159" y="76"/>
                </a:lnTo>
                <a:close/>
                <a:moveTo>
                  <a:pt x="175" y="142"/>
                </a:moveTo>
                <a:cubicBezTo>
                  <a:pt x="174" y="143"/>
                  <a:pt x="174" y="143"/>
                  <a:pt x="174" y="143"/>
                </a:cubicBezTo>
                <a:cubicBezTo>
                  <a:pt x="174" y="143"/>
                  <a:pt x="175" y="143"/>
                  <a:pt x="175" y="143"/>
                </a:cubicBezTo>
                <a:lnTo>
                  <a:pt x="175" y="142"/>
                </a:lnTo>
                <a:close/>
                <a:moveTo>
                  <a:pt x="163" y="95"/>
                </a:moveTo>
                <a:cubicBezTo>
                  <a:pt x="163" y="95"/>
                  <a:pt x="163" y="95"/>
                  <a:pt x="163" y="95"/>
                </a:cubicBezTo>
                <a:cubicBezTo>
                  <a:pt x="163" y="94"/>
                  <a:pt x="163" y="93"/>
                  <a:pt x="162" y="93"/>
                </a:cubicBezTo>
                <a:cubicBezTo>
                  <a:pt x="161" y="93"/>
                  <a:pt x="161" y="93"/>
                  <a:pt x="161" y="93"/>
                </a:cubicBezTo>
                <a:lnTo>
                  <a:pt x="163" y="95"/>
                </a:lnTo>
                <a:close/>
                <a:moveTo>
                  <a:pt x="157" y="150"/>
                </a:moveTo>
                <a:cubicBezTo>
                  <a:pt x="157" y="150"/>
                  <a:pt x="157" y="150"/>
                  <a:pt x="157" y="150"/>
                </a:cubicBezTo>
                <a:cubicBezTo>
                  <a:pt x="156" y="151"/>
                  <a:pt x="156" y="150"/>
                  <a:pt x="157" y="150"/>
                </a:cubicBezTo>
                <a:close/>
                <a:moveTo>
                  <a:pt x="165" y="105"/>
                </a:moveTo>
                <a:cubicBezTo>
                  <a:pt x="165" y="105"/>
                  <a:pt x="165" y="105"/>
                  <a:pt x="165" y="105"/>
                </a:cubicBezTo>
                <a:cubicBezTo>
                  <a:pt x="166" y="104"/>
                  <a:pt x="166" y="104"/>
                  <a:pt x="166" y="104"/>
                </a:cubicBezTo>
                <a:lnTo>
                  <a:pt x="165" y="105"/>
                </a:lnTo>
                <a:close/>
                <a:moveTo>
                  <a:pt x="177" y="123"/>
                </a:moveTo>
                <a:cubicBezTo>
                  <a:pt x="177" y="122"/>
                  <a:pt x="177" y="122"/>
                  <a:pt x="176" y="123"/>
                </a:cubicBezTo>
                <a:cubicBezTo>
                  <a:pt x="177" y="123"/>
                  <a:pt x="177" y="123"/>
                  <a:pt x="177" y="123"/>
                </a:cubicBezTo>
                <a:close/>
                <a:moveTo>
                  <a:pt x="163" y="155"/>
                </a:moveTo>
                <a:cubicBezTo>
                  <a:pt x="163" y="155"/>
                  <a:pt x="164" y="155"/>
                  <a:pt x="164" y="154"/>
                </a:cubicBezTo>
                <a:cubicBezTo>
                  <a:pt x="163" y="154"/>
                  <a:pt x="163" y="154"/>
                  <a:pt x="163" y="154"/>
                </a:cubicBezTo>
                <a:cubicBezTo>
                  <a:pt x="163" y="154"/>
                  <a:pt x="163" y="155"/>
                  <a:pt x="163" y="155"/>
                </a:cubicBezTo>
                <a:close/>
                <a:moveTo>
                  <a:pt x="175" y="145"/>
                </a:moveTo>
                <a:cubicBezTo>
                  <a:pt x="175" y="144"/>
                  <a:pt x="175" y="144"/>
                  <a:pt x="175" y="144"/>
                </a:cubicBezTo>
                <a:cubicBezTo>
                  <a:pt x="175" y="144"/>
                  <a:pt x="175" y="145"/>
                  <a:pt x="175" y="145"/>
                </a:cubicBezTo>
                <a:close/>
                <a:moveTo>
                  <a:pt x="130" y="440"/>
                </a:moveTo>
                <a:cubicBezTo>
                  <a:pt x="130" y="439"/>
                  <a:pt x="129" y="439"/>
                  <a:pt x="130" y="440"/>
                </a:cubicBezTo>
                <a:close/>
                <a:moveTo>
                  <a:pt x="373" y="627"/>
                </a:moveTo>
                <a:cubicBezTo>
                  <a:pt x="373" y="627"/>
                  <a:pt x="373" y="627"/>
                  <a:pt x="373" y="627"/>
                </a:cubicBezTo>
                <a:cubicBezTo>
                  <a:pt x="374" y="626"/>
                  <a:pt x="374" y="626"/>
                  <a:pt x="374" y="625"/>
                </a:cubicBezTo>
                <a:lnTo>
                  <a:pt x="373" y="627"/>
                </a:lnTo>
                <a:close/>
                <a:moveTo>
                  <a:pt x="439" y="631"/>
                </a:moveTo>
                <a:cubicBezTo>
                  <a:pt x="440" y="631"/>
                  <a:pt x="440" y="631"/>
                  <a:pt x="440" y="631"/>
                </a:cubicBezTo>
                <a:cubicBezTo>
                  <a:pt x="440" y="631"/>
                  <a:pt x="440" y="630"/>
                  <a:pt x="439" y="631"/>
                </a:cubicBezTo>
                <a:close/>
                <a:moveTo>
                  <a:pt x="220" y="622"/>
                </a:moveTo>
                <a:cubicBezTo>
                  <a:pt x="221" y="621"/>
                  <a:pt x="221" y="621"/>
                  <a:pt x="222" y="621"/>
                </a:cubicBezTo>
                <a:cubicBezTo>
                  <a:pt x="221" y="621"/>
                  <a:pt x="221" y="621"/>
                  <a:pt x="220" y="622"/>
                </a:cubicBezTo>
                <a:close/>
                <a:moveTo>
                  <a:pt x="123" y="318"/>
                </a:moveTo>
                <a:cubicBezTo>
                  <a:pt x="123" y="319"/>
                  <a:pt x="123" y="319"/>
                  <a:pt x="123" y="319"/>
                </a:cubicBezTo>
                <a:cubicBezTo>
                  <a:pt x="124" y="318"/>
                  <a:pt x="124" y="318"/>
                  <a:pt x="124" y="318"/>
                </a:cubicBezTo>
                <a:lnTo>
                  <a:pt x="123" y="318"/>
                </a:lnTo>
                <a:close/>
                <a:moveTo>
                  <a:pt x="124" y="320"/>
                </a:moveTo>
                <a:cubicBezTo>
                  <a:pt x="124" y="320"/>
                  <a:pt x="124" y="319"/>
                  <a:pt x="123" y="319"/>
                </a:cubicBezTo>
                <a:cubicBezTo>
                  <a:pt x="123" y="320"/>
                  <a:pt x="123" y="322"/>
                  <a:pt x="123" y="323"/>
                </a:cubicBezTo>
                <a:cubicBezTo>
                  <a:pt x="124" y="323"/>
                  <a:pt x="124" y="321"/>
                  <a:pt x="124" y="320"/>
                </a:cubicBezTo>
                <a:close/>
                <a:moveTo>
                  <a:pt x="124" y="320"/>
                </a:moveTo>
                <a:cubicBezTo>
                  <a:pt x="124" y="320"/>
                  <a:pt x="124" y="320"/>
                  <a:pt x="124" y="320"/>
                </a:cubicBezTo>
                <a:cubicBezTo>
                  <a:pt x="124" y="320"/>
                  <a:pt x="124" y="320"/>
                  <a:pt x="124" y="320"/>
                </a:cubicBezTo>
                <a:close/>
                <a:moveTo>
                  <a:pt x="223" y="663"/>
                </a:moveTo>
                <a:cubicBezTo>
                  <a:pt x="222" y="663"/>
                  <a:pt x="222" y="663"/>
                  <a:pt x="222" y="663"/>
                </a:cubicBezTo>
                <a:cubicBezTo>
                  <a:pt x="222" y="663"/>
                  <a:pt x="222" y="663"/>
                  <a:pt x="223" y="663"/>
                </a:cubicBezTo>
                <a:close/>
                <a:moveTo>
                  <a:pt x="123" y="132"/>
                </a:moveTo>
                <a:cubicBezTo>
                  <a:pt x="124" y="132"/>
                  <a:pt x="124" y="132"/>
                  <a:pt x="124" y="132"/>
                </a:cubicBezTo>
                <a:cubicBezTo>
                  <a:pt x="123" y="132"/>
                  <a:pt x="123" y="132"/>
                  <a:pt x="123" y="132"/>
                </a:cubicBezTo>
                <a:close/>
                <a:moveTo>
                  <a:pt x="501" y="631"/>
                </a:moveTo>
                <a:cubicBezTo>
                  <a:pt x="501" y="632"/>
                  <a:pt x="501" y="632"/>
                  <a:pt x="501" y="632"/>
                </a:cubicBezTo>
                <a:cubicBezTo>
                  <a:pt x="501" y="632"/>
                  <a:pt x="501" y="632"/>
                  <a:pt x="501" y="632"/>
                </a:cubicBezTo>
                <a:lnTo>
                  <a:pt x="501" y="631"/>
                </a:lnTo>
                <a:close/>
                <a:moveTo>
                  <a:pt x="752" y="643"/>
                </a:moveTo>
                <a:cubicBezTo>
                  <a:pt x="751" y="644"/>
                  <a:pt x="751" y="644"/>
                  <a:pt x="751" y="644"/>
                </a:cubicBezTo>
                <a:cubicBezTo>
                  <a:pt x="751" y="644"/>
                  <a:pt x="752" y="643"/>
                  <a:pt x="752" y="643"/>
                </a:cubicBezTo>
                <a:close/>
                <a:moveTo>
                  <a:pt x="585" y="635"/>
                </a:moveTo>
                <a:cubicBezTo>
                  <a:pt x="585" y="635"/>
                  <a:pt x="586" y="635"/>
                  <a:pt x="586" y="635"/>
                </a:cubicBezTo>
                <a:cubicBezTo>
                  <a:pt x="584" y="634"/>
                  <a:pt x="580" y="634"/>
                  <a:pt x="575" y="634"/>
                </a:cubicBezTo>
                <a:cubicBezTo>
                  <a:pt x="575" y="636"/>
                  <a:pt x="575" y="636"/>
                  <a:pt x="575" y="636"/>
                </a:cubicBezTo>
                <a:lnTo>
                  <a:pt x="585" y="635"/>
                </a:lnTo>
                <a:close/>
                <a:moveTo>
                  <a:pt x="760" y="655"/>
                </a:moveTo>
                <a:cubicBezTo>
                  <a:pt x="760" y="655"/>
                  <a:pt x="755" y="649"/>
                  <a:pt x="753" y="646"/>
                </a:cubicBezTo>
                <a:cubicBezTo>
                  <a:pt x="755" y="647"/>
                  <a:pt x="754" y="646"/>
                  <a:pt x="753" y="645"/>
                </a:cubicBezTo>
                <a:cubicBezTo>
                  <a:pt x="753" y="645"/>
                  <a:pt x="753" y="645"/>
                  <a:pt x="753" y="645"/>
                </a:cubicBezTo>
                <a:cubicBezTo>
                  <a:pt x="752" y="645"/>
                  <a:pt x="752" y="643"/>
                  <a:pt x="751" y="642"/>
                </a:cubicBezTo>
                <a:cubicBezTo>
                  <a:pt x="752" y="643"/>
                  <a:pt x="752" y="643"/>
                  <a:pt x="752" y="643"/>
                </a:cubicBezTo>
                <a:cubicBezTo>
                  <a:pt x="752" y="642"/>
                  <a:pt x="752" y="642"/>
                  <a:pt x="752" y="642"/>
                </a:cubicBezTo>
                <a:cubicBezTo>
                  <a:pt x="752" y="643"/>
                  <a:pt x="752" y="643"/>
                  <a:pt x="752" y="643"/>
                </a:cubicBezTo>
                <a:cubicBezTo>
                  <a:pt x="752" y="644"/>
                  <a:pt x="752" y="644"/>
                  <a:pt x="751" y="644"/>
                </a:cubicBezTo>
                <a:cubicBezTo>
                  <a:pt x="751" y="644"/>
                  <a:pt x="751" y="644"/>
                  <a:pt x="751" y="644"/>
                </a:cubicBezTo>
                <a:cubicBezTo>
                  <a:pt x="751" y="644"/>
                  <a:pt x="750" y="644"/>
                  <a:pt x="750" y="644"/>
                </a:cubicBezTo>
                <a:cubicBezTo>
                  <a:pt x="750" y="642"/>
                  <a:pt x="750" y="642"/>
                  <a:pt x="750" y="642"/>
                </a:cubicBezTo>
                <a:cubicBezTo>
                  <a:pt x="749" y="645"/>
                  <a:pt x="744" y="638"/>
                  <a:pt x="743" y="638"/>
                </a:cubicBezTo>
                <a:cubicBezTo>
                  <a:pt x="742" y="636"/>
                  <a:pt x="741" y="638"/>
                  <a:pt x="739" y="637"/>
                </a:cubicBezTo>
                <a:cubicBezTo>
                  <a:pt x="737" y="637"/>
                  <a:pt x="738" y="635"/>
                  <a:pt x="737" y="634"/>
                </a:cubicBezTo>
                <a:cubicBezTo>
                  <a:pt x="737" y="634"/>
                  <a:pt x="737" y="633"/>
                  <a:pt x="736" y="633"/>
                </a:cubicBezTo>
                <a:cubicBezTo>
                  <a:pt x="736" y="633"/>
                  <a:pt x="736" y="633"/>
                  <a:pt x="736" y="634"/>
                </a:cubicBezTo>
                <a:cubicBezTo>
                  <a:pt x="736" y="634"/>
                  <a:pt x="736" y="634"/>
                  <a:pt x="736" y="634"/>
                </a:cubicBezTo>
                <a:cubicBezTo>
                  <a:pt x="737" y="635"/>
                  <a:pt x="737" y="636"/>
                  <a:pt x="737" y="636"/>
                </a:cubicBezTo>
                <a:cubicBezTo>
                  <a:pt x="737" y="636"/>
                  <a:pt x="737" y="635"/>
                  <a:pt x="736" y="635"/>
                </a:cubicBezTo>
                <a:cubicBezTo>
                  <a:pt x="735" y="635"/>
                  <a:pt x="735" y="635"/>
                  <a:pt x="735" y="635"/>
                </a:cubicBezTo>
                <a:cubicBezTo>
                  <a:pt x="733" y="635"/>
                  <a:pt x="733" y="635"/>
                  <a:pt x="733" y="635"/>
                </a:cubicBezTo>
                <a:cubicBezTo>
                  <a:pt x="729" y="634"/>
                  <a:pt x="729" y="634"/>
                  <a:pt x="729" y="634"/>
                </a:cubicBezTo>
                <a:cubicBezTo>
                  <a:pt x="734" y="633"/>
                  <a:pt x="731" y="633"/>
                  <a:pt x="730" y="632"/>
                </a:cubicBezTo>
                <a:cubicBezTo>
                  <a:pt x="723" y="632"/>
                  <a:pt x="712" y="630"/>
                  <a:pt x="710" y="633"/>
                </a:cubicBezTo>
                <a:cubicBezTo>
                  <a:pt x="700" y="632"/>
                  <a:pt x="700" y="631"/>
                  <a:pt x="696" y="631"/>
                </a:cubicBezTo>
                <a:cubicBezTo>
                  <a:pt x="697" y="631"/>
                  <a:pt x="700" y="632"/>
                  <a:pt x="700" y="632"/>
                </a:cubicBezTo>
                <a:cubicBezTo>
                  <a:pt x="696" y="631"/>
                  <a:pt x="698" y="633"/>
                  <a:pt x="700" y="633"/>
                </a:cubicBezTo>
                <a:cubicBezTo>
                  <a:pt x="694" y="635"/>
                  <a:pt x="669" y="628"/>
                  <a:pt x="668" y="632"/>
                </a:cubicBezTo>
                <a:cubicBezTo>
                  <a:pt x="668" y="631"/>
                  <a:pt x="668" y="631"/>
                  <a:pt x="668" y="631"/>
                </a:cubicBezTo>
                <a:cubicBezTo>
                  <a:pt x="667" y="634"/>
                  <a:pt x="669" y="636"/>
                  <a:pt x="665" y="638"/>
                </a:cubicBezTo>
                <a:cubicBezTo>
                  <a:pt x="662" y="637"/>
                  <a:pt x="662" y="637"/>
                  <a:pt x="662" y="637"/>
                </a:cubicBezTo>
                <a:cubicBezTo>
                  <a:pt x="658" y="638"/>
                  <a:pt x="658" y="638"/>
                  <a:pt x="658" y="638"/>
                </a:cubicBezTo>
                <a:cubicBezTo>
                  <a:pt x="655" y="638"/>
                  <a:pt x="656" y="637"/>
                  <a:pt x="656" y="637"/>
                </a:cubicBezTo>
                <a:cubicBezTo>
                  <a:pt x="650" y="638"/>
                  <a:pt x="640" y="637"/>
                  <a:pt x="632" y="637"/>
                </a:cubicBezTo>
                <a:cubicBezTo>
                  <a:pt x="641" y="644"/>
                  <a:pt x="641" y="644"/>
                  <a:pt x="641" y="644"/>
                </a:cubicBezTo>
                <a:cubicBezTo>
                  <a:pt x="634" y="642"/>
                  <a:pt x="622" y="639"/>
                  <a:pt x="620" y="642"/>
                </a:cubicBezTo>
                <a:cubicBezTo>
                  <a:pt x="616" y="639"/>
                  <a:pt x="616" y="639"/>
                  <a:pt x="616" y="639"/>
                </a:cubicBezTo>
                <a:cubicBezTo>
                  <a:pt x="602" y="635"/>
                  <a:pt x="607" y="642"/>
                  <a:pt x="601" y="641"/>
                </a:cubicBezTo>
                <a:cubicBezTo>
                  <a:pt x="594" y="638"/>
                  <a:pt x="594" y="638"/>
                  <a:pt x="594" y="638"/>
                </a:cubicBezTo>
                <a:cubicBezTo>
                  <a:pt x="601" y="638"/>
                  <a:pt x="601" y="638"/>
                  <a:pt x="601" y="638"/>
                </a:cubicBezTo>
                <a:cubicBezTo>
                  <a:pt x="594" y="637"/>
                  <a:pt x="591" y="636"/>
                  <a:pt x="586" y="635"/>
                </a:cubicBezTo>
                <a:cubicBezTo>
                  <a:pt x="586" y="635"/>
                  <a:pt x="586" y="635"/>
                  <a:pt x="586" y="635"/>
                </a:cubicBezTo>
                <a:cubicBezTo>
                  <a:pt x="586" y="635"/>
                  <a:pt x="586" y="635"/>
                  <a:pt x="586" y="635"/>
                </a:cubicBezTo>
                <a:cubicBezTo>
                  <a:pt x="585" y="635"/>
                  <a:pt x="585" y="635"/>
                  <a:pt x="585" y="635"/>
                </a:cubicBezTo>
                <a:cubicBezTo>
                  <a:pt x="585" y="636"/>
                  <a:pt x="581" y="637"/>
                  <a:pt x="576" y="637"/>
                </a:cubicBezTo>
                <a:cubicBezTo>
                  <a:pt x="569" y="637"/>
                  <a:pt x="564" y="639"/>
                  <a:pt x="553" y="637"/>
                </a:cubicBezTo>
                <a:cubicBezTo>
                  <a:pt x="550" y="640"/>
                  <a:pt x="550" y="640"/>
                  <a:pt x="550" y="640"/>
                </a:cubicBezTo>
                <a:cubicBezTo>
                  <a:pt x="542" y="638"/>
                  <a:pt x="542" y="638"/>
                  <a:pt x="542" y="638"/>
                </a:cubicBezTo>
                <a:cubicBezTo>
                  <a:pt x="542" y="636"/>
                  <a:pt x="542" y="636"/>
                  <a:pt x="542" y="636"/>
                </a:cubicBezTo>
                <a:cubicBezTo>
                  <a:pt x="550" y="636"/>
                  <a:pt x="565" y="635"/>
                  <a:pt x="575" y="634"/>
                </a:cubicBezTo>
                <a:cubicBezTo>
                  <a:pt x="576" y="633"/>
                  <a:pt x="576" y="633"/>
                  <a:pt x="576" y="633"/>
                </a:cubicBezTo>
                <a:cubicBezTo>
                  <a:pt x="569" y="634"/>
                  <a:pt x="562" y="635"/>
                  <a:pt x="558" y="635"/>
                </a:cubicBezTo>
                <a:cubicBezTo>
                  <a:pt x="556" y="634"/>
                  <a:pt x="551" y="632"/>
                  <a:pt x="555" y="631"/>
                </a:cubicBezTo>
                <a:cubicBezTo>
                  <a:pt x="551" y="633"/>
                  <a:pt x="551" y="633"/>
                  <a:pt x="551" y="633"/>
                </a:cubicBezTo>
                <a:cubicBezTo>
                  <a:pt x="531" y="634"/>
                  <a:pt x="530" y="634"/>
                  <a:pt x="509" y="632"/>
                </a:cubicBezTo>
                <a:cubicBezTo>
                  <a:pt x="511" y="633"/>
                  <a:pt x="511" y="633"/>
                  <a:pt x="511" y="633"/>
                </a:cubicBezTo>
                <a:cubicBezTo>
                  <a:pt x="507" y="633"/>
                  <a:pt x="502" y="634"/>
                  <a:pt x="501" y="632"/>
                </a:cubicBezTo>
                <a:cubicBezTo>
                  <a:pt x="488" y="632"/>
                  <a:pt x="475" y="631"/>
                  <a:pt x="467" y="628"/>
                </a:cubicBezTo>
                <a:cubicBezTo>
                  <a:pt x="465" y="631"/>
                  <a:pt x="465" y="631"/>
                  <a:pt x="465" y="631"/>
                </a:cubicBezTo>
                <a:cubicBezTo>
                  <a:pt x="462" y="631"/>
                  <a:pt x="458" y="627"/>
                  <a:pt x="457" y="630"/>
                </a:cubicBezTo>
                <a:cubicBezTo>
                  <a:pt x="451" y="631"/>
                  <a:pt x="451" y="631"/>
                  <a:pt x="451" y="631"/>
                </a:cubicBezTo>
                <a:cubicBezTo>
                  <a:pt x="447" y="631"/>
                  <a:pt x="445" y="633"/>
                  <a:pt x="441" y="631"/>
                </a:cubicBezTo>
                <a:cubicBezTo>
                  <a:pt x="441" y="631"/>
                  <a:pt x="441" y="631"/>
                  <a:pt x="441" y="631"/>
                </a:cubicBezTo>
                <a:cubicBezTo>
                  <a:pt x="440" y="631"/>
                  <a:pt x="440" y="631"/>
                  <a:pt x="440" y="631"/>
                </a:cubicBezTo>
                <a:cubicBezTo>
                  <a:pt x="440" y="631"/>
                  <a:pt x="440" y="631"/>
                  <a:pt x="440" y="631"/>
                </a:cubicBezTo>
                <a:cubicBezTo>
                  <a:pt x="431" y="630"/>
                  <a:pt x="440" y="633"/>
                  <a:pt x="430" y="632"/>
                </a:cubicBezTo>
                <a:cubicBezTo>
                  <a:pt x="427" y="630"/>
                  <a:pt x="427" y="635"/>
                  <a:pt x="422" y="634"/>
                </a:cubicBezTo>
                <a:cubicBezTo>
                  <a:pt x="417" y="631"/>
                  <a:pt x="417" y="631"/>
                  <a:pt x="417" y="631"/>
                </a:cubicBezTo>
                <a:cubicBezTo>
                  <a:pt x="409" y="629"/>
                  <a:pt x="407" y="632"/>
                  <a:pt x="395" y="632"/>
                </a:cubicBezTo>
                <a:cubicBezTo>
                  <a:pt x="389" y="631"/>
                  <a:pt x="387" y="628"/>
                  <a:pt x="390" y="625"/>
                </a:cubicBezTo>
                <a:cubicBezTo>
                  <a:pt x="385" y="628"/>
                  <a:pt x="388" y="627"/>
                  <a:pt x="381" y="629"/>
                </a:cubicBezTo>
                <a:cubicBezTo>
                  <a:pt x="380" y="627"/>
                  <a:pt x="381" y="627"/>
                  <a:pt x="382" y="626"/>
                </a:cubicBezTo>
                <a:cubicBezTo>
                  <a:pt x="376" y="624"/>
                  <a:pt x="378" y="627"/>
                  <a:pt x="373" y="627"/>
                </a:cubicBezTo>
                <a:cubicBezTo>
                  <a:pt x="372" y="629"/>
                  <a:pt x="370" y="633"/>
                  <a:pt x="369" y="633"/>
                </a:cubicBezTo>
                <a:cubicBezTo>
                  <a:pt x="371" y="634"/>
                  <a:pt x="371" y="634"/>
                  <a:pt x="371" y="634"/>
                </a:cubicBezTo>
                <a:cubicBezTo>
                  <a:pt x="365" y="635"/>
                  <a:pt x="360" y="636"/>
                  <a:pt x="354" y="635"/>
                </a:cubicBezTo>
                <a:cubicBezTo>
                  <a:pt x="354" y="633"/>
                  <a:pt x="354" y="633"/>
                  <a:pt x="354" y="633"/>
                </a:cubicBezTo>
                <a:cubicBezTo>
                  <a:pt x="348" y="634"/>
                  <a:pt x="348" y="634"/>
                  <a:pt x="348" y="634"/>
                </a:cubicBezTo>
                <a:cubicBezTo>
                  <a:pt x="348" y="632"/>
                  <a:pt x="348" y="632"/>
                  <a:pt x="348" y="632"/>
                </a:cubicBezTo>
                <a:cubicBezTo>
                  <a:pt x="339" y="632"/>
                  <a:pt x="339" y="632"/>
                  <a:pt x="339" y="632"/>
                </a:cubicBezTo>
                <a:cubicBezTo>
                  <a:pt x="340" y="633"/>
                  <a:pt x="340" y="633"/>
                  <a:pt x="340" y="633"/>
                </a:cubicBezTo>
                <a:cubicBezTo>
                  <a:pt x="338" y="633"/>
                  <a:pt x="331" y="633"/>
                  <a:pt x="327" y="632"/>
                </a:cubicBezTo>
                <a:cubicBezTo>
                  <a:pt x="327" y="631"/>
                  <a:pt x="327" y="631"/>
                  <a:pt x="327" y="631"/>
                </a:cubicBezTo>
                <a:cubicBezTo>
                  <a:pt x="316" y="628"/>
                  <a:pt x="307" y="631"/>
                  <a:pt x="294" y="631"/>
                </a:cubicBezTo>
                <a:cubicBezTo>
                  <a:pt x="296" y="629"/>
                  <a:pt x="296" y="629"/>
                  <a:pt x="296" y="629"/>
                </a:cubicBezTo>
                <a:cubicBezTo>
                  <a:pt x="292" y="627"/>
                  <a:pt x="295" y="632"/>
                  <a:pt x="289" y="630"/>
                </a:cubicBezTo>
                <a:cubicBezTo>
                  <a:pt x="289" y="628"/>
                  <a:pt x="289" y="628"/>
                  <a:pt x="289" y="628"/>
                </a:cubicBezTo>
                <a:cubicBezTo>
                  <a:pt x="284" y="631"/>
                  <a:pt x="283" y="627"/>
                  <a:pt x="280" y="626"/>
                </a:cubicBezTo>
                <a:cubicBezTo>
                  <a:pt x="282" y="629"/>
                  <a:pt x="282" y="629"/>
                  <a:pt x="282" y="629"/>
                </a:cubicBezTo>
                <a:cubicBezTo>
                  <a:pt x="276" y="628"/>
                  <a:pt x="276" y="628"/>
                  <a:pt x="276" y="628"/>
                </a:cubicBezTo>
                <a:cubicBezTo>
                  <a:pt x="269" y="626"/>
                  <a:pt x="272" y="624"/>
                  <a:pt x="273" y="622"/>
                </a:cubicBezTo>
                <a:cubicBezTo>
                  <a:pt x="268" y="624"/>
                  <a:pt x="268" y="624"/>
                  <a:pt x="268" y="624"/>
                </a:cubicBezTo>
                <a:cubicBezTo>
                  <a:pt x="268" y="621"/>
                  <a:pt x="268" y="621"/>
                  <a:pt x="268" y="621"/>
                </a:cubicBezTo>
                <a:cubicBezTo>
                  <a:pt x="264" y="624"/>
                  <a:pt x="264" y="621"/>
                  <a:pt x="259" y="622"/>
                </a:cubicBezTo>
                <a:cubicBezTo>
                  <a:pt x="258" y="621"/>
                  <a:pt x="260" y="620"/>
                  <a:pt x="258" y="620"/>
                </a:cubicBezTo>
                <a:cubicBezTo>
                  <a:pt x="248" y="622"/>
                  <a:pt x="248" y="622"/>
                  <a:pt x="248" y="622"/>
                </a:cubicBezTo>
                <a:cubicBezTo>
                  <a:pt x="254" y="621"/>
                  <a:pt x="254" y="621"/>
                  <a:pt x="254" y="621"/>
                </a:cubicBezTo>
                <a:cubicBezTo>
                  <a:pt x="253" y="625"/>
                  <a:pt x="253" y="625"/>
                  <a:pt x="253" y="625"/>
                </a:cubicBezTo>
                <a:cubicBezTo>
                  <a:pt x="247" y="628"/>
                  <a:pt x="245" y="624"/>
                  <a:pt x="241" y="625"/>
                </a:cubicBezTo>
                <a:cubicBezTo>
                  <a:pt x="244" y="624"/>
                  <a:pt x="244" y="624"/>
                  <a:pt x="244" y="624"/>
                </a:cubicBezTo>
                <a:cubicBezTo>
                  <a:pt x="237" y="624"/>
                  <a:pt x="237" y="622"/>
                  <a:pt x="233" y="621"/>
                </a:cubicBezTo>
                <a:cubicBezTo>
                  <a:pt x="234" y="622"/>
                  <a:pt x="236" y="623"/>
                  <a:pt x="233" y="623"/>
                </a:cubicBezTo>
                <a:cubicBezTo>
                  <a:pt x="231" y="623"/>
                  <a:pt x="232" y="622"/>
                  <a:pt x="230" y="621"/>
                </a:cubicBezTo>
                <a:cubicBezTo>
                  <a:pt x="229" y="624"/>
                  <a:pt x="224" y="624"/>
                  <a:pt x="220" y="622"/>
                </a:cubicBezTo>
                <a:cubicBezTo>
                  <a:pt x="220" y="622"/>
                  <a:pt x="220" y="622"/>
                  <a:pt x="220" y="622"/>
                </a:cubicBezTo>
                <a:cubicBezTo>
                  <a:pt x="219" y="622"/>
                  <a:pt x="219" y="622"/>
                  <a:pt x="217" y="621"/>
                </a:cubicBezTo>
                <a:cubicBezTo>
                  <a:pt x="218" y="619"/>
                  <a:pt x="218" y="619"/>
                  <a:pt x="218" y="619"/>
                </a:cubicBezTo>
                <a:cubicBezTo>
                  <a:pt x="214" y="621"/>
                  <a:pt x="214" y="621"/>
                  <a:pt x="214" y="621"/>
                </a:cubicBezTo>
                <a:cubicBezTo>
                  <a:pt x="212" y="620"/>
                  <a:pt x="208" y="621"/>
                  <a:pt x="209" y="619"/>
                </a:cubicBezTo>
                <a:cubicBezTo>
                  <a:pt x="210" y="619"/>
                  <a:pt x="210" y="619"/>
                  <a:pt x="210" y="619"/>
                </a:cubicBezTo>
                <a:cubicBezTo>
                  <a:pt x="204" y="618"/>
                  <a:pt x="198" y="616"/>
                  <a:pt x="192" y="615"/>
                </a:cubicBezTo>
                <a:cubicBezTo>
                  <a:pt x="192" y="612"/>
                  <a:pt x="192" y="612"/>
                  <a:pt x="192" y="612"/>
                </a:cubicBezTo>
                <a:cubicBezTo>
                  <a:pt x="189" y="615"/>
                  <a:pt x="183" y="609"/>
                  <a:pt x="182" y="613"/>
                </a:cubicBezTo>
                <a:cubicBezTo>
                  <a:pt x="180" y="610"/>
                  <a:pt x="169" y="611"/>
                  <a:pt x="173" y="607"/>
                </a:cubicBezTo>
                <a:cubicBezTo>
                  <a:pt x="168" y="605"/>
                  <a:pt x="164" y="604"/>
                  <a:pt x="160" y="603"/>
                </a:cubicBezTo>
                <a:cubicBezTo>
                  <a:pt x="159" y="603"/>
                  <a:pt x="157" y="602"/>
                  <a:pt x="156" y="602"/>
                </a:cubicBezTo>
                <a:cubicBezTo>
                  <a:pt x="156" y="601"/>
                  <a:pt x="155" y="601"/>
                  <a:pt x="154" y="598"/>
                </a:cubicBezTo>
                <a:cubicBezTo>
                  <a:pt x="155" y="596"/>
                  <a:pt x="154" y="592"/>
                  <a:pt x="153" y="588"/>
                </a:cubicBezTo>
                <a:cubicBezTo>
                  <a:pt x="151" y="583"/>
                  <a:pt x="150" y="578"/>
                  <a:pt x="149" y="573"/>
                </a:cubicBezTo>
                <a:cubicBezTo>
                  <a:pt x="143" y="556"/>
                  <a:pt x="140" y="544"/>
                  <a:pt x="136" y="525"/>
                </a:cubicBezTo>
                <a:cubicBezTo>
                  <a:pt x="140" y="512"/>
                  <a:pt x="131" y="495"/>
                  <a:pt x="133" y="482"/>
                </a:cubicBezTo>
                <a:cubicBezTo>
                  <a:pt x="131" y="479"/>
                  <a:pt x="131" y="479"/>
                  <a:pt x="131" y="479"/>
                </a:cubicBezTo>
                <a:cubicBezTo>
                  <a:pt x="133" y="470"/>
                  <a:pt x="128" y="457"/>
                  <a:pt x="131" y="445"/>
                </a:cubicBezTo>
                <a:cubicBezTo>
                  <a:pt x="130" y="442"/>
                  <a:pt x="130" y="440"/>
                  <a:pt x="130" y="440"/>
                </a:cubicBezTo>
                <a:cubicBezTo>
                  <a:pt x="129" y="440"/>
                  <a:pt x="129" y="441"/>
                  <a:pt x="128" y="442"/>
                </a:cubicBezTo>
                <a:cubicBezTo>
                  <a:pt x="129" y="438"/>
                  <a:pt x="127" y="431"/>
                  <a:pt x="130" y="431"/>
                </a:cubicBezTo>
                <a:cubicBezTo>
                  <a:pt x="130" y="432"/>
                  <a:pt x="130" y="432"/>
                  <a:pt x="130" y="432"/>
                </a:cubicBezTo>
                <a:cubicBezTo>
                  <a:pt x="133" y="433"/>
                  <a:pt x="128" y="422"/>
                  <a:pt x="130" y="418"/>
                </a:cubicBezTo>
                <a:cubicBezTo>
                  <a:pt x="128" y="420"/>
                  <a:pt x="128" y="420"/>
                  <a:pt x="128" y="420"/>
                </a:cubicBezTo>
                <a:cubicBezTo>
                  <a:pt x="128" y="414"/>
                  <a:pt x="128" y="414"/>
                  <a:pt x="128" y="414"/>
                </a:cubicBezTo>
                <a:cubicBezTo>
                  <a:pt x="129" y="415"/>
                  <a:pt x="129" y="415"/>
                  <a:pt x="129" y="415"/>
                </a:cubicBezTo>
                <a:cubicBezTo>
                  <a:pt x="121" y="387"/>
                  <a:pt x="130" y="374"/>
                  <a:pt x="124" y="347"/>
                </a:cubicBezTo>
                <a:cubicBezTo>
                  <a:pt x="127" y="351"/>
                  <a:pt x="122" y="342"/>
                  <a:pt x="125" y="342"/>
                </a:cubicBezTo>
                <a:cubicBezTo>
                  <a:pt x="130" y="335"/>
                  <a:pt x="124" y="329"/>
                  <a:pt x="123" y="323"/>
                </a:cubicBezTo>
                <a:cubicBezTo>
                  <a:pt x="123" y="323"/>
                  <a:pt x="123" y="323"/>
                  <a:pt x="122" y="323"/>
                </a:cubicBezTo>
                <a:cubicBezTo>
                  <a:pt x="123" y="313"/>
                  <a:pt x="123" y="313"/>
                  <a:pt x="123" y="313"/>
                </a:cubicBezTo>
                <a:cubicBezTo>
                  <a:pt x="127" y="319"/>
                  <a:pt x="119" y="306"/>
                  <a:pt x="123" y="312"/>
                </a:cubicBezTo>
                <a:cubicBezTo>
                  <a:pt x="126" y="286"/>
                  <a:pt x="123" y="253"/>
                  <a:pt x="125" y="224"/>
                </a:cubicBezTo>
                <a:cubicBezTo>
                  <a:pt x="124" y="225"/>
                  <a:pt x="124" y="225"/>
                  <a:pt x="124" y="225"/>
                </a:cubicBezTo>
                <a:cubicBezTo>
                  <a:pt x="124" y="218"/>
                  <a:pt x="123" y="209"/>
                  <a:pt x="124" y="203"/>
                </a:cubicBezTo>
                <a:cubicBezTo>
                  <a:pt x="126" y="197"/>
                  <a:pt x="122" y="190"/>
                  <a:pt x="122" y="188"/>
                </a:cubicBezTo>
                <a:cubicBezTo>
                  <a:pt x="120" y="182"/>
                  <a:pt x="124" y="177"/>
                  <a:pt x="124" y="179"/>
                </a:cubicBezTo>
                <a:cubicBezTo>
                  <a:pt x="123" y="173"/>
                  <a:pt x="119" y="166"/>
                  <a:pt x="121" y="157"/>
                </a:cubicBezTo>
                <a:cubicBezTo>
                  <a:pt x="125" y="154"/>
                  <a:pt x="118" y="132"/>
                  <a:pt x="123" y="132"/>
                </a:cubicBezTo>
                <a:cubicBezTo>
                  <a:pt x="122" y="132"/>
                  <a:pt x="122" y="132"/>
                  <a:pt x="122" y="132"/>
                </a:cubicBezTo>
                <a:cubicBezTo>
                  <a:pt x="125" y="122"/>
                  <a:pt x="122" y="112"/>
                  <a:pt x="123" y="102"/>
                </a:cubicBezTo>
                <a:cubicBezTo>
                  <a:pt x="126" y="105"/>
                  <a:pt x="129" y="109"/>
                  <a:pt x="130" y="114"/>
                </a:cubicBezTo>
                <a:cubicBezTo>
                  <a:pt x="128" y="117"/>
                  <a:pt x="139" y="131"/>
                  <a:pt x="141" y="131"/>
                </a:cubicBezTo>
                <a:cubicBezTo>
                  <a:pt x="143" y="128"/>
                  <a:pt x="143" y="128"/>
                  <a:pt x="143" y="128"/>
                </a:cubicBezTo>
                <a:cubicBezTo>
                  <a:pt x="147" y="133"/>
                  <a:pt x="146" y="137"/>
                  <a:pt x="151" y="140"/>
                </a:cubicBezTo>
                <a:cubicBezTo>
                  <a:pt x="150" y="140"/>
                  <a:pt x="150" y="140"/>
                  <a:pt x="150" y="140"/>
                </a:cubicBezTo>
                <a:cubicBezTo>
                  <a:pt x="150" y="140"/>
                  <a:pt x="151" y="141"/>
                  <a:pt x="151" y="141"/>
                </a:cubicBezTo>
                <a:cubicBezTo>
                  <a:pt x="152" y="141"/>
                  <a:pt x="156" y="140"/>
                  <a:pt x="154" y="149"/>
                </a:cubicBezTo>
                <a:cubicBezTo>
                  <a:pt x="153" y="149"/>
                  <a:pt x="153" y="149"/>
                  <a:pt x="153" y="149"/>
                </a:cubicBezTo>
                <a:cubicBezTo>
                  <a:pt x="153" y="150"/>
                  <a:pt x="154" y="149"/>
                  <a:pt x="154" y="150"/>
                </a:cubicBezTo>
                <a:cubicBezTo>
                  <a:pt x="154" y="148"/>
                  <a:pt x="154" y="148"/>
                  <a:pt x="154" y="148"/>
                </a:cubicBezTo>
                <a:cubicBezTo>
                  <a:pt x="156" y="148"/>
                  <a:pt x="157" y="148"/>
                  <a:pt x="158" y="149"/>
                </a:cubicBezTo>
                <a:cubicBezTo>
                  <a:pt x="158" y="149"/>
                  <a:pt x="157" y="150"/>
                  <a:pt x="157" y="150"/>
                </a:cubicBezTo>
                <a:cubicBezTo>
                  <a:pt x="159" y="152"/>
                  <a:pt x="159" y="152"/>
                  <a:pt x="159" y="152"/>
                </a:cubicBezTo>
                <a:cubicBezTo>
                  <a:pt x="158" y="154"/>
                  <a:pt x="158" y="154"/>
                  <a:pt x="158" y="154"/>
                </a:cubicBezTo>
                <a:cubicBezTo>
                  <a:pt x="159" y="154"/>
                  <a:pt x="163" y="151"/>
                  <a:pt x="162" y="154"/>
                </a:cubicBezTo>
                <a:cubicBezTo>
                  <a:pt x="164" y="152"/>
                  <a:pt x="164" y="154"/>
                  <a:pt x="165" y="153"/>
                </a:cubicBezTo>
                <a:cubicBezTo>
                  <a:pt x="165" y="153"/>
                  <a:pt x="164" y="154"/>
                  <a:pt x="164" y="154"/>
                </a:cubicBezTo>
                <a:cubicBezTo>
                  <a:pt x="165" y="155"/>
                  <a:pt x="167" y="157"/>
                  <a:pt x="169" y="156"/>
                </a:cubicBezTo>
                <a:cubicBezTo>
                  <a:pt x="169" y="156"/>
                  <a:pt x="171" y="148"/>
                  <a:pt x="173" y="146"/>
                </a:cubicBezTo>
                <a:cubicBezTo>
                  <a:pt x="174" y="147"/>
                  <a:pt x="174" y="146"/>
                  <a:pt x="175" y="145"/>
                </a:cubicBezTo>
                <a:cubicBezTo>
                  <a:pt x="174" y="145"/>
                  <a:pt x="174" y="145"/>
                  <a:pt x="174" y="145"/>
                </a:cubicBezTo>
                <a:cubicBezTo>
                  <a:pt x="174" y="144"/>
                  <a:pt x="175" y="143"/>
                  <a:pt x="176" y="142"/>
                </a:cubicBezTo>
                <a:cubicBezTo>
                  <a:pt x="175" y="142"/>
                  <a:pt x="175" y="142"/>
                  <a:pt x="175" y="142"/>
                </a:cubicBezTo>
                <a:cubicBezTo>
                  <a:pt x="175" y="142"/>
                  <a:pt x="175" y="142"/>
                  <a:pt x="175" y="142"/>
                </a:cubicBezTo>
                <a:cubicBezTo>
                  <a:pt x="175" y="142"/>
                  <a:pt x="175" y="143"/>
                  <a:pt x="175" y="143"/>
                </a:cubicBezTo>
                <a:cubicBezTo>
                  <a:pt x="174" y="143"/>
                  <a:pt x="174" y="143"/>
                  <a:pt x="174" y="143"/>
                </a:cubicBezTo>
                <a:cubicBezTo>
                  <a:pt x="174" y="143"/>
                  <a:pt x="174" y="143"/>
                  <a:pt x="174" y="143"/>
                </a:cubicBezTo>
                <a:cubicBezTo>
                  <a:pt x="174" y="142"/>
                  <a:pt x="174" y="142"/>
                  <a:pt x="174" y="141"/>
                </a:cubicBezTo>
                <a:cubicBezTo>
                  <a:pt x="175" y="140"/>
                  <a:pt x="175" y="140"/>
                  <a:pt x="175" y="140"/>
                </a:cubicBezTo>
                <a:cubicBezTo>
                  <a:pt x="172" y="141"/>
                  <a:pt x="176" y="133"/>
                  <a:pt x="175" y="132"/>
                </a:cubicBezTo>
                <a:cubicBezTo>
                  <a:pt x="176" y="130"/>
                  <a:pt x="174" y="131"/>
                  <a:pt x="174" y="129"/>
                </a:cubicBezTo>
                <a:cubicBezTo>
                  <a:pt x="173" y="127"/>
                  <a:pt x="175" y="127"/>
                  <a:pt x="176" y="125"/>
                </a:cubicBezTo>
                <a:cubicBezTo>
                  <a:pt x="176" y="123"/>
                  <a:pt x="174" y="126"/>
                  <a:pt x="174" y="126"/>
                </a:cubicBezTo>
                <a:cubicBezTo>
                  <a:pt x="175" y="123"/>
                  <a:pt x="175" y="123"/>
                  <a:pt x="175" y="123"/>
                </a:cubicBezTo>
                <a:cubicBezTo>
                  <a:pt x="176" y="124"/>
                  <a:pt x="176" y="123"/>
                  <a:pt x="176" y="123"/>
                </a:cubicBezTo>
                <a:cubicBezTo>
                  <a:pt x="176" y="121"/>
                  <a:pt x="177" y="117"/>
                  <a:pt x="174" y="119"/>
                </a:cubicBezTo>
                <a:cubicBezTo>
                  <a:pt x="174" y="116"/>
                  <a:pt x="175" y="116"/>
                  <a:pt x="175" y="115"/>
                </a:cubicBezTo>
                <a:cubicBezTo>
                  <a:pt x="175" y="115"/>
                  <a:pt x="175" y="116"/>
                  <a:pt x="174" y="116"/>
                </a:cubicBezTo>
                <a:cubicBezTo>
                  <a:pt x="175" y="115"/>
                  <a:pt x="174" y="116"/>
                  <a:pt x="173" y="117"/>
                </a:cubicBezTo>
                <a:cubicBezTo>
                  <a:pt x="172" y="116"/>
                  <a:pt x="175" y="108"/>
                  <a:pt x="172" y="110"/>
                </a:cubicBezTo>
                <a:cubicBezTo>
                  <a:pt x="172" y="109"/>
                  <a:pt x="172" y="109"/>
                  <a:pt x="172" y="109"/>
                </a:cubicBezTo>
                <a:cubicBezTo>
                  <a:pt x="170" y="111"/>
                  <a:pt x="168" y="112"/>
                  <a:pt x="166" y="112"/>
                </a:cubicBezTo>
                <a:cubicBezTo>
                  <a:pt x="167" y="111"/>
                  <a:pt x="167" y="111"/>
                  <a:pt x="167" y="111"/>
                </a:cubicBezTo>
                <a:cubicBezTo>
                  <a:pt x="166" y="111"/>
                  <a:pt x="166" y="111"/>
                  <a:pt x="166" y="111"/>
                </a:cubicBezTo>
                <a:cubicBezTo>
                  <a:pt x="166" y="110"/>
                  <a:pt x="167" y="110"/>
                  <a:pt x="167" y="110"/>
                </a:cubicBezTo>
                <a:cubicBezTo>
                  <a:pt x="165" y="109"/>
                  <a:pt x="166" y="107"/>
                  <a:pt x="165" y="105"/>
                </a:cubicBezTo>
                <a:cubicBezTo>
                  <a:pt x="160" y="110"/>
                  <a:pt x="160" y="110"/>
                  <a:pt x="160" y="110"/>
                </a:cubicBezTo>
                <a:cubicBezTo>
                  <a:pt x="160" y="108"/>
                  <a:pt x="162" y="104"/>
                  <a:pt x="160" y="105"/>
                </a:cubicBezTo>
                <a:cubicBezTo>
                  <a:pt x="161" y="103"/>
                  <a:pt x="161" y="103"/>
                  <a:pt x="161" y="103"/>
                </a:cubicBezTo>
                <a:cubicBezTo>
                  <a:pt x="164" y="98"/>
                  <a:pt x="159" y="102"/>
                  <a:pt x="159" y="101"/>
                </a:cubicBezTo>
                <a:cubicBezTo>
                  <a:pt x="161" y="98"/>
                  <a:pt x="161" y="98"/>
                  <a:pt x="161" y="98"/>
                </a:cubicBezTo>
                <a:cubicBezTo>
                  <a:pt x="161" y="99"/>
                  <a:pt x="161" y="99"/>
                  <a:pt x="161" y="99"/>
                </a:cubicBezTo>
                <a:cubicBezTo>
                  <a:pt x="162" y="97"/>
                  <a:pt x="162" y="96"/>
                  <a:pt x="163" y="95"/>
                </a:cubicBezTo>
                <a:cubicBezTo>
                  <a:pt x="163" y="95"/>
                  <a:pt x="163" y="95"/>
                  <a:pt x="163" y="95"/>
                </a:cubicBezTo>
                <a:cubicBezTo>
                  <a:pt x="163" y="95"/>
                  <a:pt x="163" y="95"/>
                  <a:pt x="163" y="95"/>
                </a:cubicBezTo>
                <a:cubicBezTo>
                  <a:pt x="163" y="95"/>
                  <a:pt x="163" y="95"/>
                  <a:pt x="163" y="95"/>
                </a:cubicBezTo>
                <a:cubicBezTo>
                  <a:pt x="161" y="95"/>
                  <a:pt x="160" y="95"/>
                  <a:pt x="160" y="94"/>
                </a:cubicBezTo>
                <a:cubicBezTo>
                  <a:pt x="159" y="93"/>
                  <a:pt x="157" y="93"/>
                  <a:pt x="158" y="89"/>
                </a:cubicBezTo>
                <a:cubicBezTo>
                  <a:pt x="156" y="90"/>
                  <a:pt x="156" y="90"/>
                  <a:pt x="156" y="90"/>
                </a:cubicBezTo>
                <a:cubicBezTo>
                  <a:pt x="156" y="88"/>
                  <a:pt x="156" y="88"/>
                  <a:pt x="156" y="88"/>
                </a:cubicBezTo>
                <a:cubicBezTo>
                  <a:pt x="158" y="87"/>
                  <a:pt x="158" y="87"/>
                  <a:pt x="158" y="87"/>
                </a:cubicBezTo>
                <a:cubicBezTo>
                  <a:pt x="159" y="88"/>
                  <a:pt x="161" y="91"/>
                  <a:pt x="162" y="93"/>
                </a:cubicBezTo>
                <a:cubicBezTo>
                  <a:pt x="163" y="92"/>
                  <a:pt x="163" y="92"/>
                  <a:pt x="163" y="92"/>
                </a:cubicBezTo>
                <a:cubicBezTo>
                  <a:pt x="163" y="91"/>
                  <a:pt x="161" y="90"/>
                  <a:pt x="161" y="89"/>
                </a:cubicBezTo>
                <a:cubicBezTo>
                  <a:pt x="161" y="89"/>
                  <a:pt x="162" y="87"/>
                  <a:pt x="164" y="87"/>
                </a:cubicBezTo>
                <a:cubicBezTo>
                  <a:pt x="162" y="87"/>
                  <a:pt x="162" y="87"/>
                  <a:pt x="162" y="87"/>
                </a:cubicBezTo>
                <a:cubicBezTo>
                  <a:pt x="159" y="83"/>
                  <a:pt x="159" y="83"/>
                  <a:pt x="159" y="78"/>
                </a:cubicBezTo>
                <a:cubicBezTo>
                  <a:pt x="158" y="79"/>
                  <a:pt x="158" y="79"/>
                  <a:pt x="158" y="79"/>
                </a:cubicBezTo>
                <a:cubicBezTo>
                  <a:pt x="157" y="78"/>
                  <a:pt x="156" y="78"/>
                  <a:pt x="158" y="77"/>
                </a:cubicBezTo>
                <a:cubicBezTo>
                  <a:pt x="157" y="74"/>
                  <a:pt x="156" y="71"/>
                  <a:pt x="158" y="68"/>
                </a:cubicBezTo>
                <a:cubicBezTo>
                  <a:pt x="156" y="69"/>
                  <a:pt x="156" y="69"/>
                  <a:pt x="156" y="69"/>
                </a:cubicBezTo>
                <a:cubicBezTo>
                  <a:pt x="155" y="69"/>
                  <a:pt x="158" y="66"/>
                  <a:pt x="155" y="68"/>
                </a:cubicBezTo>
                <a:cubicBezTo>
                  <a:pt x="153" y="67"/>
                  <a:pt x="153" y="67"/>
                  <a:pt x="153" y="67"/>
                </a:cubicBezTo>
                <a:cubicBezTo>
                  <a:pt x="153" y="66"/>
                  <a:pt x="152" y="66"/>
                  <a:pt x="153" y="65"/>
                </a:cubicBezTo>
                <a:cubicBezTo>
                  <a:pt x="153" y="65"/>
                  <a:pt x="153" y="65"/>
                  <a:pt x="153" y="65"/>
                </a:cubicBezTo>
                <a:cubicBezTo>
                  <a:pt x="153" y="65"/>
                  <a:pt x="153" y="65"/>
                  <a:pt x="153" y="65"/>
                </a:cubicBezTo>
                <a:cubicBezTo>
                  <a:pt x="153" y="65"/>
                  <a:pt x="153" y="65"/>
                  <a:pt x="153" y="65"/>
                </a:cubicBezTo>
                <a:cubicBezTo>
                  <a:pt x="153" y="65"/>
                  <a:pt x="153" y="65"/>
                  <a:pt x="153" y="65"/>
                </a:cubicBezTo>
                <a:cubicBezTo>
                  <a:pt x="153" y="64"/>
                  <a:pt x="152" y="64"/>
                  <a:pt x="152" y="64"/>
                </a:cubicBezTo>
                <a:cubicBezTo>
                  <a:pt x="151" y="64"/>
                  <a:pt x="151" y="65"/>
                  <a:pt x="151" y="63"/>
                </a:cubicBezTo>
                <a:cubicBezTo>
                  <a:pt x="151" y="61"/>
                  <a:pt x="147" y="63"/>
                  <a:pt x="147" y="62"/>
                </a:cubicBezTo>
                <a:cubicBezTo>
                  <a:pt x="148" y="60"/>
                  <a:pt x="148" y="59"/>
                  <a:pt x="149" y="58"/>
                </a:cubicBezTo>
                <a:cubicBezTo>
                  <a:pt x="149" y="54"/>
                  <a:pt x="146" y="56"/>
                  <a:pt x="144" y="52"/>
                </a:cubicBezTo>
                <a:cubicBezTo>
                  <a:pt x="144" y="49"/>
                  <a:pt x="145" y="45"/>
                  <a:pt x="148" y="44"/>
                </a:cubicBezTo>
                <a:cubicBezTo>
                  <a:pt x="145" y="45"/>
                  <a:pt x="146" y="45"/>
                  <a:pt x="144" y="44"/>
                </a:cubicBezTo>
                <a:cubicBezTo>
                  <a:pt x="144" y="43"/>
                  <a:pt x="145" y="43"/>
                  <a:pt x="146" y="42"/>
                </a:cubicBezTo>
                <a:cubicBezTo>
                  <a:pt x="146" y="38"/>
                  <a:pt x="144" y="42"/>
                  <a:pt x="143" y="40"/>
                </a:cubicBezTo>
                <a:cubicBezTo>
                  <a:pt x="141" y="42"/>
                  <a:pt x="139" y="45"/>
                  <a:pt x="138" y="45"/>
                </a:cubicBezTo>
                <a:cubicBezTo>
                  <a:pt x="138" y="46"/>
                  <a:pt x="138" y="46"/>
                  <a:pt x="138" y="46"/>
                </a:cubicBezTo>
                <a:cubicBezTo>
                  <a:pt x="136" y="46"/>
                  <a:pt x="135" y="45"/>
                  <a:pt x="135" y="42"/>
                </a:cubicBezTo>
                <a:cubicBezTo>
                  <a:pt x="136" y="40"/>
                  <a:pt x="136" y="40"/>
                  <a:pt x="136" y="40"/>
                </a:cubicBezTo>
                <a:cubicBezTo>
                  <a:pt x="134" y="39"/>
                  <a:pt x="134" y="39"/>
                  <a:pt x="134" y="39"/>
                </a:cubicBezTo>
                <a:cubicBezTo>
                  <a:pt x="135" y="37"/>
                  <a:pt x="135" y="37"/>
                  <a:pt x="135" y="37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33" y="36"/>
                  <a:pt x="133" y="36"/>
                  <a:pt x="133" y="36"/>
                </a:cubicBezTo>
                <a:cubicBezTo>
                  <a:pt x="133" y="35"/>
                  <a:pt x="132" y="34"/>
                  <a:pt x="131" y="32"/>
                </a:cubicBezTo>
                <a:cubicBezTo>
                  <a:pt x="132" y="31"/>
                  <a:pt x="132" y="31"/>
                  <a:pt x="132" y="31"/>
                </a:cubicBezTo>
                <a:cubicBezTo>
                  <a:pt x="132" y="27"/>
                  <a:pt x="131" y="25"/>
                  <a:pt x="129" y="24"/>
                </a:cubicBezTo>
                <a:cubicBezTo>
                  <a:pt x="128" y="24"/>
                  <a:pt x="127" y="23"/>
                  <a:pt x="126" y="21"/>
                </a:cubicBezTo>
                <a:cubicBezTo>
                  <a:pt x="127" y="19"/>
                  <a:pt x="127" y="19"/>
                  <a:pt x="127" y="19"/>
                </a:cubicBezTo>
                <a:cubicBezTo>
                  <a:pt x="127" y="15"/>
                  <a:pt x="126" y="23"/>
                  <a:pt x="125" y="20"/>
                </a:cubicBezTo>
                <a:cubicBezTo>
                  <a:pt x="126" y="16"/>
                  <a:pt x="126" y="16"/>
                  <a:pt x="126" y="16"/>
                </a:cubicBezTo>
                <a:cubicBezTo>
                  <a:pt x="124" y="20"/>
                  <a:pt x="125" y="13"/>
                  <a:pt x="125" y="10"/>
                </a:cubicBezTo>
                <a:cubicBezTo>
                  <a:pt x="124" y="16"/>
                  <a:pt x="124" y="16"/>
                  <a:pt x="124" y="16"/>
                </a:cubicBezTo>
                <a:cubicBezTo>
                  <a:pt x="123" y="13"/>
                  <a:pt x="123" y="13"/>
                  <a:pt x="123" y="13"/>
                </a:cubicBezTo>
                <a:cubicBezTo>
                  <a:pt x="122" y="9"/>
                  <a:pt x="124" y="5"/>
                  <a:pt x="124" y="3"/>
                </a:cubicBezTo>
                <a:cubicBezTo>
                  <a:pt x="124" y="3"/>
                  <a:pt x="123" y="4"/>
                  <a:pt x="123" y="5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1"/>
                  <a:pt x="123" y="1"/>
                  <a:pt x="123" y="1"/>
                </a:cubicBezTo>
                <a:cubicBezTo>
                  <a:pt x="123" y="2"/>
                  <a:pt x="123" y="2"/>
                  <a:pt x="122" y="2"/>
                </a:cubicBezTo>
                <a:cubicBezTo>
                  <a:pt x="122" y="3"/>
                  <a:pt x="122" y="3"/>
                  <a:pt x="122" y="3"/>
                </a:cubicBezTo>
                <a:cubicBezTo>
                  <a:pt x="122" y="2"/>
                  <a:pt x="121" y="2"/>
                  <a:pt x="121" y="4"/>
                </a:cubicBezTo>
                <a:cubicBezTo>
                  <a:pt x="121" y="3"/>
                  <a:pt x="121" y="1"/>
                  <a:pt x="121" y="1"/>
                </a:cubicBezTo>
                <a:cubicBezTo>
                  <a:pt x="117" y="11"/>
                  <a:pt x="117" y="11"/>
                  <a:pt x="117" y="11"/>
                </a:cubicBezTo>
                <a:cubicBezTo>
                  <a:pt x="119" y="6"/>
                  <a:pt x="119" y="6"/>
                  <a:pt x="119" y="6"/>
                </a:cubicBezTo>
                <a:cubicBezTo>
                  <a:pt x="118" y="13"/>
                  <a:pt x="118" y="13"/>
                  <a:pt x="118" y="13"/>
                </a:cubicBezTo>
                <a:cubicBezTo>
                  <a:pt x="116" y="20"/>
                  <a:pt x="116" y="14"/>
                  <a:pt x="115" y="17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4" y="18"/>
                  <a:pt x="114" y="16"/>
                  <a:pt x="113" y="16"/>
                </a:cubicBezTo>
                <a:cubicBezTo>
                  <a:pt x="113" y="16"/>
                  <a:pt x="114" y="18"/>
                  <a:pt x="113" y="19"/>
                </a:cubicBezTo>
                <a:cubicBezTo>
                  <a:pt x="113" y="20"/>
                  <a:pt x="113" y="17"/>
                  <a:pt x="112" y="17"/>
                </a:cubicBezTo>
                <a:cubicBezTo>
                  <a:pt x="112" y="21"/>
                  <a:pt x="111" y="25"/>
                  <a:pt x="110" y="24"/>
                </a:cubicBezTo>
                <a:cubicBezTo>
                  <a:pt x="110" y="24"/>
                  <a:pt x="110" y="23"/>
                  <a:pt x="110" y="23"/>
                </a:cubicBezTo>
                <a:cubicBezTo>
                  <a:pt x="110" y="24"/>
                  <a:pt x="109" y="25"/>
                  <a:pt x="109" y="25"/>
                </a:cubicBezTo>
                <a:cubicBezTo>
                  <a:pt x="109" y="20"/>
                  <a:pt x="109" y="20"/>
                  <a:pt x="109" y="20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7" y="25"/>
                  <a:pt x="107" y="29"/>
                  <a:pt x="107" y="26"/>
                </a:cubicBezTo>
                <a:cubicBezTo>
                  <a:pt x="107" y="25"/>
                  <a:pt x="107" y="25"/>
                  <a:pt x="107" y="25"/>
                </a:cubicBezTo>
                <a:cubicBezTo>
                  <a:pt x="102" y="30"/>
                  <a:pt x="102" y="30"/>
                  <a:pt x="102" y="30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31"/>
                  <a:pt x="98" y="29"/>
                  <a:pt x="99" y="33"/>
                </a:cubicBezTo>
                <a:cubicBezTo>
                  <a:pt x="97" y="32"/>
                  <a:pt x="96" y="39"/>
                  <a:pt x="95" y="34"/>
                </a:cubicBezTo>
                <a:cubicBezTo>
                  <a:pt x="93" y="35"/>
                  <a:pt x="92" y="38"/>
                  <a:pt x="91" y="40"/>
                </a:cubicBezTo>
                <a:cubicBezTo>
                  <a:pt x="89" y="42"/>
                  <a:pt x="88" y="44"/>
                  <a:pt x="85" y="46"/>
                </a:cubicBezTo>
                <a:cubicBezTo>
                  <a:pt x="84" y="45"/>
                  <a:pt x="82" y="46"/>
                  <a:pt x="80" y="47"/>
                </a:cubicBezTo>
                <a:cubicBezTo>
                  <a:pt x="79" y="48"/>
                  <a:pt x="78" y="49"/>
                  <a:pt x="77" y="49"/>
                </a:cubicBezTo>
                <a:cubicBezTo>
                  <a:pt x="77" y="50"/>
                  <a:pt x="76" y="50"/>
                  <a:pt x="76" y="50"/>
                </a:cubicBezTo>
                <a:cubicBezTo>
                  <a:pt x="74" y="54"/>
                  <a:pt x="73" y="57"/>
                  <a:pt x="71" y="61"/>
                </a:cubicBezTo>
                <a:cubicBezTo>
                  <a:pt x="65" y="58"/>
                  <a:pt x="67" y="66"/>
                  <a:pt x="63" y="66"/>
                </a:cubicBezTo>
                <a:cubicBezTo>
                  <a:pt x="64" y="68"/>
                  <a:pt x="64" y="68"/>
                  <a:pt x="64" y="68"/>
                </a:cubicBezTo>
                <a:cubicBezTo>
                  <a:pt x="60" y="66"/>
                  <a:pt x="61" y="71"/>
                  <a:pt x="57" y="70"/>
                </a:cubicBezTo>
                <a:cubicBezTo>
                  <a:pt x="57" y="71"/>
                  <a:pt x="57" y="72"/>
                  <a:pt x="57" y="72"/>
                </a:cubicBezTo>
                <a:cubicBezTo>
                  <a:pt x="57" y="72"/>
                  <a:pt x="57" y="72"/>
                  <a:pt x="58" y="73"/>
                </a:cubicBezTo>
                <a:cubicBezTo>
                  <a:pt x="57" y="73"/>
                  <a:pt x="56" y="75"/>
                  <a:pt x="55" y="72"/>
                </a:cubicBezTo>
                <a:cubicBezTo>
                  <a:pt x="55" y="72"/>
                  <a:pt x="55" y="72"/>
                  <a:pt x="55" y="72"/>
                </a:cubicBezTo>
                <a:cubicBezTo>
                  <a:pt x="53" y="70"/>
                  <a:pt x="54" y="74"/>
                  <a:pt x="52" y="73"/>
                </a:cubicBezTo>
                <a:cubicBezTo>
                  <a:pt x="54" y="75"/>
                  <a:pt x="54" y="75"/>
                  <a:pt x="54" y="75"/>
                </a:cubicBezTo>
                <a:cubicBezTo>
                  <a:pt x="53" y="76"/>
                  <a:pt x="53" y="76"/>
                  <a:pt x="53" y="76"/>
                </a:cubicBezTo>
                <a:cubicBezTo>
                  <a:pt x="52" y="75"/>
                  <a:pt x="52" y="75"/>
                  <a:pt x="52" y="75"/>
                </a:cubicBezTo>
                <a:cubicBezTo>
                  <a:pt x="52" y="84"/>
                  <a:pt x="44" y="78"/>
                  <a:pt x="43" y="86"/>
                </a:cubicBezTo>
                <a:cubicBezTo>
                  <a:pt x="42" y="83"/>
                  <a:pt x="43" y="88"/>
                  <a:pt x="41" y="85"/>
                </a:cubicBezTo>
                <a:cubicBezTo>
                  <a:pt x="37" y="83"/>
                  <a:pt x="39" y="87"/>
                  <a:pt x="39" y="89"/>
                </a:cubicBezTo>
                <a:cubicBezTo>
                  <a:pt x="39" y="89"/>
                  <a:pt x="39" y="89"/>
                  <a:pt x="39" y="90"/>
                </a:cubicBezTo>
                <a:cubicBezTo>
                  <a:pt x="37" y="91"/>
                  <a:pt x="37" y="91"/>
                  <a:pt x="37" y="91"/>
                </a:cubicBezTo>
                <a:cubicBezTo>
                  <a:pt x="36" y="86"/>
                  <a:pt x="38" y="94"/>
                  <a:pt x="37" y="91"/>
                </a:cubicBezTo>
                <a:cubicBezTo>
                  <a:pt x="31" y="91"/>
                  <a:pt x="27" y="98"/>
                  <a:pt x="21" y="100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20" y="101"/>
                  <a:pt x="19" y="104"/>
                  <a:pt x="18" y="103"/>
                </a:cubicBezTo>
                <a:cubicBezTo>
                  <a:pt x="16" y="102"/>
                  <a:pt x="17" y="106"/>
                  <a:pt x="17" y="107"/>
                </a:cubicBezTo>
                <a:cubicBezTo>
                  <a:pt x="16" y="109"/>
                  <a:pt x="13" y="107"/>
                  <a:pt x="14" y="106"/>
                </a:cubicBezTo>
                <a:cubicBezTo>
                  <a:pt x="13" y="108"/>
                  <a:pt x="14" y="112"/>
                  <a:pt x="12" y="111"/>
                </a:cubicBezTo>
                <a:cubicBezTo>
                  <a:pt x="9" y="109"/>
                  <a:pt x="9" y="117"/>
                  <a:pt x="7" y="114"/>
                </a:cubicBezTo>
                <a:cubicBezTo>
                  <a:pt x="7" y="114"/>
                  <a:pt x="7" y="114"/>
                  <a:pt x="7" y="114"/>
                </a:cubicBezTo>
                <a:cubicBezTo>
                  <a:pt x="3" y="113"/>
                  <a:pt x="4" y="118"/>
                  <a:pt x="0" y="117"/>
                </a:cubicBezTo>
                <a:cubicBezTo>
                  <a:pt x="0" y="117"/>
                  <a:pt x="0" y="117"/>
                  <a:pt x="0" y="117"/>
                </a:cubicBezTo>
                <a:cubicBezTo>
                  <a:pt x="1" y="121"/>
                  <a:pt x="1" y="126"/>
                  <a:pt x="2" y="130"/>
                </a:cubicBezTo>
                <a:cubicBezTo>
                  <a:pt x="10" y="141"/>
                  <a:pt x="10" y="141"/>
                  <a:pt x="10" y="141"/>
                </a:cubicBezTo>
                <a:cubicBezTo>
                  <a:pt x="20" y="148"/>
                  <a:pt x="20" y="148"/>
                  <a:pt x="20" y="148"/>
                </a:cubicBezTo>
                <a:cubicBezTo>
                  <a:pt x="23" y="145"/>
                  <a:pt x="27" y="142"/>
                  <a:pt x="30" y="139"/>
                </a:cubicBezTo>
                <a:cubicBezTo>
                  <a:pt x="42" y="137"/>
                  <a:pt x="42" y="137"/>
                  <a:pt x="42" y="137"/>
                </a:cubicBezTo>
                <a:cubicBezTo>
                  <a:pt x="49" y="132"/>
                  <a:pt x="56" y="127"/>
                  <a:pt x="63" y="121"/>
                </a:cubicBezTo>
                <a:cubicBezTo>
                  <a:pt x="62" y="117"/>
                  <a:pt x="62" y="117"/>
                  <a:pt x="62" y="117"/>
                </a:cubicBezTo>
                <a:cubicBezTo>
                  <a:pt x="70" y="119"/>
                  <a:pt x="72" y="110"/>
                  <a:pt x="78" y="109"/>
                </a:cubicBezTo>
                <a:cubicBezTo>
                  <a:pt x="77" y="107"/>
                  <a:pt x="77" y="107"/>
                  <a:pt x="77" y="107"/>
                </a:cubicBezTo>
                <a:cubicBezTo>
                  <a:pt x="78" y="106"/>
                  <a:pt x="79" y="108"/>
                  <a:pt x="79" y="108"/>
                </a:cubicBezTo>
                <a:cubicBezTo>
                  <a:pt x="82" y="105"/>
                  <a:pt x="85" y="103"/>
                  <a:pt x="87" y="101"/>
                </a:cubicBezTo>
                <a:cubicBezTo>
                  <a:pt x="87" y="121"/>
                  <a:pt x="87" y="141"/>
                  <a:pt x="88" y="160"/>
                </a:cubicBezTo>
                <a:cubicBezTo>
                  <a:pt x="82" y="209"/>
                  <a:pt x="82" y="209"/>
                  <a:pt x="82" y="209"/>
                </a:cubicBezTo>
                <a:cubicBezTo>
                  <a:pt x="82" y="249"/>
                  <a:pt x="82" y="288"/>
                  <a:pt x="83" y="328"/>
                </a:cubicBezTo>
                <a:cubicBezTo>
                  <a:pt x="87" y="336"/>
                  <a:pt x="87" y="336"/>
                  <a:pt x="87" y="336"/>
                </a:cubicBezTo>
                <a:cubicBezTo>
                  <a:pt x="81" y="359"/>
                  <a:pt x="88" y="389"/>
                  <a:pt x="85" y="415"/>
                </a:cubicBezTo>
                <a:cubicBezTo>
                  <a:pt x="88" y="415"/>
                  <a:pt x="88" y="415"/>
                  <a:pt x="88" y="415"/>
                </a:cubicBezTo>
                <a:cubicBezTo>
                  <a:pt x="89" y="422"/>
                  <a:pt x="87" y="422"/>
                  <a:pt x="86" y="423"/>
                </a:cubicBezTo>
                <a:cubicBezTo>
                  <a:pt x="88" y="456"/>
                  <a:pt x="91" y="490"/>
                  <a:pt x="96" y="523"/>
                </a:cubicBezTo>
                <a:cubicBezTo>
                  <a:pt x="98" y="539"/>
                  <a:pt x="100" y="556"/>
                  <a:pt x="103" y="572"/>
                </a:cubicBezTo>
                <a:cubicBezTo>
                  <a:pt x="105" y="580"/>
                  <a:pt x="107" y="588"/>
                  <a:pt x="109" y="597"/>
                </a:cubicBezTo>
                <a:cubicBezTo>
                  <a:pt x="112" y="605"/>
                  <a:pt x="114" y="613"/>
                  <a:pt x="120" y="623"/>
                </a:cubicBezTo>
                <a:cubicBezTo>
                  <a:pt x="121" y="625"/>
                  <a:pt x="123" y="628"/>
                  <a:pt x="126" y="632"/>
                </a:cubicBezTo>
                <a:cubicBezTo>
                  <a:pt x="129" y="635"/>
                  <a:pt x="133" y="638"/>
                  <a:pt x="136" y="640"/>
                </a:cubicBezTo>
                <a:cubicBezTo>
                  <a:pt x="143" y="644"/>
                  <a:pt x="149" y="647"/>
                  <a:pt x="151" y="649"/>
                </a:cubicBezTo>
                <a:cubicBezTo>
                  <a:pt x="163" y="652"/>
                  <a:pt x="173" y="654"/>
                  <a:pt x="184" y="655"/>
                </a:cubicBezTo>
                <a:cubicBezTo>
                  <a:pt x="194" y="657"/>
                  <a:pt x="204" y="659"/>
                  <a:pt x="214" y="661"/>
                </a:cubicBezTo>
                <a:cubicBezTo>
                  <a:pt x="213" y="661"/>
                  <a:pt x="213" y="661"/>
                  <a:pt x="213" y="661"/>
                </a:cubicBezTo>
                <a:cubicBezTo>
                  <a:pt x="223" y="662"/>
                  <a:pt x="223" y="662"/>
                  <a:pt x="223" y="662"/>
                </a:cubicBezTo>
                <a:cubicBezTo>
                  <a:pt x="223" y="662"/>
                  <a:pt x="223" y="662"/>
                  <a:pt x="223" y="663"/>
                </a:cubicBezTo>
                <a:cubicBezTo>
                  <a:pt x="233" y="662"/>
                  <a:pt x="249" y="666"/>
                  <a:pt x="262" y="668"/>
                </a:cubicBezTo>
                <a:cubicBezTo>
                  <a:pt x="261" y="668"/>
                  <a:pt x="261" y="668"/>
                  <a:pt x="261" y="668"/>
                </a:cubicBezTo>
                <a:cubicBezTo>
                  <a:pt x="298" y="671"/>
                  <a:pt x="334" y="672"/>
                  <a:pt x="369" y="672"/>
                </a:cubicBezTo>
                <a:cubicBezTo>
                  <a:pt x="404" y="672"/>
                  <a:pt x="439" y="672"/>
                  <a:pt x="476" y="673"/>
                </a:cubicBezTo>
                <a:cubicBezTo>
                  <a:pt x="509" y="677"/>
                  <a:pt x="549" y="671"/>
                  <a:pt x="587" y="673"/>
                </a:cubicBezTo>
                <a:cubicBezTo>
                  <a:pt x="594" y="676"/>
                  <a:pt x="672" y="671"/>
                  <a:pt x="679" y="669"/>
                </a:cubicBezTo>
                <a:cubicBezTo>
                  <a:pt x="670" y="666"/>
                  <a:pt x="670" y="666"/>
                  <a:pt x="670" y="666"/>
                </a:cubicBezTo>
                <a:cubicBezTo>
                  <a:pt x="699" y="664"/>
                  <a:pt x="713" y="666"/>
                  <a:pt x="738" y="662"/>
                </a:cubicBezTo>
                <a:cubicBezTo>
                  <a:pt x="736" y="663"/>
                  <a:pt x="736" y="663"/>
                  <a:pt x="736" y="663"/>
                </a:cubicBezTo>
                <a:cubicBezTo>
                  <a:pt x="739" y="663"/>
                  <a:pt x="738" y="662"/>
                  <a:pt x="739" y="661"/>
                </a:cubicBezTo>
                <a:cubicBezTo>
                  <a:pt x="740" y="660"/>
                  <a:pt x="742" y="661"/>
                  <a:pt x="747" y="665"/>
                </a:cubicBezTo>
                <a:cubicBezTo>
                  <a:pt x="747" y="665"/>
                  <a:pt x="747" y="665"/>
                  <a:pt x="747" y="665"/>
                </a:cubicBezTo>
                <a:cubicBezTo>
                  <a:pt x="747" y="665"/>
                  <a:pt x="747" y="665"/>
                  <a:pt x="747" y="665"/>
                </a:cubicBezTo>
                <a:cubicBezTo>
                  <a:pt x="746" y="663"/>
                  <a:pt x="746" y="663"/>
                  <a:pt x="746" y="663"/>
                </a:cubicBezTo>
                <a:cubicBezTo>
                  <a:pt x="747" y="663"/>
                  <a:pt x="747" y="661"/>
                  <a:pt x="748" y="661"/>
                </a:cubicBezTo>
                <a:cubicBezTo>
                  <a:pt x="749" y="661"/>
                  <a:pt x="749" y="662"/>
                  <a:pt x="749" y="662"/>
                </a:cubicBezTo>
                <a:cubicBezTo>
                  <a:pt x="751" y="662"/>
                  <a:pt x="751" y="662"/>
                  <a:pt x="751" y="662"/>
                </a:cubicBezTo>
                <a:cubicBezTo>
                  <a:pt x="752" y="664"/>
                  <a:pt x="752" y="664"/>
                  <a:pt x="752" y="664"/>
                </a:cubicBezTo>
                <a:cubicBezTo>
                  <a:pt x="753" y="662"/>
                  <a:pt x="753" y="658"/>
                  <a:pt x="755" y="660"/>
                </a:cubicBezTo>
                <a:cubicBezTo>
                  <a:pt x="754" y="657"/>
                  <a:pt x="756" y="658"/>
                  <a:pt x="755" y="657"/>
                </a:cubicBezTo>
                <a:cubicBezTo>
                  <a:pt x="756" y="657"/>
                  <a:pt x="756" y="658"/>
                  <a:pt x="756" y="658"/>
                </a:cubicBezTo>
                <a:cubicBezTo>
                  <a:pt x="757" y="658"/>
                  <a:pt x="760" y="657"/>
                  <a:pt x="760" y="655"/>
                </a:cubicBezTo>
                <a:close/>
                <a:moveTo>
                  <a:pt x="749" y="662"/>
                </a:moveTo>
                <a:cubicBezTo>
                  <a:pt x="749" y="662"/>
                  <a:pt x="749" y="662"/>
                  <a:pt x="749" y="662"/>
                </a:cubicBezTo>
                <a:cubicBezTo>
                  <a:pt x="749" y="663"/>
                  <a:pt x="749" y="663"/>
                  <a:pt x="749" y="662"/>
                </a:cubicBezTo>
                <a:close/>
                <a:moveTo>
                  <a:pt x="632" y="637"/>
                </a:moveTo>
                <a:cubicBezTo>
                  <a:pt x="632" y="637"/>
                  <a:pt x="632" y="637"/>
                  <a:pt x="632" y="637"/>
                </a:cubicBezTo>
                <a:cubicBezTo>
                  <a:pt x="630" y="635"/>
                  <a:pt x="630" y="635"/>
                  <a:pt x="630" y="635"/>
                </a:cubicBezTo>
                <a:lnTo>
                  <a:pt x="632" y="637"/>
                </a:lnTo>
                <a:close/>
                <a:moveTo>
                  <a:pt x="730" y="632"/>
                </a:moveTo>
                <a:cubicBezTo>
                  <a:pt x="732" y="632"/>
                  <a:pt x="733" y="632"/>
                  <a:pt x="734" y="631"/>
                </a:cubicBezTo>
                <a:cubicBezTo>
                  <a:pt x="730" y="631"/>
                  <a:pt x="730" y="632"/>
                  <a:pt x="730" y="632"/>
                </a:cubicBezTo>
                <a:close/>
                <a:moveTo>
                  <a:pt x="756" y="660"/>
                </a:moveTo>
                <a:cubicBezTo>
                  <a:pt x="757" y="660"/>
                  <a:pt x="756" y="659"/>
                  <a:pt x="756" y="658"/>
                </a:cubicBezTo>
                <a:cubicBezTo>
                  <a:pt x="755" y="659"/>
                  <a:pt x="755" y="659"/>
                  <a:pt x="755" y="659"/>
                </a:cubicBezTo>
                <a:cubicBezTo>
                  <a:pt x="756" y="659"/>
                  <a:pt x="756" y="659"/>
                  <a:pt x="756" y="660"/>
                </a:cubicBezTo>
                <a:close/>
                <a:moveTo>
                  <a:pt x="753" y="645"/>
                </a:moveTo>
                <a:cubicBezTo>
                  <a:pt x="753" y="644"/>
                  <a:pt x="753" y="644"/>
                  <a:pt x="753" y="644"/>
                </a:cubicBezTo>
                <a:cubicBezTo>
                  <a:pt x="753" y="644"/>
                  <a:pt x="753" y="644"/>
                  <a:pt x="753" y="645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9050" cmpd="sng">
            <a:solidFill>
              <a:schemeClr val="accent5">
                <a:lumMod val="7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7" name="Content Placeholder 1"/>
          <p:cNvSpPr txBox="1">
            <a:spLocks/>
          </p:cNvSpPr>
          <p:nvPr/>
        </p:nvSpPr>
        <p:spPr bwMode="auto">
          <a:xfrm>
            <a:off x="1447800" y="896128"/>
            <a:ext cx="4876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10312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1pPr>
            <a:lvl2pPr marL="458788" indent="-182880" algn="l" rtl="0" eaLnBrk="1" fontAlgn="base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0000"/>
                  <a:lumOff val="40000"/>
                </a:schemeClr>
              </a:buClr>
              <a:buFont typeface="Courier New"/>
              <a:buChar char="o"/>
              <a:defRPr sz="20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2pPr>
            <a:lvl3pPr marL="688975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8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3pPr>
            <a:lvl4pPr marL="923544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6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4pPr>
            <a:lvl5pPr marL="1155700" indent="-2286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5pPr>
            <a:lvl6pPr marL="1612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6pPr>
            <a:lvl7pPr marL="2070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7pPr>
            <a:lvl8pPr marL="2527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8pPr>
            <a:lvl9pPr marL="298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" indent="0">
              <a:lnSpc>
                <a:spcPct val="100000"/>
              </a:lnSpc>
              <a:buNone/>
            </a:pPr>
            <a:r>
              <a:rPr lang="en-US" sz="1800" dirty="0" smtClean="0"/>
              <a:t>802.11ac defines up to 8 spatial streams</a:t>
            </a:r>
          </a:p>
        </p:txBody>
      </p:sp>
      <p:sp>
        <p:nvSpPr>
          <p:cNvPr id="158" name="Content Placeholder 1"/>
          <p:cNvSpPr txBox="1">
            <a:spLocks/>
          </p:cNvSpPr>
          <p:nvPr/>
        </p:nvSpPr>
        <p:spPr bwMode="auto">
          <a:xfrm>
            <a:off x="1447800" y="1293054"/>
            <a:ext cx="4876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10312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1pPr>
            <a:lvl2pPr marL="458788" indent="-182880" algn="l" rtl="0" eaLnBrk="1" fontAlgn="base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0000"/>
                  <a:lumOff val="40000"/>
                </a:schemeClr>
              </a:buClr>
              <a:buFont typeface="Courier New"/>
              <a:buChar char="o"/>
              <a:defRPr sz="20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2pPr>
            <a:lvl3pPr marL="688975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8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3pPr>
            <a:lvl4pPr marL="923544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6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4pPr>
            <a:lvl5pPr marL="1155700" indent="-2286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5pPr>
            <a:lvl6pPr marL="1612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6pPr>
            <a:lvl7pPr marL="2070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7pPr>
            <a:lvl8pPr marL="2527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8pPr>
            <a:lvl9pPr marL="298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" indent="0">
              <a:lnSpc>
                <a:spcPct val="100000"/>
              </a:lnSpc>
              <a:buNone/>
            </a:pPr>
            <a:r>
              <a:rPr lang="en-US" sz="1800" dirty="0" smtClean="0"/>
              <a:t>802.11n defined up to 4 spatial streams</a:t>
            </a:r>
          </a:p>
        </p:txBody>
      </p:sp>
      <p:sp>
        <p:nvSpPr>
          <p:cNvPr id="159" name="Content Placeholder 1"/>
          <p:cNvSpPr txBox="1">
            <a:spLocks/>
          </p:cNvSpPr>
          <p:nvPr/>
        </p:nvSpPr>
        <p:spPr bwMode="auto">
          <a:xfrm>
            <a:off x="1447800" y="1689980"/>
            <a:ext cx="5029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10312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1pPr>
            <a:lvl2pPr marL="458788" indent="-182880" algn="l" rtl="0" eaLnBrk="1" fontAlgn="base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0000"/>
                  <a:lumOff val="40000"/>
                </a:schemeClr>
              </a:buClr>
              <a:buFont typeface="Courier New"/>
              <a:buChar char="o"/>
              <a:defRPr sz="20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2pPr>
            <a:lvl3pPr marL="688975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8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3pPr>
            <a:lvl4pPr marL="923544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6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4pPr>
            <a:lvl5pPr marL="1155700" indent="-2286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5pPr>
            <a:lvl6pPr marL="1612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6pPr>
            <a:lvl7pPr marL="2070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7pPr>
            <a:lvl8pPr marL="2527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8pPr>
            <a:lvl9pPr marL="298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" indent="0">
              <a:lnSpc>
                <a:spcPct val="100000"/>
              </a:lnSpc>
              <a:buNone/>
            </a:pPr>
            <a:r>
              <a:rPr lang="en-US" sz="1800" dirty="0" smtClean="0"/>
              <a:t>Flagship devices today support up to 3SS</a:t>
            </a:r>
          </a:p>
        </p:txBody>
      </p:sp>
      <p:sp>
        <p:nvSpPr>
          <p:cNvPr id="160" name="Content Placeholder 1"/>
          <p:cNvSpPr txBox="1">
            <a:spLocks/>
          </p:cNvSpPr>
          <p:nvPr/>
        </p:nvSpPr>
        <p:spPr bwMode="auto">
          <a:xfrm>
            <a:off x="1447800" y="2086905"/>
            <a:ext cx="457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10312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1pPr>
            <a:lvl2pPr marL="458788" indent="-182880" algn="l" rtl="0" eaLnBrk="1" fontAlgn="base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0000"/>
                  <a:lumOff val="40000"/>
                </a:schemeClr>
              </a:buClr>
              <a:buFont typeface="Courier New"/>
              <a:buChar char="o"/>
              <a:defRPr sz="20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2pPr>
            <a:lvl3pPr marL="688975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8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3pPr>
            <a:lvl4pPr marL="923544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6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4pPr>
            <a:lvl5pPr marL="1155700" indent="-2286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5pPr>
            <a:lvl6pPr marL="1612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6pPr>
            <a:lvl7pPr marL="2070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7pPr>
            <a:lvl8pPr marL="2527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8pPr>
            <a:lvl9pPr marL="298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" indent="0">
              <a:lnSpc>
                <a:spcPct val="100000"/>
              </a:lnSpc>
              <a:buNone/>
            </a:pPr>
            <a:r>
              <a:rPr lang="en-US" sz="1800" dirty="0" smtClean="0"/>
              <a:t>Enterprises often prefer cost/performance of 2x2 APs </a:t>
            </a:r>
          </a:p>
        </p:txBody>
      </p:sp>
      <p:sp>
        <p:nvSpPr>
          <p:cNvPr id="6" name="Isosceles Triangle 5"/>
          <p:cNvSpPr/>
          <p:nvPr/>
        </p:nvSpPr>
        <p:spPr bwMode="auto">
          <a:xfrm rot="5400000">
            <a:off x="1219200" y="990600"/>
            <a:ext cx="228600" cy="228600"/>
          </a:xfrm>
          <a:prstGeom prst="triangle">
            <a:avLst/>
          </a:prstGeom>
          <a:solidFill>
            <a:schemeClr val="bg2">
              <a:lumMod val="75000"/>
              <a:lumOff val="25000"/>
            </a:schemeClr>
          </a:solidFill>
          <a:ln w="9525" cap="flat" cmpd="sng" algn="ctr">
            <a:solidFill>
              <a:schemeClr val="bg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61" name="Isosceles Triangle 160"/>
          <p:cNvSpPr/>
          <p:nvPr/>
        </p:nvSpPr>
        <p:spPr bwMode="auto">
          <a:xfrm rot="5400000">
            <a:off x="1219200" y="1384052"/>
            <a:ext cx="228600" cy="228600"/>
          </a:xfrm>
          <a:prstGeom prst="triangle">
            <a:avLst/>
          </a:prstGeom>
          <a:solidFill>
            <a:schemeClr val="tx1">
              <a:lumMod val="40000"/>
              <a:lumOff val="60000"/>
            </a:schemeClr>
          </a:solidFill>
          <a:ln w="9525" cap="flat" cmpd="sng" algn="ctr">
            <a:solidFill>
              <a:schemeClr val="tx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62" name="Isosceles Triangle 161"/>
          <p:cNvSpPr/>
          <p:nvPr/>
        </p:nvSpPr>
        <p:spPr bwMode="auto">
          <a:xfrm rot="5400000">
            <a:off x="1219200" y="2170956"/>
            <a:ext cx="228600" cy="228600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63" name="Isosceles Triangle 162"/>
          <p:cNvSpPr/>
          <p:nvPr/>
        </p:nvSpPr>
        <p:spPr bwMode="auto">
          <a:xfrm rot="5400000">
            <a:off x="1219200" y="1777504"/>
            <a:ext cx="228600" cy="228600"/>
          </a:xfrm>
          <a:prstGeom prst="triangle">
            <a:avLst/>
          </a:prstGeom>
          <a:solidFill>
            <a:schemeClr val="accent5">
              <a:lumMod val="75000"/>
            </a:schemeClr>
          </a:solidFill>
          <a:ln w="952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66" name="Freeform 19"/>
          <p:cNvSpPr>
            <a:spLocks noChangeAspect="1" noEditPoints="1"/>
          </p:cNvSpPr>
          <p:nvPr/>
        </p:nvSpPr>
        <p:spPr bwMode="auto">
          <a:xfrm rot="532649">
            <a:off x="3048000" y="5192006"/>
            <a:ext cx="2133600" cy="304800"/>
          </a:xfrm>
          <a:custGeom>
            <a:avLst/>
            <a:gdLst>
              <a:gd name="T0" fmla="*/ 715 w 868"/>
              <a:gd name="T1" fmla="*/ 128 h 351"/>
              <a:gd name="T2" fmla="*/ 363 w 868"/>
              <a:gd name="T3" fmla="*/ 50 h 351"/>
              <a:gd name="T4" fmla="*/ 226 w 868"/>
              <a:gd name="T5" fmla="*/ 94 h 351"/>
              <a:gd name="T6" fmla="*/ 155 w 868"/>
              <a:gd name="T7" fmla="*/ 112 h 351"/>
              <a:gd name="T8" fmla="*/ 111 w 868"/>
              <a:gd name="T9" fmla="*/ 138 h 351"/>
              <a:gd name="T10" fmla="*/ 85 w 868"/>
              <a:gd name="T11" fmla="*/ 163 h 351"/>
              <a:gd name="T12" fmla="*/ 104 w 868"/>
              <a:gd name="T13" fmla="*/ 185 h 351"/>
              <a:gd name="T14" fmla="*/ 69 w 868"/>
              <a:gd name="T15" fmla="*/ 174 h 351"/>
              <a:gd name="T16" fmla="*/ 92 w 868"/>
              <a:gd name="T17" fmla="*/ 203 h 351"/>
              <a:gd name="T18" fmla="*/ 66 w 868"/>
              <a:gd name="T19" fmla="*/ 192 h 351"/>
              <a:gd name="T20" fmla="*/ 75 w 868"/>
              <a:gd name="T21" fmla="*/ 207 h 351"/>
              <a:gd name="T22" fmla="*/ 72 w 868"/>
              <a:gd name="T23" fmla="*/ 224 h 351"/>
              <a:gd name="T24" fmla="*/ 64 w 868"/>
              <a:gd name="T25" fmla="*/ 228 h 351"/>
              <a:gd name="T26" fmla="*/ 29 w 868"/>
              <a:gd name="T27" fmla="*/ 217 h 351"/>
              <a:gd name="T28" fmla="*/ 31 w 868"/>
              <a:gd name="T29" fmla="*/ 228 h 351"/>
              <a:gd name="T30" fmla="*/ 53 w 868"/>
              <a:gd name="T31" fmla="*/ 253 h 351"/>
              <a:gd name="T32" fmla="*/ 36 w 868"/>
              <a:gd name="T33" fmla="*/ 257 h 351"/>
              <a:gd name="T34" fmla="*/ 774 w 868"/>
              <a:gd name="T35" fmla="*/ 258 h 351"/>
              <a:gd name="T36" fmla="*/ 640 w 868"/>
              <a:gd name="T37" fmla="*/ 136 h 351"/>
              <a:gd name="T38" fmla="*/ 376 w 868"/>
              <a:gd name="T39" fmla="*/ 47 h 351"/>
              <a:gd name="T40" fmla="*/ 235 w 868"/>
              <a:gd name="T41" fmla="*/ 76 h 351"/>
              <a:gd name="T42" fmla="*/ 221 w 868"/>
              <a:gd name="T43" fmla="*/ 70 h 351"/>
              <a:gd name="T44" fmla="*/ 180 w 868"/>
              <a:gd name="T45" fmla="*/ 89 h 351"/>
              <a:gd name="T46" fmla="*/ 168 w 868"/>
              <a:gd name="T47" fmla="*/ 110 h 351"/>
              <a:gd name="T48" fmla="*/ 140 w 868"/>
              <a:gd name="T49" fmla="*/ 145 h 351"/>
              <a:gd name="T50" fmla="*/ 81 w 868"/>
              <a:gd name="T51" fmla="*/ 192 h 351"/>
              <a:gd name="T52" fmla="*/ 126 w 868"/>
              <a:gd name="T53" fmla="*/ 134 h 351"/>
              <a:gd name="T54" fmla="*/ 253 w 868"/>
              <a:gd name="T55" fmla="*/ 36 h 351"/>
              <a:gd name="T56" fmla="*/ 399 w 868"/>
              <a:gd name="T57" fmla="*/ 2 h 351"/>
              <a:gd name="T58" fmla="*/ 510 w 868"/>
              <a:gd name="T59" fmla="*/ 14 h 351"/>
              <a:gd name="T60" fmla="*/ 732 w 868"/>
              <a:gd name="T61" fmla="*/ 145 h 351"/>
              <a:gd name="T62" fmla="*/ 794 w 868"/>
              <a:gd name="T63" fmla="*/ 260 h 351"/>
              <a:gd name="T64" fmla="*/ 787 w 868"/>
              <a:gd name="T65" fmla="*/ 222 h 351"/>
              <a:gd name="T66" fmla="*/ 721 w 868"/>
              <a:gd name="T67" fmla="*/ 150 h 351"/>
              <a:gd name="T68" fmla="*/ 533 w 868"/>
              <a:gd name="T69" fmla="*/ 22 h 351"/>
              <a:gd name="T70" fmla="*/ 380 w 868"/>
              <a:gd name="T71" fmla="*/ 47 h 351"/>
              <a:gd name="T72" fmla="*/ 307 w 868"/>
              <a:gd name="T73" fmla="*/ 53 h 351"/>
              <a:gd name="T74" fmla="*/ 281 w 868"/>
              <a:gd name="T75" fmla="*/ 47 h 351"/>
              <a:gd name="T76" fmla="*/ 242 w 868"/>
              <a:gd name="T77" fmla="*/ 43 h 351"/>
              <a:gd name="T78" fmla="*/ 222 w 868"/>
              <a:gd name="T79" fmla="*/ 51 h 351"/>
              <a:gd name="T80" fmla="*/ 197 w 868"/>
              <a:gd name="T81" fmla="*/ 73 h 351"/>
              <a:gd name="T82" fmla="*/ 164 w 868"/>
              <a:gd name="T83" fmla="*/ 99 h 351"/>
              <a:gd name="T84" fmla="*/ 142 w 868"/>
              <a:gd name="T85" fmla="*/ 117 h 351"/>
              <a:gd name="T86" fmla="*/ 141 w 868"/>
              <a:gd name="T87" fmla="*/ 138 h 351"/>
              <a:gd name="T88" fmla="*/ 124 w 868"/>
              <a:gd name="T89" fmla="*/ 129 h 351"/>
              <a:gd name="T90" fmla="*/ 113 w 868"/>
              <a:gd name="T91" fmla="*/ 142 h 351"/>
              <a:gd name="T92" fmla="*/ 337 w 868"/>
              <a:gd name="T93" fmla="*/ 9 h 351"/>
              <a:gd name="T94" fmla="*/ 168 w 868"/>
              <a:gd name="T95" fmla="*/ 125 h 351"/>
              <a:gd name="T96" fmla="*/ 197 w 868"/>
              <a:gd name="T97" fmla="*/ 105 h 351"/>
              <a:gd name="T98" fmla="*/ 131 w 868"/>
              <a:gd name="T99" fmla="*/ 159 h 351"/>
              <a:gd name="T100" fmla="*/ 88 w 868"/>
              <a:gd name="T101" fmla="*/ 171 h 351"/>
              <a:gd name="T102" fmla="*/ 85 w 868"/>
              <a:gd name="T103" fmla="*/ 191 h 351"/>
              <a:gd name="T104" fmla="*/ 79 w 868"/>
              <a:gd name="T105" fmla="*/ 215 h 351"/>
              <a:gd name="T106" fmla="*/ 48 w 868"/>
              <a:gd name="T107" fmla="*/ 193 h 351"/>
              <a:gd name="T108" fmla="*/ 64 w 868"/>
              <a:gd name="T109" fmla="*/ 238 h 351"/>
              <a:gd name="T110" fmla="*/ 17 w 868"/>
              <a:gd name="T111" fmla="*/ 235 h 351"/>
              <a:gd name="T112" fmla="*/ 87 w 868"/>
              <a:gd name="T113" fmla="*/ 158 h 351"/>
              <a:gd name="T114" fmla="*/ 865 w 868"/>
              <a:gd name="T115" fmla="*/ 172 h 351"/>
              <a:gd name="T116" fmla="*/ 859 w 868"/>
              <a:gd name="T117" fmla="*/ 117 h 351"/>
              <a:gd name="T118" fmla="*/ 782 w 868"/>
              <a:gd name="T119" fmla="*/ 277 h 351"/>
              <a:gd name="T120" fmla="*/ 841 w 868"/>
              <a:gd name="T121" fmla="*/ 164 h 351"/>
              <a:gd name="T122" fmla="*/ 861 w 868"/>
              <a:gd name="T123" fmla="*/ 201 h 351"/>
              <a:gd name="T124" fmla="*/ 666 w 868"/>
              <a:gd name="T125" fmla="*/ 296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68" h="351">
                <a:moveTo>
                  <a:pt x="813" y="278"/>
                </a:moveTo>
                <a:cubicBezTo>
                  <a:pt x="812" y="276"/>
                  <a:pt x="811" y="275"/>
                  <a:pt x="812" y="275"/>
                </a:cubicBezTo>
                <a:cubicBezTo>
                  <a:pt x="813" y="277"/>
                  <a:pt x="813" y="278"/>
                  <a:pt x="813" y="278"/>
                </a:cubicBezTo>
                <a:close/>
                <a:moveTo>
                  <a:pt x="812" y="266"/>
                </a:moveTo>
                <a:cubicBezTo>
                  <a:pt x="813" y="269"/>
                  <a:pt x="814" y="269"/>
                  <a:pt x="814" y="271"/>
                </a:cubicBezTo>
                <a:cubicBezTo>
                  <a:pt x="813" y="267"/>
                  <a:pt x="813" y="271"/>
                  <a:pt x="813" y="270"/>
                </a:cubicBezTo>
                <a:cubicBezTo>
                  <a:pt x="815" y="276"/>
                  <a:pt x="814" y="270"/>
                  <a:pt x="815" y="272"/>
                </a:cubicBezTo>
                <a:cubicBezTo>
                  <a:pt x="814" y="268"/>
                  <a:pt x="813" y="267"/>
                  <a:pt x="812" y="266"/>
                </a:cubicBezTo>
                <a:close/>
                <a:moveTo>
                  <a:pt x="781" y="282"/>
                </a:moveTo>
                <a:cubicBezTo>
                  <a:pt x="782" y="285"/>
                  <a:pt x="783" y="285"/>
                  <a:pt x="784" y="284"/>
                </a:cubicBezTo>
                <a:cubicBezTo>
                  <a:pt x="782" y="282"/>
                  <a:pt x="782" y="282"/>
                  <a:pt x="781" y="282"/>
                </a:cubicBezTo>
                <a:close/>
                <a:moveTo>
                  <a:pt x="798" y="267"/>
                </a:moveTo>
                <a:cubicBezTo>
                  <a:pt x="798" y="268"/>
                  <a:pt x="801" y="272"/>
                  <a:pt x="801" y="272"/>
                </a:cubicBezTo>
                <a:cubicBezTo>
                  <a:pt x="801" y="269"/>
                  <a:pt x="799" y="267"/>
                  <a:pt x="798" y="267"/>
                </a:cubicBezTo>
                <a:close/>
                <a:moveTo>
                  <a:pt x="791" y="270"/>
                </a:moveTo>
                <a:cubicBezTo>
                  <a:pt x="791" y="272"/>
                  <a:pt x="793" y="275"/>
                  <a:pt x="793" y="276"/>
                </a:cubicBezTo>
                <a:cubicBezTo>
                  <a:pt x="793" y="274"/>
                  <a:pt x="791" y="271"/>
                  <a:pt x="791" y="270"/>
                </a:cubicBezTo>
                <a:close/>
                <a:moveTo>
                  <a:pt x="789" y="269"/>
                </a:moveTo>
                <a:cubicBezTo>
                  <a:pt x="788" y="269"/>
                  <a:pt x="791" y="272"/>
                  <a:pt x="790" y="273"/>
                </a:cubicBezTo>
                <a:cubicBezTo>
                  <a:pt x="789" y="270"/>
                  <a:pt x="788" y="270"/>
                  <a:pt x="787" y="270"/>
                </a:cubicBezTo>
                <a:cubicBezTo>
                  <a:pt x="789" y="273"/>
                  <a:pt x="790" y="274"/>
                  <a:pt x="791" y="276"/>
                </a:cubicBezTo>
                <a:cubicBezTo>
                  <a:pt x="792" y="276"/>
                  <a:pt x="792" y="274"/>
                  <a:pt x="793" y="276"/>
                </a:cubicBezTo>
                <a:cubicBezTo>
                  <a:pt x="792" y="273"/>
                  <a:pt x="791" y="272"/>
                  <a:pt x="789" y="269"/>
                </a:cubicBezTo>
                <a:close/>
                <a:moveTo>
                  <a:pt x="801" y="266"/>
                </a:moveTo>
                <a:cubicBezTo>
                  <a:pt x="800" y="266"/>
                  <a:pt x="800" y="268"/>
                  <a:pt x="801" y="271"/>
                </a:cubicBezTo>
                <a:cubicBezTo>
                  <a:pt x="802" y="271"/>
                  <a:pt x="801" y="267"/>
                  <a:pt x="801" y="266"/>
                </a:cubicBezTo>
                <a:close/>
                <a:moveTo>
                  <a:pt x="799" y="270"/>
                </a:moveTo>
                <a:cubicBezTo>
                  <a:pt x="799" y="270"/>
                  <a:pt x="798" y="270"/>
                  <a:pt x="798" y="269"/>
                </a:cubicBezTo>
                <a:cubicBezTo>
                  <a:pt x="797" y="269"/>
                  <a:pt x="797" y="270"/>
                  <a:pt x="798" y="272"/>
                </a:cubicBezTo>
                <a:cubicBezTo>
                  <a:pt x="798" y="271"/>
                  <a:pt x="800" y="273"/>
                  <a:pt x="799" y="270"/>
                </a:cubicBezTo>
                <a:close/>
                <a:moveTo>
                  <a:pt x="770" y="269"/>
                </a:moveTo>
                <a:cubicBezTo>
                  <a:pt x="771" y="271"/>
                  <a:pt x="772" y="272"/>
                  <a:pt x="773" y="272"/>
                </a:cubicBezTo>
                <a:cubicBezTo>
                  <a:pt x="772" y="270"/>
                  <a:pt x="771" y="269"/>
                  <a:pt x="770" y="269"/>
                </a:cubicBezTo>
                <a:close/>
                <a:moveTo>
                  <a:pt x="807" y="248"/>
                </a:moveTo>
                <a:cubicBezTo>
                  <a:pt x="808" y="250"/>
                  <a:pt x="810" y="253"/>
                  <a:pt x="810" y="252"/>
                </a:cubicBezTo>
                <a:cubicBezTo>
                  <a:pt x="809" y="249"/>
                  <a:pt x="808" y="247"/>
                  <a:pt x="807" y="248"/>
                </a:cubicBezTo>
                <a:close/>
                <a:moveTo>
                  <a:pt x="802" y="246"/>
                </a:moveTo>
                <a:cubicBezTo>
                  <a:pt x="803" y="247"/>
                  <a:pt x="803" y="248"/>
                  <a:pt x="804" y="251"/>
                </a:cubicBezTo>
                <a:cubicBezTo>
                  <a:pt x="805" y="251"/>
                  <a:pt x="803" y="245"/>
                  <a:pt x="802" y="246"/>
                </a:cubicBezTo>
                <a:close/>
                <a:moveTo>
                  <a:pt x="805" y="245"/>
                </a:moveTo>
                <a:cubicBezTo>
                  <a:pt x="803" y="240"/>
                  <a:pt x="804" y="239"/>
                  <a:pt x="802" y="235"/>
                </a:cubicBezTo>
                <a:cubicBezTo>
                  <a:pt x="800" y="234"/>
                  <a:pt x="796" y="236"/>
                  <a:pt x="801" y="245"/>
                </a:cubicBezTo>
                <a:cubicBezTo>
                  <a:pt x="801" y="242"/>
                  <a:pt x="806" y="248"/>
                  <a:pt x="805" y="245"/>
                </a:cubicBezTo>
                <a:close/>
                <a:moveTo>
                  <a:pt x="759" y="246"/>
                </a:moveTo>
                <a:cubicBezTo>
                  <a:pt x="759" y="247"/>
                  <a:pt x="758" y="246"/>
                  <a:pt x="758" y="246"/>
                </a:cubicBezTo>
                <a:cubicBezTo>
                  <a:pt x="759" y="248"/>
                  <a:pt x="760" y="248"/>
                  <a:pt x="759" y="248"/>
                </a:cubicBezTo>
                <a:cubicBezTo>
                  <a:pt x="760" y="250"/>
                  <a:pt x="760" y="250"/>
                  <a:pt x="761" y="250"/>
                </a:cubicBezTo>
                <a:cubicBezTo>
                  <a:pt x="759" y="248"/>
                  <a:pt x="760" y="248"/>
                  <a:pt x="759" y="246"/>
                </a:cubicBezTo>
                <a:close/>
                <a:moveTo>
                  <a:pt x="766" y="178"/>
                </a:moveTo>
                <a:cubicBezTo>
                  <a:pt x="766" y="178"/>
                  <a:pt x="766" y="178"/>
                  <a:pt x="767" y="180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67" y="179"/>
                  <a:pt x="768" y="180"/>
                  <a:pt x="766" y="178"/>
                </a:cubicBezTo>
                <a:close/>
                <a:moveTo>
                  <a:pt x="756" y="167"/>
                </a:moveTo>
                <a:cubicBezTo>
                  <a:pt x="757" y="168"/>
                  <a:pt x="758" y="169"/>
                  <a:pt x="757" y="169"/>
                </a:cubicBezTo>
                <a:cubicBezTo>
                  <a:pt x="762" y="175"/>
                  <a:pt x="758" y="167"/>
                  <a:pt x="756" y="167"/>
                </a:cubicBezTo>
                <a:close/>
                <a:moveTo>
                  <a:pt x="713" y="128"/>
                </a:moveTo>
                <a:cubicBezTo>
                  <a:pt x="713" y="127"/>
                  <a:pt x="714" y="127"/>
                  <a:pt x="715" y="128"/>
                </a:cubicBezTo>
                <a:cubicBezTo>
                  <a:pt x="712" y="125"/>
                  <a:pt x="710" y="125"/>
                  <a:pt x="713" y="128"/>
                </a:cubicBezTo>
                <a:close/>
                <a:moveTo>
                  <a:pt x="640" y="70"/>
                </a:moveTo>
                <a:cubicBezTo>
                  <a:pt x="634" y="64"/>
                  <a:pt x="636" y="68"/>
                  <a:pt x="640" y="70"/>
                </a:cubicBezTo>
                <a:close/>
                <a:moveTo>
                  <a:pt x="545" y="23"/>
                </a:moveTo>
                <a:cubicBezTo>
                  <a:pt x="544" y="24"/>
                  <a:pt x="548" y="25"/>
                  <a:pt x="549" y="24"/>
                </a:cubicBezTo>
                <a:cubicBezTo>
                  <a:pt x="546" y="24"/>
                  <a:pt x="547" y="24"/>
                  <a:pt x="545" y="23"/>
                </a:cubicBezTo>
                <a:close/>
                <a:moveTo>
                  <a:pt x="539" y="20"/>
                </a:moveTo>
                <a:cubicBezTo>
                  <a:pt x="539" y="20"/>
                  <a:pt x="538" y="20"/>
                  <a:pt x="538" y="20"/>
                </a:cubicBezTo>
                <a:cubicBezTo>
                  <a:pt x="540" y="21"/>
                  <a:pt x="543" y="22"/>
                  <a:pt x="543" y="21"/>
                </a:cubicBezTo>
                <a:cubicBezTo>
                  <a:pt x="540" y="20"/>
                  <a:pt x="540" y="21"/>
                  <a:pt x="539" y="20"/>
                </a:cubicBezTo>
                <a:close/>
                <a:moveTo>
                  <a:pt x="530" y="17"/>
                </a:moveTo>
                <a:cubicBezTo>
                  <a:pt x="529" y="18"/>
                  <a:pt x="534" y="19"/>
                  <a:pt x="534" y="18"/>
                </a:cubicBezTo>
                <a:lnTo>
                  <a:pt x="530" y="17"/>
                </a:lnTo>
                <a:close/>
                <a:moveTo>
                  <a:pt x="524" y="16"/>
                </a:moveTo>
                <a:cubicBezTo>
                  <a:pt x="524" y="16"/>
                  <a:pt x="522" y="16"/>
                  <a:pt x="522" y="17"/>
                </a:cubicBezTo>
                <a:cubicBezTo>
                  <a:pt x="524" y="17"/>
                  <a:pt x="527" y="18"/>
                  <a:pt x="529" y="18"/>
                </a:cubicBezTo>
                <a:cubicBezTo>
                  <a:pt x="528" y="17"/>
                  <a:pt x="526" y="17"/>
                  <a:pt x="524" y="16"/>
                </a:cubicBezTo>
                <a:close/>
                <a:moveTo>
                  <a:pt x="498" y="10"/>
                </a:moveTo>
                <a:cubicBezTo>
                  <a:pt x="501" y="10"/>
                  <a:pt x="502" y="10"/>
                  <a:pt x="503" y="10"/>
                </a:cubicBezTo>
                <a:cubicBezTo>
                  <a:pt x="502" y="10"/>
                  <a:pt x="498" y="9"/>
                  <a:pt x="498" y="10"/>
                </a:cubicBezTo>
                <a:close/>
                <a:moveTo>
                  <a:pt x="467" y="7"/>
                </a:moveTo>
                <a:cubicBezTo>
                  <a:pt x="468" y="7"/>
                  <a:pt x="473" y="8"/>
                  <a:pt x="473" y="7"/>
                </a:cubicBezTo>
                <a:cubicBezTo>
                  <a:pt x="470" y="7"/>
                  <a:pt x="467" y="6"/>
                  <a:pt x="467" y="7"/>
                </a:cubicBezTo>
                <a:close/>
                <a:moveTo>
                  <a:pt x="443" y="52"/>
                </a:moveTo>
                <a:cubicBezTo>
                  <a:pt x="443" y="52"/>
                  <a:pt x="443" y="52"/>
                  <a:pt x="443" y="53"/>
                </a:cubicBezTo>
                <a:cubicBezTo>
                  <a:pt x="445" y="53"/>
                  <a:pt x="444" y="54"/>
                  <a:pt x="447" y="54"/>
                </a:cubicBezTo>
                <a:cubicBezTo>
                  <a:pt x="446" y="53"/>
                  <a:pt x="446" y="53"/>
                  <a:pt x="448" y="53"/>
                </a:cubicBezTo>
                <a:cubicBezTo>
                  <a:pt x="447" y="52"/>
                  <a:pt x="446" y="52"/>
                  <a:pt x="443" y="52"/>
                </a:cubicBezTo>
                <a:close/>
                <a:moveTo>
                  <a:pt x="435" y="51"/>
                </a:moveTo>
                <a:cubicBezTo>
                  <a:pt x="435" y="52"/>
                  <a:pt x="430" y="51"/>
                  <a:pt x="431" y="51"/>
                </a:cubicBezTo>
                <a:cubicBezTo>
                  <a:pt x="432" y="51"/>
                  <a:pt x="436" y="52"/>
                  <a:pt x="437" y="52"/>
                </a:cubicBezTo>
                <a:cubicBezTo>
                  <a:pt x="435" y="52"/>
                  <a:pt x="437" y="51"/>
                  <a:pt x="435" y="51"/>
                </a:cubicBezTo>
                <a:close/>
                <a:moveTo>
                  <a:pt x="402" y="50"/>
                </a:moveTo>
                <a:cubicBezTo>
                  <a:pt x="404" y="50"/>
                  <a:pt x="406" y="50"/>
                  <a:pt x="406" y="49"/>
                </a:cubicBezTo>
                <a:cubicBezTo>
                  <a:pt x="404" y="49"/>
                  <a:pt x="402" y="49"/>
                  <a:pt x="402" y="50"/>
                </a:cubicBezTo>
                <a:close/>
                <a:moveTo>
                  <a:pt x="391" y="1"/>
                </a:moveTo>
                <a:cubicBezTo>
                  <a:pt x="391" y="2"/>
                  <a:pt x="395" y="2"/>
                  <a:pt x="397" y="2"/>
                </a:cubicBezTo>
                <a:cubicBezTo>
                  <a:pt x="397" y="2"/>
                  <a:pt x="395" y="2"/>
                  <a:pt x="395" y="3"/>
                </a:cubicBezTo>
                <a:cubicBezTo>
                  <a:pt x="396" y="3"/>
                  <a:pt x="397" y="3"/>
                  <a:pt x="398" y="3"/>
                </a:cubicBezTo>
                <a:cubicBezTo>
                  <a:pt x="397" y="2"/>
                  <a:pt x="401" y="4"/>
                  <a:pt x="402" y="3"/>
                </a:cubicBezTo>
                <a:cubicBezTo>
                  <a:pt x="400" y="2"/>
                  <a:pt x="396" y="3"/>
                  <a:pt x="399" y="2"/>
                </a:cubicBezTo>
                <a:cubicBezTo>
                  <a:pt x="393" y="2"/>
                  <a:pt x="395" y="1"/>
                  <a:pt x="391" y="1"/>
                </a:cubicBezTo>
                <a:close/>
                <a:moveTo>
                  <a:pt x="394" y="3"/>
                </a:moveTo>
                <a:cubicBezTo>
                  <a:pt x="391" y="3"/>
                  <a:pt x="389" y="3"/>
                  <a:pt x="388" y="3"/>
                </a:cubicBezTo>
                <a:cubicBezTo>
                  <a:pt x="391" y="3"/>
                  <a:pt x="394" y="4"/>
                  <a:pt x="395" y="3"/>
                </a:cubicBezTo>
                <a:cubicBezTo>
                  <a:pt x="394" y="3"/>
                  <a:pt x="394" y="3"/>
                  <a:pt x="394" y="3"/>
                </a:cubicBezTo>
                <a:close/>
                <a:moveTo>
                  <a:pt x="384" y="2"/>
                </a:moveTo>
                <a:cubicBezTo>
                  <a:pt x="386" y="2"/>
                  <a:pt x="388" y="2"/>
                  <a:pt x="389" y="2"/>
                </a:cubicBezTo>
                <a:cubicBezTo>
                  <a:pt x="387" y="2"/>
                  <a:pt x="384" y="2"/>
                  <a:pt x="384" y="2"/>
                </a:cubicBezTo>
                <a:close/>
                <a:moveTo>
                  <a:pt x="371" y="5"/>
                </a:moveTo>
                <a:cubicBezTo>
                  <a:pt x="370" y="6"/>
                  <a:pt x="367" y="6"/>
                  <a:pt x="365" y="6"/>
                </a:cubicBezTo>
                <a:cubicBezTo>
                  <a:pt x="367" y="7"/>
                  <a:pt x="377" y="6"/>
                  <a:pt x="377" y="5"/>
                </a:cubicBezTo>
                <a:cubicBezTo>
                  <a:pt x="374" y="5"/>
                  <a:pt x="374" y="5"/>
                  <a:pt x="371" y="5"/>
                </a:cubicBezTo>
                <a:close/>
                <a:moveTo>
                  <a:pt x="364" y="51"/>
                </a:moveTo>
                <a:cubicBezTo>
                  <a:pt x="364" y="52"/>
                  <a:pt x="367" y="51"/>
                  <a:pt x="370" y="51"/>
                </a:cubicBezTo>
                <a:cubicBezTo>
                  <a:pt x="370" y="51"/>
                  <a:pt x="366" y="51"/>
                  <a:pt x="364" y="51"/>
                </a:cubicBezTo>
                <a:close/>
                <a:moveTo>
                  <a:pt x="363" y="50"/>
                </a:moveTo>
                <a:cubicBezTo>
                  <a:pt x="365" y="49"/>
                  <a:pt x="366" y="49"/>
                  <a:pt x="367" y="49"/>
                </a:cubicBezTo>
                <a:cubicBezTo>
                  <a:pt x="365" y="48"/>
                  <a:pt x="363" y="49"/>
                  <a:pt x="363" y="50"/>
                </a:cubicBezTo>
                <a:close/>
                <a:moveTo>
                  <a:pt x="326" y="13"/>
                </a:moveTo>
                <a:cubicBezTo>
                  <a:pt x="327" y="12"/>
                  <a:pt x="332" y="11"/>
                  <a:pt x="333" y="11"/>
                </a:cubicBezTo>
                <a:cubicBezTo>
                  <a:pt x="329" y="11"/>
                  <a:pt x="328" y="12"/>
                  <a:pt x="326" y="13"/>
                </a:cubicBezTo>
                <a:close/>
                <a:moveTo>
                  <a:pt x="321" y="10"/>
                </a:moveTo>
                <a:cubicBezTo>
                  <a:pt x="322" y="11"/>
                  <a:pt x="325" y="10"/>
                  <a:pt x="329" y="9"/>
                </a:cubicBezTo>
                <a:cubicBezTo>
                  <a:pt x="329" y="9"/>
                  <a:pt x="329" y="9"/>
                  <a:pt x="328" y="9"/>
                </a:cubicBezTo>
                <a:cubicBezTo>
                  <a:pt x="326" y="10"/>
                  <a:pt x="323" y="10"/>
                  <a:pt x="321" y="10"/>
                </a:cubicBezTo>
                <a:close/>
                <a:moveTo>
                  <a:pt x="322" y="58"/>
                </a:moveTo>
                <a:cubicBezTo>
                  <a:pt x="323" y="58"/>
                  <a:pt x="326" y="58"/>
                  <a:pt x="328" y="58"/>
                </a:cubicBezTo>
                <a:cubicBezTo>
                  <a:pt x="327" y="57"/>
                  <a:pt x="325" y="57"/>
                  <a:pt x="322" y="58"/>
                </a:cubicBezTo>
                <a:close/>
                <a:moveTo>
                  <a:pt x="313" y="59"/>
                </a:moveTo>
                <a:cubicBezTo>
                  <a:pt x="314" y="60"/>
                  <a:pt x="309" y="60"/>
                  <a:pt x="309" y="61"/>
                </a:cubicBezTo>
                <a:cubicBezTo>
                  <a:pt x="311" y="61"/>
                  <a:pt x="312" y="61"/>
                  <a:pt x="316" y="60"/>
                </a:cubicBezTo>
                <a:cubicBezTo>
                  <a:pt x="315" y="60"/>
                  <a:pt x="316" y="59"/>
                  <a:pt x="313" y="59"/>
                </a:cubicBezTo>
                <a:close/>
                <a:moveTo>
                  <a:pt x="286" y="24"/>
                </a:moveTo>
                <a:cubicBezTo>
                  <a:pt x="286" y="24"/>
                  <a:pt x="280" y="25"/>
                  <a:pt x="280" y="26"/>
                </a:cubicBezTo>
                <a:cubicBezTo>
                  <a:pt x="281" y="26"/>
                  <a:pt x="280" y="26"/>
                  <a:pt x="281" y="26"/>
                </a:cubicBezTo>
                <a:cubicBezTo>
                  <a:pt x="282" y="26"/>
                  <a:pt x="284" y="25"/>
                  <a:pt x="285" y="24"/>
                </a:cubicBezTo>
                <a:cubicBezTo>
                  <a:pt x="285" y="25"/>
                  <a:pt x="286" y="25"/>
                  <a:pt x="287" y="25"/>
                </a:cubicBezTo>
                <a:cubicBezTo>
                  <a:pt x="290" y="24"/>
                  <a:pt x="290" y="24"/>
                  <a:pt x="294" y="23"/>
                </a:cubicBezTo>
                <a:cubicBezTo>
                  <a:pt x="293" y="22"/>
                  <a:pt x="293" y="22"/>
                  <a:pt x="293" y="22"/>
                </a:cubicBezTo>
                <a:cubicBezTo>
                  <a:pt x="290" y="23"/>
                  <a:pt x="288" y="23"/>
                  <a:pt x="286" y="24"/>
                </a:cubicBezTo>
                <a:close/>
                <a:moveTo>
                  <a:pt x="287" y="68"/>
                </a:moveTo>
                <a:cubicBezTo>
                  <a:pt x="289" y="67"/>
                  <a:pt x="289" y="67"/>
                  <a:pt x="289" y="66"/>
                </a:cubicBezTo>
                <a:cubicBezTo>
                  <a:pt x="287" y="67"/>
                  <a:pt x="287" y="67"/>
                  <a:pt x="287" y="68"/>
                </a:cubicBezTo>
                <a:close/>
                <a:moveTo>
                  <a:pt x="237" y="80"/>
                </a:moveTo>
                <a:cubicBezTo>
                  <a:pt x="236" y="81"/>
                  <a:pt x="235" y="83"/>
                  <a:pt x="230" y="86"/>
                </a:cubicBezTo>
                <a:cubicBezTo>
                  <a:pt x="227" y="86"/>
                  <a:pt x="224" y="88"/>
                  <a:pt x="221" y="89"/>
                </a:cubicBezTo>
                <a:cubicBezTo>
                  <a:pt x="221" y="89"/>
                  <a:pt x="221" y="90"/>
                  <a:pt x="220" y="91"/>
                </a:cubicBezTo>
                <a:cubicBezTo>
                  <a:pt x="219" y="91"/>
                  <a:pt x="215" y="92"/>
                  <a:pt x="215" y="93"/>
                </a:cubicBezTo>
                <a:cubicBezTo>
                  <a:pt x="217" y="93"/>
                  <a:pt x="218" y="93"/>
                  <a:pt x="220" y="92"/>
                </a:cubicBezTo>
                <a:cubicBezTo>
                  <a:pt x="222" y="91"/>
                  <a:pt x="219" y="91"/>
                  <a:pt x="221" y="90"/>
                </a:cubicBezTo>
                <a:cubicBezTo>
                  <a:pt x="227" y="88"/>
                  <a:pt x="233" y="84"/>
                  <a:pt x="238" y="81"/>
                </a:cubicBezTo>
                <a:cubicBezTo>
                  <a:pt x="237" y="81"/>
                  <a:pt x="237" y="81"/>
                  <a:pt x="236" y="81"/>
                </a:cubicBezTo>
                <a:cubicBezTo>
                  <a:pt x="239" y="80"/>
                  <a:pt x="241" y="79"/>
                  <a:pt x="242" y="78"/>
                </a:cubicBezTo>
                <a:cubicBezTo>
                  <a:pt x="239" y="79"/>
                  <a:pt x="238" y="79"/>
                  <a:pt x="237" y="80"/>
                </a:cubicBezTo>
                <a:close/>
                <a:moveTo>
                  <a:pt x="228" y="79"/>
                </a:moveTo>
                <a:cubicBezTo>
                  <a:pt x="228" y="80"/>
                  <a:pt x="230" y="79"/>
                  <a:pt x="228" y="80"/>
                </a:cubicBezTo>
                <a:cubicBezTo>
                  <a:pt x="228" y="80"/>
                  <a:pt x="224" y="82"/>
                  <a:pt x="224" y="81"/>
                </a:cubicBezTo>
                <a:cubicBezTo>
                  <a:pt x="219" y="84"/>
                  <a:pt x="214" y="86"/>
                  <a:pt x="212" y="89"/>
                </a:cubicBezTo>
                <a:cubicBezTo>
                  <a:pt x="217" y="86"/>
                  <a:pt x="220" y="83"/>
                  <a:pt x="224" y="82"/>
                </a:cubicBezTo>
                <a:cubicBezTo>
                  <a:pt x="224" y="82"/>
                  <a:pt x="222" y="83"/>
                  <a:pt x="223" y="83"/>
                </a:cubicBezTo>
                <a:cubicBezTo>
                  <a:pt x="226" y="82"/>
                  <a:pt x="228" y="80"/>
                  <a:pt x="232" y="79"/>
                </a:cubicBezTo>
                <a:cubicBezTo>
                  <a:pt x="231" y="78"/>
                  <a:pt x="231" y="78"/>
                  <a:pt x="228" y="79"/>
                </a:cubicBezTo>
                <a:close/>
                <a:moveTo>
                  <a:pt x="209" y="55"/>
                </a:moveTo>
                <a:cubicBezTo>
                  <a:pt x="212" y="54"/>
                  <a:pt x="215" y="52"/>
                  <a:pt x="216" y="50"/>
                </a:cubicBezTo>
                <a:cubicBezTo>
                  <a:pt x="212" y="52"/>
                  <a:pt x="211" y="53"/>
                  <a:pt x="209" y="55"/>
                </a:cubicBezTo>
                <a:close/>
                <a:moveTo>
                  <a:pt x="220" y="66"/>
                </a:moveTo>
                <a:cubicBezTo>
                  <a:pt x="223" y="64"/>
                  <a:pt x="220" y="67"/>
                  <a:pt x="223" y="65"/>
                </a:cubicBezTo>
                <a:cubicBezTo>
                  <a:pt x="224" y="64"/>
                  <a:pt x="223" y="65"/>
                  <a:pt x="223" y="64"/>
                </a:cubicBezTo>
                <a:cubicBezTo>
                  <a:pt x="222" y="65"/>
                  <a:pt x="220" y="65"/>
                  <a:pt x="220" y="66"/>
                </a:cubicBezTo>
                <a:close/>
                <a:moveTo>
                  <a:pt x="217" y="67"/>
                </a:moveTo>
                <a:cubicBezTo>
                  <a:pt x="214" y="69"/>
                  <a:pt x="216" y="70"/>
                  <a:pt x="219" y="67"/>
                </a:cubicBezTo>
                <a:cubicBezTo>
                  <a:pt x="214" y="69"/>
                  <a:pt x="222" y="65"/>
                  <a:pt x="217" y="67"/>
                </a:cubicBezTo>
                <a:close/>
                <a:moveTo>
                  <a:pt x="226" y="94"/>
                </a:moveTo>
                <a:cubicBezTo>
                  <a:pt x="225" y="94"/>
                  <a:pt x="224" y="95"/>
                  <a:pt x="224" y="96"/>
                </a:cubicBezTo>
                <a:cubicBezTo>
                  <a:pt x="226" y="94"/>
                  <a:pt x="226" y="95"/>
                  <a:pt x="228" y="94"/>
                </a:cubicBezTo>
                <a:cubicBezTo>
                  <a:pt x="228" y="93"/>
                  <a:pt x="227" y="94"/>
                  <a:pt x="226" y="94"/>
                </a:cubicBezTo>
                <a:close/>
                <a:moveTo>
                  <a:pt x="216" y="80"/>
                </a:moveTo>
                <a:cubicBezTo>
                  <a:pt x="215" y="80"/>
                  <a:pt x="213" y="82"/>
                  <a:pt x="211" y="82"/>
                </a:cubicBezTo>
                <a:cubicBezTo>
                  <a:pt x="211" y="83"/>
                  <a:pt x="214" y="82"/>
                  <a:pt x="216" y="80"/>
                </a:cubicBezTo>
                <a:close/>
                <a:moveTo>
                  <a:pt x="206" y="79"/>
                </a:moveTo>
                <a:cubicBezTo>
                  <a:pt x="206" y="79"/>
                  <a:pt x="208" y="78"/>
                  <a:pt x="207" y="79"/>
                </a:cubicBezTo>
                <a:cubicBezTo>
                  <a:pt x="209" y="77"/>
                  <a:pt x="210" y="78"/>
                  <a:pt x="212" y="75"/>
                </a:cubicBezTo>
                <a:cubicBezTo>
                  <a:pt x="210" y="76"/>
                  <a:pt x="208" y="77"/>
                  <a:pt x="206" y="79"/>
                </a:cubicBezTo>
                <a:close/>
                <a:moveTo>
                  <a:pt x="192" y="65"/>
                </a:moveTo>
                <a:cubicBezTo>
                  <a:pt x="191" y="66"/>
                  <a:pt x="190" y="67"/>
                  <a:pt x="190" y="67"/>
                </a:cubicBezTo>
                <a:cubicBezTo>
                  <a:pt x="193" y="65"/>
                  <a:pt x="197" y="64"/>
                  <a:pt x="198" y="63"/>
                </a:cubicBezTo>
                <a:cubicBezTo>
                  <a:pt x="194" y="64"/>
                  <a:pt x="195" y="64"/>
                  <a:pt x="192" y="65"/>
                </a:cubicBezTo>
                <a:close/>
                <a:moveTo>
                  <a:pt x="208" y="90"/>
                </a:moveTo>
                <a:cubicBezTo>
                  <a:pt x="207" y="91"/>
                  <a:pt x="206" y="91"/>
                  <a:pt x="206" y="92"/>
                </a:cubicBezTo>
                <a:cubicBezTo>
                  <a:pt x="207" y="91"/>
                  <a:pt x="206" y="93"/>
                  <a:pt x="209" y="91"/>
                </a:cubicBezTo>
                <a:cubicBezTo>
                  <a:pt x="210" y="90"/>
                  <a:pt x="208" y="91"/>
                  <a:pt x="208" y="90"/>
                </a:cubicBezTo>
                <a:close/>
                <a:moveTo>
                  <a:pt x="207" y="101"/>
                </a:moveTo>
                <a:cubicBezTo>
                  <a:pt x="208" y="101"/>
                  <a:pt x="212" y="98"/>
                  <a:pt x="214" y="97"/>
                </a:cubicBezTo>
                <a:cubicBezTo>
                  <a:pt x="211" y="99"/>
                  <a:pt x="207" y="101"/>
                  <a:pt x="207" y="101"/>
                </a:cubicBezTo>
                <a:close/>
                <a:moveTo>
                  <a:pt x="190" y="86"/>
                </a:moveTo>
                <a:cubicBezTo>
                  <a:pt x="191" y="85"/>
                  <a:pt x="196" y="82"/>
                  <a:pt x="196" y="82"/>
                </a:cubicBezTo>
                <a:cubicBezTo>
                  <a:pt x="194" y="83"/>
                  <a:pt x="192" y="85"/>
                  <a:pt x="190" y="86"/>
                </a:cubicBezTo>
                <a:close/>
                <a:moveTo>
                  <a:pt x="198" y="111"/>
                </a:moveTo>
                <a:cubicBezTo>
                  <a:pt x="199" y="112"/>
                  <a:pt x="204" y="109"/>
                  <a:pt x="205" y="107"/>
                </a:cubicBezTo>
                <a:cubicBezTo>
                  <a:pt x="203" y="109"/>
                  <a:pt x="201" y="110"/>
                  <a:pt x="198" y="111"/>
                </a:cubicBezTo>
                <a:close/>
                <a:moveTo>
                  <a:pt x="185" y="86"/>
                </a:moveTo>
                <a:cubicBezTo>
                  <a:pt x="185" y="86"/>
                  <a:pt x="189" y="84"/>
                  <a:pt x="188" y="84"/>
                </a:cubicBezTo>
                <a:cubicBezTo>
                  <a:pt x="184" y="85"/>
                  <a:pt x="184" y="87"/>
                  <a:pt x="183" y="89"/>
                </a:cubicBezTo>
                <a:cubicBezTo>
                  <a:pt x="184" y="88"/>
                  <a:pt x="184" y="88"/>
                  <a:pt x="184" y="88"/>
                </a:cubicBezTo>
                <a:cubicBezTo>
                  <a:pt x="187" y="87"/>
                  <a:pt x="190" y="84"/>
                  <a:pt x="188" y="84"/>
                </a:cubicBezTo>
                <a:cubicBezTo>
                  <a:pt x="188" y="84"/>
                  <a:pt x="186" y="86"/>
                  <a:pt x="185" y="86"/>
                </a:cubicBezTo>
                <a:close/>
                <a:moveTo>
                  <a:pt x="175" y="77"/>
                </a:moveTo>
                <a:cubicBezTo>
                  <a:pt x="177" y="75"/>
                  <a:pt x="182" y="73"/>
                  <a:pt x="180" y="73"/>
                </a:cubicBezTo>
                <a:cubicBezTo>
                  <a:pt x="179" y="75"/>
                  <a:pt x="174" y="76"/>
                  <a:pt x="175" y="77"/>
                </a:cubicBezTo>
                <a:close/>
                <a:moveTo>
                  <a:pt x="186" y="115"/>
                </a:moveTo>
                <a:cubicBezTo>
                  <a:pt x="187" y="115"/>
                  <a:pt x="191" y="112"/>
                  <a:pt x="191" y="111"/>
                </a:cubicBezTo>
                <a:cubicBezTo>
                  <a:pt x="190" y="112"/>
                  <a:pt x="187" y="113"/>
                  <a:pt x="186" y="115"/>
                </a:cubicBezTo>
                <a:close/>
                <a:moveTo>
                  <a:pt x="177" y="93"/>
                </a:moveTo>
                <a:cubicBezTo>
                  <a:pt x="170" y="97"/>
                  <a:pt x="177" y="95"/>
                  <a:pt x="177" y="93"/>
                </a:cubicBezTo>
                <a:close/>
                <a:moveTo>
                  <a:pt x="183" y="114"/>
                </a:moveTo>
                <a:cubicBezTo>
                  <a:pt x="185" y="113"/>
                  <a:pt x="188" y="111"/>
                  <a:pt x="188" y="110"/>
                </a:cubicBezTo>
                <a:cubicBezTo>
                  <a:pt x="185" y="112"/>
                  <a:pt x="184" y="113"/>
                  <a:pt x="183" y="114"/>
                </a:cubicBezTo>
                <a:close/>
                <a:moveTo>
                  <a:pt x="158" y="89"/>
                </a:moveTo>
                <a:cubicBezTo>
                  <a:pt x="160" y="88"/>
                  <a:pt x="165" y="84"/>
                  <a:pt x="163" y="85"/>
                </a:cubicBezTo>
                <a:cubicBezTo>
                  <a:pt x="163" y="85"/>
                  <a:pt x="157" y="89"/>
                  <a:pt x="158" y="89"/>
                </a:cubicBezTo>
                <a:close/>
                <a:moveTo>
                  <a:pt x="166" y="104"/>
                </a:moveTo>
                <a:cubicBezTo>
                  <a:pt x="168" y="103"/>
                  <a:pt x="170" y="102"/>
                  <a:pt x="171" y="101"/>
                </a:cubicBezTo>
                <a:cubicBezTo>
                  <a:pt x="169" y="103"/>
                  <a:pt x="166" y="103"/>
                  <a:pt x="166" y="104"/>
                </a:cubicBezTo>
                <a:close/>
                <a:moveTo>
                  <a:pt x="172" y="122"/>
                </a:moveTo>
                <a:cubicBezTo>
                  <a:pt x="172" y="122"/>
                  <a:pt x="176" y="120"/>
                  <a:pt x="176" y="120"/>
                </a:cubicBezTo>
                <a:cubicBezTo>
                  <a:pt x="175" y="120"/>
                  <a:pt x="175" y="120"/>
                  <a:pt x="172" y="122"/>
                </a:cubicBezTo>
                <a:close/>
                <a:moveTo>
                  <a:pt x="142" y="97"/>
                </a:moveTo>
                <a:cubicBezTo>
                  <a:pt x="145" y="95"/>
                  <a:pt x="147" y="93"/>
                  <a:pt x="148" y="92"/>
                </a:cubicBezTo>
                <a:cubicBezTo>
                  <a:pt x="146" y="93"/>
                  <a:pt x="142" y="96"/>
                  <a:pt x="142" y="97"/>
                </a:cubicBezTo>
                <a:close/>
                <a:moveTo>
                  <a:pt x="155" y="112"/>
                </a:moveTo>
                <a:cubicBezTo>
                  <a:pt x="155" y="112"/>
                  <a:pt x="156" y="111"/>
                  <a:pt x="156" y="111"/>
                </a:cubicBezTo>
                <a:cubicBezTo>
                  <a:pt x="155" y="112"/>
                  <a:pt x="156" y="112"/>
                  <a:pt x="157" y="111"/>
                </a:cubicBezTo>
                <a:cubicBezTo>
                  <a:pt x="157" y="111"/>
                  <a:pt x="158" y="110"/>
                  <a:pt x="158" y="109"/>
                </a:cubicBezTo>
                <a:cubicBezTo>
                  <a:pt x="157" y="110"/>
                  <a:pt x="155" y="111"/>
                  <a:pt x="155" y="112"/>
                </a:cubicBezTo>
                <a:close/>
                <a:moveTo>
                  <a:pt x="164" y="129"/>
                </a:moveTo>
                <a:cubicBezTo>
                  <a:pt x="165" y="128"/>
                  <a:pt x="170" y="125"/>
                  <a:pt x="169" y="124"/>
                </a:cubicBezTo>
                <a:cubicBezTo>
                  <a:pt x="167" y="126"/>
                  <a:pt x="165" y="127"/>
                  <a:pt x="164" y="129"/>
                </a:cubicBezTo>
                <a:close/>
                <a:moveTo>
                  <a:pt x="153" y="112"/>
                </a:moveTo>
                <a:cubicBezTo>
                  <a:pt x="155" y="111"/>
                  <a:pt x="158" y="109"/>
                  <a:pt x="157" y="109"/>
                </a:cubicBezTo>
                <a:cubicBezTo>
                  <a:pt x="154" y="110"/>
                  <a:pt x="154" y="111"/>
                  <a:pt x="153" y="112"/>
                </a:cubicBezTo>
                <a:close/>
                <a:moveTo>
                  <a:pt x="164" y="125"/>
                </a:moveTo>
                <a:cubicBezTo>
                  <a:pt x="165" y="124"/>
                  <a:pt x="167" y="122"/>
                  <a:pt x="167" y="122"/>
                </a:cubicBezTo>
                <a:cubicBezTo>
                  <a:pt x="166" y="122"/>
                  <a:pt x="162" y="125"/>
                  <a:pt x="164" y="125"/>
                </a:cubicBezTo>
                <a:close/>
                <a:moveTo>
                  <a:pt x="162" y="131"/>
                </a:moveTo>
                <a:cubicBezTo>
                  <a:pt x="162" y="131"/>
                  <a:pt x="161" y="132"/>
                  <a:pt x="161" y="133"/>
                </a:cubicBezTo>
                <a:cubicBezTo>
                  <a:pt x="164" y="130"/>
                  <a:pt x="164" y="130"/>
                  <a:pt x="164" y="130"/>
                </a:cubicBezTo>
                <a:cubicBezTo>
                  <a:pt x="162" y="131"/>
                  <a:pt x="170" y="126"/>
                  <a:pt x="167" y="127"/>
                </a:cubicBezTo>
                <a:cubicBezTo>
                  <a:pt x="165" y="129"/>
                  <a:pt x="163" y="130"/>
                  <a:pt x="162" y="131"/>
                </a:cubicBezTo>
                <a:close/>
                <a:moveTo>
                  <a:pt x="153" y="115"/>
                </a:moveTo>
                <a:cubicBezTo>
                  <a:pt x="153" y="115"/>
                  <a:pt x="154" y="114"/>
                  <a:pt x="153" y="114"/>
                </a:cubicBezTo>
                <a:cubicBezTo>
                  <a:pt x="149" y="118"/>
                  <a:pt x="155" y="114"/>
                  <a:pt x="153" y="116"/>
                </a:cubicBezTo>
                <a:cubicBezTo>
                  <a:pt x="155" y="115"/>
                  <a:pt x="155" y="115"/>
                  <a:pt x="155" y="115"/>
                </a:cubicBezTo>
                <a:cubicBezTo>
                  <a:pt x="155" y="115"/>
                  <a:pt x="155" y="114"/>
                  <a:pt x="155" y="114"/>
                </a:cubicBezTo>
                <a:cubicBezTo>
                  <a:pt x="154" y="115"/>
                  <a:pt x="153" y="115"/>
                  <a:pt x="153" y="115"/>
                </a:cubicBezTo>
                <a:close/>
                <a:moveTo>
                  <a:pt x="132" y="105"/>
                </a:moveTo>
                <a:cubicBezTo>
                  <a:pt x="135" y="103"/>
                  <a:pt x="140" y="99"/>
                  <a:pt x="140" y="98"/>
                </a:cubicBezTo>
                <a:cubicBezTo>
                  <a:pt x="136" y="101"/>
                  <a:pt x="133" y="104"/>
                  <a:pt x="132" y="105"/>
                </a:cubicBezTo>
                <a:close/>
                <a:moveTo>
                  <a:pt x="158" y="134"/>
                </a:moveTo>
                <a:cubicBezTo>
                  <a:pt x="159" y="132"/>
                  <a:pt x="163" y="130"/>
                  <a:pt x="163" y="130"/>
                </a:cubicBezTo>
                <a:cubicBezTo>
                  <a:pt x="161" y="131"/>
                  <a:pt x="157" y="133"/>
                  <a:pt x="158" y="134"/>
                </a:cubicBezTo>
                <a:close/>
                <a:moveTo>
                  <a:pt x="149" y="141"/>
                </a:moveTo>
                <a:cubicBezTo>
                  <a:pt x="151" y="141"/>
                  <a:pt x="153" y="139"/>
                  <a:pt x="153" y="138"/>
                </a:cubicBezTo>
                <a:cubicBezTo>
                  <a:pt x="154" y="138"/>
                  <a:pt x="157" y="136"/>
                  <a:pt x="158" y="135"/>
                </a:cubicBezTo>
                <a:cubicBezTo>
                  <a:pt x="155" y="136"/>
                  <a:pt x="151" y="139"/>
                  <a:pt x="149" y="141"/>
                </a:cubicBezTo>
                <a:close/>
                <a:moveTo>
                  <a:pt x="132" y="110"/>
                </a:moveTo>
                <a:cubicBezTo>
                  <a:pt x="132" y="108"/>
                  <a:pt x="128" y="112"/>
                  <a:pt x="127" y="113"/>
                </a:cubicBezTo>
                <a:cubicBezTo>
                  <a:pt x="126" y="114"/>
                  <a:pt x="128" y="114"/>
                  <a:pt x="129" y="112"/>
                </a:cubicBezTo>
                <a:cubicBezTo>
                  <a:pt x="129" y="111"/>
                  <a:pt x="131" y="110"/>
                  <a:pt x="131" y="110"/>
                </a:cubicBezTo>
                <a:cubicBezTo>
                  <a:pt x="131" y="110"/>
                  <a:pt x="131" y="110"/>
                  <a:pt x="132" y="110"/>
                </a:cubicBezTo>
                <a:close/>
                <a:moveTo>
                  <a:pt x="137" y="153"/>
                </a:moveTo>
                <a:cubicBezTo>
                  <a:pt x="139" y="150"/>
                  <a:pt x="143" y="148"/>
                  <a:pt x="143" y="147"/>
                </a:cubicBezTo>
                <a:cubicBezTo>
                  <a:pt x="140" y="149"/>
                  <a:pt x="138" y="151"/>
                  <a:pt x="137" y="153"/>
                </a:cubicBezTo>
                <a:close/>
                <a:moveTo>
                  <a:pt x="105" y="131"/>
                </a:moveTo>
                <a:cubicBezTo>
                  <a:pt x="110" y="128"/>
                  <a:pt x="114" y="123"/>
                  <a:pt x="118" y="120"/>
                </a:cubicBezTo>
                <a:cubicBezTo>
                  <a:pt x="117" y="119"/>
                  <a:pt x="117" y="119"/>
                  <a:pt x="117" y="119"/>
                </a:cubicBezTo>
                <a:cubicBezTo>
                  <a:pt x="113" y="123"/>
                  <a:pt x="107" y="128"/>
                  <a:pt x="105" y="131"/>
                </a:cubicBezTo>
                <a:close/>
                <a:moveTo>
                  <a:pt x="144" y="153"/>
                </a:moveTo>
                <a:cubicBezTo>
                  <a:pt x="144" y="154"/>
                  <a:pt x="143" y="155"/>
                  <a:pt x="143" y="155"/>
                </a:cubicBezTo>
                <a:cubicBezTo>
                  <a:pt x="146" y="153"/>
                  <a:pt x="146" y="153"/>
                  <a:pt x="146" y="153"/>
                </a:cubicBezTo>
                <a:cubicBezTo>
                  <a:pt x="145" y="153"/>
                  <a:pt x="146" y="152"/>
                  <a:pt x="144" y="153"/>
                </a:cubicBezTo>
                <a:close/>
                <a:moveTo>
                  <a:pt x="124" y="137"/>
                </a:moveTo>
                <a:cubicBezTo>
                  <a:pt x="125" y="137"/>
                  <a:pt x="126" y="136"/>
                  <a:pt x="126" y="136"/>
                </a:cubicBezTo>
                <a:cubicBezTo>
                  <a:pt x="125" y="136"/>
                  <a:pt x="123" y="138"/>
                  <a:pt x="122" y="139"/>
                </a:cubicBezTo>
                <a:cubicBezTo>
                  <a:pt x="121" y="140"/>
                  <a:pt x="121" y="140"/>
                  <a:pt x="122" y="140"/>
                </a:cubicBezTo>
                <a:cubicBezTo>
                  <a:pt x="124" y="138"/>
                  <a:pt x="123" y="138"/>
                  <a:pt x="124" y="137"/>
                </a:cubicBezTo>
                <a:close/>
                <a:moveTo>
                  <a:pt x="112" y="136"/>
                </a:moveTo>
                <a:cubicBezTo>
                  <a:pt x="109" y="139"/>
                  <a:pt x="114" y="135"/>
                  <a:pt x="111" y="138"/>
                </a:cubicBezTo>
                <a:cubicBezTo>
                  <a:pt x="113" y="136"/>
                  <a:pt x="113" y="136"/>
                  <a:pt x="115" y="135"/>
                </a:cubicBezTo>
                <a:cubicBezTo>
                  <a:pt x="115" y="135"/>
                  <a:pt x="116" y="134"/>
                  <a:pt x="115" y="134"/>
                </a:cubicBezTo>
                <a:cubicBezTo>
                  <a:pt x="113" y="136"/>
                  <a:pt x="114" y="134"/>
                  <a:pt x="112" y="136"/>
                </a:cubicBezTo>
                <a:close/>
                <a:moveTo>
                  <a:pt x="125" y="156"/>
                </a:moveTo>
                <a:cubicBezTo>
                  <a:pt x="126" y="156"/>
                  <a:pt x="128" y="154"/>
                  <a:pt x="129" y="152"/>
                </a:cubicBezTo>
                <a:cubicBezTo>
                  <a:pt x="128" y="153"/>
                  <a:pt x="126" y="154"/>
                  <a:pt x="125" y="156"/>
                </a:cubicBezTo>
                <a:close/>
                <a:moveTo>
                  <a:pt x="113" y="150"/>
                </a:moveTo>
                <a:cubicBezTo>
                  <a:pt x="117" y="147"/>
                  <a:pt x="116" y="148"/>
                  <a:pt x="120" y="145"/>
                </a:cubicBezTo>
                <a:cubicBezTo>
                  <a:pt x="118" y="145"/>
                  <a:pt x="121" y="143"/>
                  <a:pt x="120" y="143"/>
                </a:cubicBezTo>
                <a:cubicBezTo>
                  <a:pt x="119" y="145"/>
                  <a:pt x="113" y="149"/>
                  <a:pt x="113" y="150"/>
                </a:cubicBezTo>
                <a:close/>
                <a:moveTo>
                  <a:pt x="112" y="138"/>
                </a:moveTo>
                <a:cubicBezTo>
                  <a:pt x="110" y="140"/>
                  <a:pt x="110" y="138"/>
                  <a:pt x="108" y="140"/>
                </a:cubicBezTo>
                <a:cubicBezTo>
                  <a:pt x="107" y="142"/>
                  <a:pt x="109" y="140"/>
                  <a:pt x="110" y="141"/>
                </a:cubicBezTo>
                <a:cubicBezTo>
                  <a:pt x="111" y="140"/>
                  <a:pt x="114" y="137"/>
                  <a:pt x="112" y="138"/>
                </a:cubicBezTo>
                <a:close/>
                <a:moveTo>
                  <a:pt x="96" y="141"/>
                </a:moveTo>
                <a:cubicBezTo>
                  <a:pt x="99" y="138"/>
                  <a:pt x="99" y="138"/>
                  <a:pt x="99" y="138"/>
                </a:cubicBezTo>
                <a:cubicBezTo>
                  <a:pt x="98" y="137"/>
                  <a:pt x="98" y="137"/>
                  <a:pt x="98" y="137"/>
                </a:cubicBezTo>
                <a:cubicBezTo>
                  <a:pt x="96" y="139"/>
                  <a:pt x="97" y="139"/>
                  <a:pt x="96" y="141"/>
                </a:cubicBezTo>
                <a:close/>
                <a:moveTo>
                  <a:pt x="119" y="170"/>
                </a:moveTo>
                <a:cubicBezTo>
                  <a:pt x="119" y="171"/>
                  <a:pt x="120" y="168"/>
                  <a:pt x="120" y="169"/>
                </a:cubicBezTo>
                <a:cubicBezTo>
                  <a:pt x="121" y="168"/>
                  <a:pt x="125" y="165"/>
                  <a:pt x="123" y="166"/>
                </a:cubicBezTo>
                <a:cubicBezTo>
                  <a:pt x="121" y="168"/>
                  <a:pt x="121" y="168"/>
                  <a:pt x="119" y="170"/>
                </a:cubicBezTo>
                <a:close/>
                <a:moveTo>
                  <a:pt x="111" y="161"/>
                </a:moveTo>
                <a:cubicBezTo>
                  <a:pt x="113" y="159"/>
                  <a:pt x="114" y="159"/>
                  <a:pt x="115" y="158"/>
                </a:cubicBezTo>
                <a:cubicBezTo>
                  <a:pt x="114" y="158"/>
                  <a:pt x="115" y="157"/>
                  <a:pt x="114" y="157"/>
                </a:cubicBezTo>
                <a:cubicBezTo>
                  <a:pt x="113" y="159"/>
                  <a:pt x="111" y="160"/>
                  <a:pt x="111" y="161"/>
                </a:cubicBezTo>
                <a:close/>
                <a:moveTo>
                  <a:pt x="85" y="151"/>
                </a:moveTo>
                <a:cubicBezTo>
                  <a:pt x="83" y="153"/>
                  <a:pt x="82" y="154"/>
                  <a:pt x="81" y="155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3" y="155"/>
                  <a:pt x="83" y="155"/>
                  <a:pt x="83" y="155"/>
                </a:cubicBezTo>
                <a:cubicBezTo>
                  <a:pt x="84" y="154"/>
                  <a:pt x="85" y="152"/>
                  <a:pt x="86" y="151"/>
                </a:cubicBezTo>
                <a:cubicBezTo>
                  <a:pt x="89" y="149"/>
                  <a:pt x="91" y="146"/>
                  <a:pt x="93" y="143"/>
                </a:cubicBezTo>
                <a:cubicBezTo>
                  <a:pt x="90" y="146"/>
                  <a:pt x="87" y="149"/>
                  <a:pt x="85" y="151"/>
                </a:cubicBezTo>
                <a:close/>
                <a:moveTo>
                  <a:pt x="88" y="156"/>
                </a:moveTo>
                <a:cubicBezTo>
                  <a:pt x="90" y="154"/>
                  <a:pt x="91" y="154"/>
                  <a:pt x="93" y="152"/>
                </a:cubicBezTo>
                <a:cubicBezTo>
                  <a:pt x="93" y="151"/>
                  <a:pt x="93" y="150"/>
                  <a:pt x="94" y="149"/>
                </a:cubicBezTo>
                <a:cubicBezTo>
                  <a:pt x="91" y="152"/>
                  <a:pt x="87" y="156"/>
                  <a:pt x="88" y="156"/>
                </a:cubicBezTo>
                <a:close/>
                <a:moveTo>
                  <a:pt x="86" y="154"/>
                </a:moveTo>
                <a:cubicBezTo>
                  <a:pt x="88" y="153"/>
                  <a:pt x="87" y="154"/>
                  <a:pt x="89" y="152"/>
                </a:cubicBezTo>
                <a:cubicBezTo>
                  <a:pt x="89" y="152"/>
                  <a:pt x="89" y="152"/>
                  <a:pt x="90" y="151"/>
                </a:cubicBezTo>
                <a:cubicBezTo>
                  <a:pt x="89" y="151"/>
                  <a:pt x="89" y="151"/>
                  <a:pt x="90" y="151"/>
                </a:cubicBezTo>
                <a:cubicBezTo>
                  <a:pt x="90" y="150"/>
                  <a:pt x="90" y="150"/>
                  <a:pt x="90" y="150"/>
                </a:cubicBezTo>
                <a:cubicBezTo>
                  <a:pt x="89" y="152"/>
                  <a:pt x="86" y="154"/>
                  <a:pt x="86" y="154"/>
                </a:cubicBezTo>
                <a:close/>
                <a:moveTo>
                  <a:pt x="96" y="160"/>
                </a:moveTo>
                <a:cubicBezTo>
                  <a:pt x="96" y="161"/>
                  <a:pt x="94" y="163"/>
                  <a:pt x="94" y="164"/>
                </a:cubicBezTo>
                <a:cubicBezTo>
                  <a:pt x="96" y="162"/>
                  <a:pt x="96" y="161"/>
                  <a:pt x="98" y="160"/>
                </a:cubicBezTo>
                <a:cubicBezTo>
                  <a:pt x="97" y="159"/>
                  <a:pt x="97" y="160"/>
                  <a:pt x="96" y="160"/>
                </a:cubicBezTo>
                <a:close/>
                <a:moveTo>
                  <a:pt x="95" y="158"/>
                </a:moveTo>
                <a:cubicBezTo>
                  <a:pt x="95" y="158"/>
                  <a:pt x="95" y="158"/>
                  <a:pt x="95" y="158"/>
                </a:cubicBezTo>
                <a:cubicBezTo>
                  <a:pt x="93" y="159"/>
                  <a:pt x="94" y="159"/>
                  <a:pt x="92" y="160"/>
                </a:cubicBezTo>
                <a:cubicBezTo>
                  <a:pt x="93" y="161"/>
                  <a:pt x="93" y="161"/>
                  <a:pt x="93" y="161"/>
                </a:cubicBezTo>
                <a:cubicBezTo>
                  <a:pt x="94" y="159"/>
                  <a:pt x="94" y="160"/>
                  <a:pt x="95" y="158"/>
                </a:cubicBezTo>
                <a:close/>
                <a:moveTo>
                  <a:pt x="85" y="163"/>
                </a:moveTo>
                <a:cubicBezTo>
                  <a:pt x="86" y="162"/>
                  <a:pt x="86" y="162"/>
                  <a:pt x="86" y="162"/>
                </a:cubicBezTo>
                <a:cubicBezTo>
                  <a:pt x="86" y="162"/>
                  <a:pt x="85" y="162"/>
                  <a:pt x="85" y="163"/>
                </a:cubicBezTo>
                <a:close/>
                <a:moveTo>
                  <a:pt x="91" y="167"/>
                </a:moveTo>
                <a:cubicBezTo>
                  <a:pt x="91" y="167"/>
                  <a:pt x="91" y="167"/>
                  <a:pt x="91" y="168"/>
                </a:cubicBezTo>
                <a:cubicBezTo>
                  <a:pt x="92" y="168"/>
                  <a:pt x="92" y="168"/>
                  <a:pt x="92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67"/>
                  <a:pt x="91" y="166"/>
                  <a:pt x="91" y="167"/>
                </a:cubicBezTo>
                <a:close/>
                <a:moveTo>
                  <a:pt x="101" y="179"/>
                </a:moveTo>
                <a:cubicBezTo>
                  <a:pt x="101" y="179"/>
                  <a:pt x="101" y="179"/>
                  <a:pt x="102" y="180"/>
                </a:cubicBezTo>
                <a:cubicBezTo>
                  <a:pt x="102" y="179"/>
                  <a:pt x="102" y="178"/>
                  <a:pt x="103" y="178"/>
                </a:cubicBezTo>
                <a:cubicBezTo>
                  <a:pt x="103" y="178"/>
                  <a:pt x="103" y="178"/>
                  <a:pt x="103" y="177"/>
                </a:cubicBezTo>
                <a:cubicBezTo>
                  <a:pt x="102" y="178"/>
                  <a:pt x="102" y="178"/>
                  <a:pt x="101" y="179"/>
                </a:cubicBezTo>
                <a:close/>
                <a:moveTo>
                  <a:pt x="111" y="187"/>
                </a:moveTo>
                <a:cubicBezTo>
                  <a:pt x="111" y="188"/>
                  <a:pt x="112" y="187"/>
                  <a:pt x="112" y="187"/>
                </a:cubicBezTo>
                <a:cubicBezTo>
                  <a:pt x="111" y="187"/>
                  <a:pt x="112" y="187"/>
                  <a:pt x="112" y="186"/>
                </a:cubicBezTo>
                <a:cubicBezTo>
                  <a:pt x="111" y="186"/>
                  <a:pt x="112" y="187"/>
                  <a:pt x="111" y="187"/>
                </a:cubicBezTo>
                <a:close/>
                <a:moveTo>
                  <a:pt x="100" y="178"/>
                </a:moveTo>
                <a:cubicBezTo>
                  <a:pt x="100" y="179"/>
                  <a:pt x="101" y="179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0" y="178"/>
                  <a:pt x="100" y="178"/>
                </a:cubicBezTo>
                <a:close/>
                <a:moveTo>
                  <a:pt x="101" y="180"/>
                </a:moveTo>
                <a:cubicBezTo>
                  <a:pt x="101" y="179"/>
                  <a:pt x="101" y="181"/>
                  <a:pt x="102" y="180"/>
                </a:cubicBezTo>
                <a:cubicBezTo>
                  <a:pt x="102" y="180"/>
                  <a:pt x="101" y="179"/>
                  <a:pt x="101" y="179"/>
                </a:cubicBezTo>
                <a:cubicBezTo>
                  <a:pt x="101" y="179"/>
                  <a:pt x="100" y="180"/>
                  <a:pt x="101" y="180"/>
                </a:cubicBezTo>
                <a:close/>
                <a:moveTo>
                  <a:pt x="76" y="157"/>
                </a:moveTo>
                <a:cubicBezTo>
                  <a:pt x="76" y="157"/>
                  <a:pt x="77" y="156"/>
                  <a:pt x="76" y="156"/>
                </a:cubicBezTo>
                <a:cubicBezTo>
                  <a:pt x="76" y="156"/>
                  <a:pt x="76" y="157"/>
                  <a:pt x="76" y="157"/>
                </a:cubicBezTo>
                <a:close/>
                <a:moveTo>
                  <a:pt x="99" y="179"/>
                </a:moveTo>
                <a:cubicBezTo>
                  <a:pt x="99" y="178"/>
                  <a:pt x="100" y="180"/>
                  <a:pt x="100" y="179"/>
                </a:cubicBezTo>
                <a:cubicBezTo>
                  <a:pt x="99" y="179"/>
                  <a:pt x="100" y="179"/>
                  <a:pt x="100" y="178"/>
                </a:cubicBezTo>
                <a:cubicBezTo>
                  <a:pt x="100" y="178"/>
                  <a:pt x="99" y="179"/>
                  <a:pt x="99" y="179"/>
                </a:cubicBezTo>
                <a:close/>
                <a:moveTo>
                  <a:pt x="104" y="186"/>
                </a:moveTo>
                <a:cubicBezTo>
                  <a:pt x="105" y="185"/>
                  <a:pt x="105" y="185"/>
                  <a:pt x="105" y="185"/>
                </a:cubicBezTo>
                <a:cubicBezTo>
                  <a:pt x="105" y="184"/>
                  <a:pt x="104" y="185"/>
                  <a:pt x="104" y="186"/>
                </a:cubicBezTo>
                <a:close/>
                <a:moveTo>
                  <a:pt x="100" y="181"/>
                </a:move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1" y="181"/>
                  <a:pt x="101" y="181"/>
                </a:cubicBezTo>
                <a:cubicBezTo>
                  <a:pt x="100" y="181"/>
                  <a:pt x="100" y="180"/>
                  <a:pt x="100" y="181"/>
                </a:cubicBezTo>
                <a:close/>
                <a:moveTo>
                  <a:pt x="108" y="192"/>
                </a:moveTo>
                <a:cubicBezTo>
                  <a:pt x="108" y="191"/>
                  <a:pt x="109" y="190"/>
                  <a:pt x="109" y="190"/>
                </a:cubicBezTo>
                <a:cubicBezTo>
                  <a:pt x="108" y="191"/>
                  <a:pt x="107" y="191"/>
                  <a:pt x="108" y="192"/>
                </a:cubicBezTo>
                <a:close/>
                <a:moveTo>
                  <a:pt x="76" y="161"/>
                </a:moveTo>
                <a:cubicBezTo>
                  <a:pt x="76" y="161"/>
                  <a:pt x="77" y="162"/>
                  <a:pt x="77" y="161"/>
                </a:cubicBezTo>
                <a:cubicBezTo>
                  <a:pt x="77" y="161"/>
                  <a:pt x="77" y="161"/>
                  <a:pt x="77" y="161"/>
                </a:cubicBezTo>
                <a:cubicBezTo>
                  <a:pt x="77" y="161"/>
                  <a:pt x="78" y="161"/>
                  <a:pt x="77" y="161"/>
                </a:cubicBezTo>
                <a:cubicBezTo>
                  <a:pt x="77" y="161"/>
                  <a:pt x="77" y="161"/>
                  <a:pt x="76" y="161"/>
                </a:cubicBezTo>
                <a:close/>
                <a:moveTo>
                  <a:pt x="99" y="182"/>
                </a:moveTo>
                <a:cubicBezTo>
                  <a:pt x="99" y="182"/>
                  <a:pt x="99" y="182"/>
                  <a:pt x="99" y="182"/>
                </a:cubicBezTo>
                <a:cubicBezTo>
                  <a:pt x="100" y="182"/>
                  <a:pt x="100" y="182"/>
                  <a:pt x="100" y="181"/>
                </a:cubicBezTo>
                <a:cubicBezTo>
                  <a:pt x="99" y="181"/>
                  <a:pt x="99" y="182"/>
                  <a:pt x="99" y="182"/>
                </a:cubicBezTo>
                <a:close/>
                <a:moveTo>
                  <a:pt x="102" y="184"/>
                </a:moveTo>
                <a:cubicBezTo>
                  <a:pt x="102" y="184"/>
                  <a:pt x="102" y="185"/>
                  <a:pt x="102" y="185"/>
                </a:cubicBezTo>
                <a:cubicBezTo>
                  <a:pt x="102" y="185"/>
                  <a:pt x="102" y="185"/>
                  <a:pt x="102" y="185"/>
                </a:cubicBezTo>
                <a:cubicBezTo>
                  <a:pt x="102" y="185"/>
                  <a:pt x="103" y="185"/>
                  <a:pt x="103" y="184"/>
                </a:cubicBezTo>
                <a:cubicBezTo>
                  <a:pt x="103" y="185"/>
                  <a:pt x="102" y="184"/>
                  <a:pt x="102" y="184"/>
                </a:cubicBezTo>
                <a:close/>
                <a:moveTo>
                  <a:pt x="103" y="187"/>
                </a:moveTo>
                <a:cubicBezTo>
                  <a:pt x="104" y="186"/>
                  <a:pt x="104" y="186"/>
                  <a:pt x="104" y="185"/>
                </a:cubicBezTo>
                <a:cubicBezTo>
                  <a:pt x="104" y="186"/>
                  <a:pt x="103" y="186"/>
                  <a:pt x="103" y="187"/>
                </a:cubicBezTo>
                <a:close/>
                <a:moveTo>
                  <a:pt x="99" y="185"/>
                </a:moveTo>
                <a:cubicBezTo>
                  <a:pt x="99" y="185"/>
                  <a:pt x="100" y="185"/>
                  <a:pt x="100" y="185"/>
                </a:cubicBezTo>
                <a:cubicBezTo>
                  <a:pt x="100" y="185"/>
                  <a:pt x="101" y="185"/>
                  <a:pt x="101" y="186"/>
                </a:cubicBezTo>
                <a:cubicBezTo>
                  <a:pt x="102" y="186"/>
                  <a:pt x="100" y="184"/>
                  <a:pt x="102" y="184"/>
                </a:cubicBezTo>
                <a:cubicBezTo>
                  <a:pt x="101" y="184"/>
                  <a:pt x="101" y="184"/>
                  <a:pt x="101" y="183"/>
                </a:cubicBezTo>
                <a:cubicBezTo>
                  <a:pt x="100" y="184"/>
                  <a:pt x="99" y="184"/>
                  <a:pt x="99" y="185"/>
                </a:cubicBezTo>
                <a:close/>
                <a:moveTo>
                  <a:pt x="84" y="169"/>
                </a:moveTo>
                <a:cubicBezTo>
                  <a:pt x="84" y="169"/>
                  <a:pt x="85" y="169"/>
                  <a:pt x="85" y="168"/>
                </a:cubicBezTo>
                <a:cubicBezTo>
                  <a:pt x="85" y="169"/>
                  <a:pt x="84" y="169"/>
                  <a:pt x="84" y="169"/>
                </a:cubicBezTo>
                <a:close/>
                <a:moveTo>
                  <a:pt x="97" y="181"/>
                </a:moveTo>
                <a:cubicBezTo>
                  <a:pt x="98" y="181"/>
                  <a:pt x="97" y="182"/>
                  <a:pt x="98" y="182"/>
                </a:cubicBezTo>
                <a:cubicBezTo>
                  <a:pt x="98" y="181"/>
                  <a:pt x="98" y="181"/>
                  <a:pt x="98" y="181"/>
                </a:cubicBezTo>
                <a:cubicBezTo>
                  <a:pt x="98" y="181"/>
                  <a:pt x="98" y="181"/>
                  <a:pt x="97" y="181"/>
                </a:cubicBezTo>
                <a:close/>
                <a:moveTo>
                  <a:pt x="105" y="194"/>
                </a:moveTo>
                <a:cubicBezTo>
                  <a:pt x="106" y="194"/>
                  <a:pt x="106" y="192"/>
                  <a:pt x="107" y="192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06" y="192"/>
                  <a:pt x="105" y="193"/>
                  <a:pt x="105" y="194"/>
                </a:cubicBezTo>
                <a:close/>
                <a:moveTo>
                  <a:pt x="91" y="184"/>
                </a:moveTo>
                <a:cubicBezTo>
                  <a:pt x="92" y="184"/>
                  <a:pt x="91" y="185"/>
                  <a:pt x="91" y="185"/>
                </a:cubicBezTo>
                <a:cubicBezTo>
                  <a:pt x="92" y="185"/>
                  <a:pt x="92" y="184"/>
                  <a:pt x="93" y="184"/>
                </a:cubicBezTo>
                <a:cubicBezTo>
                  <a:pt x="92" y="184"/>
                  <a:pt x="92" y="184"/>
                  <a:pt x="92" y="183"/>
                </a:cubicBezTo>
                <a:cubicBezTo>
                  <a:pt x="92" y="184"/>
                  <a:pt x="92" y="184"/>
                  <a:pt x="91" y="184"/>
                </a:cubicBezTo>
                <a:close/>
                <a:moveTo>
                  <a:pt x="72" y="169"/>
                </a:moveTo>
                <a:cubicBezTo>
                  <a:pt x="73" y="170"/>
                  <a:pt x="73" y="170"/>
                  <a:pt x="73" y="170"/>
                </a:cubicBezTo>
                <a:cubicBezTo>
                  <a:pt x="73" y="169"/>
                  <a:pt x="75" y="168"/>
                  <a:pt x="74" y="167"/>
                </a:cubicBezTo>
                <a:cubicBezTo>
                  <a:pt x="73" y="168"/>
                  <a:pt x="73" y="169"/>
                  <a:pt x="72" y="169"/>
                </a:cubicBezTo>
                <a:close/>
                <a:moveTo>
                  <a:pt x="74" y="170"/>
                </a:moveTo>
                <a:cubicBezTo>
                  <a:pt x="75" y="170"/>
                  <a:pt x="76" y="169"/>
                  <a:pt x="76" y="168"/>
                </a:cubicBezTo>
                <a:cubicBezTo>
                  <a:pt x="75" y="169"/>
                  <a:pt x="74" y="170"/>
                  <a:pt x="74" y="170"/>
                </a:cubicBezTo>
                <a:close/>
                <a:moveTo>
                  <a:pt x="88" y="184"/>
                </a:moveTo>
                <a:cubicBezTo>
                  <a:pt x="89" y="185"/>
                  <a:pt x="89" y="185"/>
                  <a:pt x="89" y="185"/>
                </a:cubicBezTo>
                <a:cubicBezTo>
                  <a:pt x="90" y="184"/>
                  <a:pt x="90" y="184"/>
                  <a:pt x="90" y="183"/>
                </a:cubicBezTo>
                <a:cubicBezTo>
                  <a:pt x="90" y="183"/>
                  <a:pt x="89" y="184"/>
                  <a:pt x="88" y="184"/>
                </a:cubicBezTo>
                <a:close/>
                <a:moveTo>
                  <a:pt x="71" y="168"/>
                </a:moveTo>
                <a:cubicBezTo>
                  <a:pt x="71" y="168"/>
                  <a:pt x="71" y="167"/>
                  <a:pt x="71" y="167"/>
                </a:cubicBezTo>
                <a:cubicBezTo>
                  <a:pt x="71" y="167"/>
                  <a:pt x="71" y="168"/>
                  <a:pt x="71" y="168"/>
                </a:cubicBezTo>
                <a:close/>
                <a:moveTo>
                  <a:pt x="89" y="187"/>
                </a:moveTo>
                <a:cubicBezTo>
                  <a:pt x="90" y="188"/>
                  <a:pt x="90" y="187"/>
                  <a:pt x="90" y="187"/>
                </a:cubicBezTo>
                <a:cubicBezTo>
                  <a:pt x="91" y="187"/>
                  <a:pt x="91" y="186"/>
                  <a:pt x="91" y="186"/>
                </a:cubicBezTo>
                <a:cubicBezTo>
                  <a:pt x="90" y="186"/>
                  <a:pt x="90" y="187"/>
                  <a:pt x="89" y="186"/>
                </a:cubicBezTo>
                <a:cubicBezTo>
                  <a:pt x="89" y="186"/>
                  <a:pt x="90" y="187"/>
                  <a:pt x="89" y="187"/>
                </a:cubicBezTo>
                <a:close/>
                <a:moveTo>
                  <a:pt x="84" y="182"/>
                </a:moveTo>
                <a:cubicBezTo>
                  <a:pt x="84" y="182"/>
                  <a:pt x="85" y="180"/>
                  <a:pt x="84" y="180"/>
                </a:cubicBezTo>
                <a:cubicBezTo>
                  <a:pt x="84" y="181"/>
                  <a:pt x="83" y="181"/>
                  <a:pt x="84" y="182"/>
                </a:cubicBezTo>
                <a:close/>
                <a:moveTo>
                  <a:pt x="72" y="173"/>
                </a:moveTo>
                <a:cubicBezTo>
                  <a:pt x="72" y="173"/>
                  <a:pt x="73" y="173"/>
                  <a:pt x="73" y="173"/>
                </a:cubicBezTo>
                <a:cubicBezTo>
                  <a:pt x="73" y="173"/>
                  <a:pt x="73" y="173"/>
                  <a:pt x="73" y="172"/>
                </a:cubicBezTo>
                <a:cubicBezTo>
                  <a:pt x="72" y="172"/>
                  <a:pt x="75" y="172"/>
                  <a:pt x="74" y="171"/>
                </a:cubicBezTo>
                <a:cubicBezTo>
                  <a:pt x="73" y="171"/>
                  <a:pt x="73" y="172"/>
                  <a:pt x="72" y="173"/>
                </a:cubicBezTo>
                <a:close/>
                <a:moveTo>
                  <a:pt x="97" y="197"/>
                </a:moveTo>
                <a:cubicBezTo>
                  <a:pt x="98" y="196"/>
                  <a:pt x="99" y="195"/>
                  <a:pt x="99" y="194"/>
                </a:cubicBezTo>
                <a:cubicBezTo>
                  <a:pt x="99" y="195"/>
                  <a:pt x="97" y="195"/>
                  <a:pt x="97" y="197"/>
                </a:cubicBezTo>
                <a:close/>
                <a:moveTo>
                  <a:pt x="69" y="174"/>
                </a:moveTo>
                <a:cubicBezTo>
                  <a:pt x="70" y="173"/>
                  <a:pt x="71" y="172"/>
                  <a:pt x="72" y="171"/>
                </a:cubicBezTo>
                <a:cubicBezTo>
                  <a:pt x="72" y="170"/>
                  <a:pt x="72" y="170"/>
                  <a:pt x="72" y="170"/>
                </a:cubicBezTo>
                <a:cubicBezTo>
                  <a:pt x="71" y="172"/>
                  <a:pt x="69" y="172"/>
                  <a:pt x="69" y="174"/>
                </a:cubicBezTo>
                <a:close/>
                <a:moveTo>
                  <a:pt x="91" y="189"/>
                </a:moveTo>
                <a:cubicBezTo>
                  <a:pt x="91" y="189"/>
                  <a:pt x="92" y="189"/>
                  <a:pt x="91" y="188"/>
                </a:cubicBezTo>
                <a:cubicBezTo>
                  <a:pt x="91" y="189"/>
                  <a:pt x="90" y="189"/>
                  <a:pt x="91" y="189"/>
                </a:cubicBezTo>
                <a:close/>
                <a:moveTo>
                  <a:pt x="69" y="171"/>
                </a:moveTo>
                <a:cubicBezTo>
                  <a:pt x="69" y="170"/>
                  <a:pt x="70" y="169"/>
                  <a:pt x="70" y="169"/>
                </a:cubicBezTo>
                <a:cubicBezTo>
                  <a:pt x="69" y="169"/>
                  <a:pt x="68" y="170"/>
                  <a:pt x="69" y="171"/>
                </a:cubicBezTo>
                <a:close/>
                <a:moveTo>
                  <a:pt x="67" y="172"/>
                </a:moveTo>
                <a:cubicBezTo>
                  <a:pt x="68" y="173"/>
                  <a:pt x="68" y="172"/>
                  <a:pt x="68" y="171"/>
                </a:cubicBezTo>
                <a:lnTo>
                  <a:pt x="67" y="172"/>
                </a:lnTo>
                <a:close/>
                <a:moveTo>
                  <a:pt x="96" y="198"/>
                </a:moveTo>
                <a:cubicBezTo>
                  <a:pt x="97" y="198"/>
                  <a:pt x="97" y="197"/>
                  <a:pt x="97" y="197"/>
                </a:cubicBezTo>
                <a:cubicBezTo>
                  <a:pt x="96" y="197"/>
                  <a:pt x="96" y="198"/>
                  <a:pt x="96" y="198"/>
                </a:cubicBezTo>
                <a:close/>
                <a:moveTo>
                  <a:pt x="75" y="181"/>
                </a:moveTo>
                <a:cubicBezTo>
                  <a:pt x="76" y="181"/>
                  <a:pt x="77" y="180"/>
                  <a:pt x="76" y="180"/>
                </a:cubicBezTo>
                <a:cubicBezTo>
                  <a:pt x="76" y="180"/>
                  <a:pt x="75" y="181"/>
                  <a:pt x="75" y="181"/>
                </a:cubicBezTo>
                <a:close/>
                <a:moveTo>
                  <a:pt x="90" y="195"/>
                </a:moveTo>
                <a:cubicBezTo>
                  <a:pt x="91" y="196"/>
                  <a:pt x="91" y="194"/>
                  <a:pt x="92" y="194"/>
                </a:cubicBezTo>
                <a:cubicBezTo>
                  <a:pt x="92" y="194"/>
                  <a:pt x="92" y="194"/>
                  <a:pt x="91" y="193"/>
                </a:cubicBezTo>
                <a:cubicBezTo>
                  <a:pt x="91" y="194"/>
                  <a:pt x="91" y="195"/>
                  <a:pt x="90" y="195"/>
                </a:cubicBezTo>
                <a:close/>
                <a:moveTo>
                  <a:pt x="65" y="173"/>
                </a:moveTo>
                <a:cubicBezTo>
                  <a:pt x="66" y="173"/>
                  <a:pt x="66" y="172"/>
                  <a:pt x="66" y="172"/>
                </a:cubicBezTo>
                <a:cubicBezTo>
                  <a:pt x="66" y="172"/>
                  <a:pt x="65" y="173"/>
                  <a:pt x="65" y="173"/>
                </a:cubicBezTo>
                <a:close/>
                <a:moveTo>
                  <a:pt x="67" y="176"/>
                </a:moveTo>
                <a:cubicBezTo>
                  <a:pt x="68" y="177"/>
                  <a:pt x="69" y="175"/>
                  <a:pt x="68" y="175"/>
                </a:cubicBezTo>
                <a:cubicBezTo>
                  <a:pt x="68" y="176"/>
                  <a:pt x="67" y="176"/>
                  <a:pt x="67" y="176"/>
                </a:cubicBezTo>
                <a:close/>
                <a:moveTo>
                  <a:pt x="70" y="178"/>
                </a:moveTo>
                <a:cubicBezTo>
                  <a:pt x="70" y="179"/>
                  <a:pt x="70" y="178"/>
                  <a:pt x="70" y="177"/>
                </a:cubicBezTo>
                <a:cubicBezTo>
                  <a:pt x="70" y="177"/>
                  <a:pt x="70" y="178"/>
                  <a:pt x="70" y="178"/>
                </a:cubicBezTo>
                <a:close/>
                <a:moveTo>
                  <a:pt x="88" y="196"/>
                </a:moveTo>
                <a:cubicBezTo>
                  <a:pt x="89" y="196"/>
                  <a:pt x="90" y="195"/>
                  <a:pt x="89" y="194"/>
                </a:cubicBezTo>
                <a:cubicBezTo>
                  <a:pt x="89" y="196"/>
                  <a:pt x="87" y="195"/>
                  <a:pt x="88" y="196"/>
                </a:cubicBezTo>
                <a:close/>
                <a:moveTo>
                  <a:pt x="63" y="174"/>
                </a:moveTo>
                <a:cubicBezTo>
                  <a:pt x="63" y="174"/>
                  <a:pt x="63" y="174"/>
                  <a:pt x="63" y="174"/>
                </a:cubicBezTo>
                <a:cubicBezTo>
                  <a:pt x="64" y="174"/>
                  <a:pt x="64" y="173"/>
                  <a:pt x="64" y="172"/>
                </a:cubicBezTo>
                <a:cubicBezTo>
                  <a:pt x="64" y="172"/>
                  <a:pt x="64" y="173"/>
                  <a:pt x="63" y="174"/>
                </a:cubicBezTo>
                <a:close/>
                <a:moveTo>
                  <a:pt x="87" y="195"/>
                </a:moveTo>
                <a:cubicBezTo>
                  <a:pt x="87" y="194"/>
                  <a:pt x="87" y="194"/>
                  <a:pt x="88" y="194"/>
                </a:cubicBezTo>
                <a:cubicBezTo>
                  <a:pt x="87" y="193"/>
                  <a:pt x="87" y="193"/>
                  <a:pt x="87" y="193"/>
                </a:cubicBezTo>
                <a:cubicBezTo>
                  <a:pt x="87" y="194"/>
                  <a:pt x="86" y="194"/>
                  <a:pt x="87" y="195"/>
                </a:cubicBezTo>
                <a:close/>
                <a:moveTo>
                  <a:pt x="89" y="196"/>
                </a:moveTo>
                <a:cubicBezTo>
                  <a:pt x="89" y="196"/>
                  <a:pt x="90" y="197"/>
                  <a:pt x="90" y="197"/>
                </a:cubicBezTo>
                <a:cubicBezTo>
                  <a:pt x="90" y="196"/>
                  <a:pt x="90" y="196"/>
                  <a:pt x="89" y="196"/>
                </a:cubicBezTo>
                <a:close/>
                <a:moveTo>
                  <a:pt x="70" y="180"/>
                </a:moveTo>
                <a:cubicBezTo>
                  <a:pt x="70" y="180"/>
                  <a:pt x="70" y="180"/>
                  <a:pt x="70" y="179"/>
                </a:cubicBezTo>
                <a:cubicBezTo>
                  <a:pt x="70" y="179"/>
                  <a:pt x="69" y="179"/>
                  <a:pt x="69" y="180"/>
                </a:cubicBezTo>
                <a:cubicBezTo>
                  <a:pt x="69" y="180"/>
                  <a:pt x="69" y="180"/>
                  <a:pt x="70" y="180"/>
                </a:cubicBezTo>
                <a:close/>
                <a:moveTo>
                  <a:pt x="63" y="175"/>
                </a:moveTo>
                <a:cubicBezTo>
                  <a:pt x="62" y="175"/>
                  <a:pt x="61" y="176"/>
                  <a:pt x="61" y="177"/>
                </a:cubicBezTo>
                <a:cubicBezTo>
                  <a:pt x="62" y="177"/>
                  <a:pt x="63" y="175"/>
                  <a:pt x="63" y="174"/>
                </a:cubicBezTo>
                <a:cubicBezTo>
                  <a:pt x="63" y="174"/>
                  <a:pt x="63" y="175"/>
                  <a:pt x="63" y="175"/>
                </a:cubicBezTo>
                <a:close/>
                <a:moveTo>
                  <a:pt x="88" y="201"/>
                </a:moveTo>
                <a:cubicBezTo>
                  <a:pt x="88" y="202"/>
                  <a:pt x="88" y="202"/>
                  <a:pt x="89" y="202"/>
                </a:cubicBezTo>
                <a:cubicBezTo>
                  <a:pt x="89" y="201"/>
                  <a:pt x="89" y="201"/>
                  <a:pt x="90" y="200"/>
                </a:cubicBezTo>
                <a:cubicBezTo>
                  <a:pt x="90" y="200"/>
                  <a:pt x="90" y="200"/>
                  <a:pt x="90" y="199"/>
                </a:cubicBezTo>
                <a:cubicBezTo>
                  <a:pt x="90" y="199"/>
                  <a:pt x="90" y="199"/>
                  <a:pt x="90" y="199"/>
                </a:cubicBezTo>
                <a:cubicBezTo>
                  <a:pt x="89" y="200"/>
                  <a:pt x="89" y="201"/>
                  <a:pt x="88" y="201"/>
                </a:cubicBezTo>
                <a:close/>
                <a:moveTo>
                  <a:pt x="92" y="203"/>
                </a:moveTo>
                <a:cubicBezTo>
                  <a:pt x="92" y="203"/>
                  <a:pt x="93" y="202"/>
                  <a:pt x="93" y="202"/>
                </a:cubicBezTo>
                <a:cubicBezTo>
                  <a:pt x="92" y="202"/>
                  <a:pt x="92" y="202"/>
                  <a:pt x="92" y="203"/>
                </a:cubicBezTo>
                <a:close/>
                <a:moveTo>
                  <a:pt x="62" y="177"/>
                </a:moveTo>
                <a:cubicBezTo>
                  <a:pt x="62" y="177"/>
                  <a:pt x="63" y="177"/>
                  <a:pt x="63" y="176"/>
                </a:cubicBezTo>
                <a:cubicBezTo>
                  <a:pt x="62" y="176"/>
                  <a:pt x="62" y="177"/>
                  <a:pt x="62" y="177"/>
                </a:cubicBezTo>
                <a:close/>
                <a:moveTo>
                  <a:pt x="62" y="177"/>
                </a:moveTo>
                <a:cubicBezTo>
                  <a:pt x="62" y="178"/>
                  <a:pt x="63" y="178"/>
                  <a:pt x="63" y="178"/>
                </a:cubicBezTo>
                <a:cubicBezTo>
                  <a:pt x="63" y="177"/>
                  <a:pt x="63" y="177"/>
                  <a:pt x="62" y="177"/>
                </a:cubicBezTo>
                <a:close/>
                <a:moveTo>
                  <a:pt x="90" y="205"/>
                </a:moveTo>
                <a:cubicBezTo>
                  <a:pt x="90" y="205"/>
                  <a:pt x="92" y="204"/>
                  <a:pt x="91" y="203"/>
                </a:cubicBezTo>
                <a:cubicBezTo>
                  <a:pt x="91" y="203"/>
                  <a:pt x="90" y="204"/>
                  <a:pt x="90" y="205"/>
                </a:cubicBezTo>
                <a:close/>
                <a:moveTo>
                  <a:pt x="89" y="203"/>
                </a:moveTo>
                <a:cubicBezTo>
                  <a:pt x="90" y="204"/>
                  <a:pt x="91" y="202"/>
                  <a:pt x="90" y="202"/>
                </a:cubicBezTo>
                <a:cubicBezTo>
                  <a:pt x="90" y="203"/>
                  <a:pt x="90" y="203"/>
                  <a:pt x="89" y="203"/>
                </a:cubicBezTo>
                <a:close/>
                <a:moveTo>
                  <a:pt x="78" y="193"/>
                </a:moveTo>
                <a:cubicBezTo>
                  <a:pt x="76" y="194"/>
                  <a:pt x="79" y="195"/>
                  <a:pt x="78" y="196"/>
                </a:cubicBezTo>
                <a:cubicBezTo>
                  <a:pt x="79" y="196"/>
                  <a:pt x="80" y="194"/>
                  <a:pt x="80" y="194"/>
                </a:cubicBezTo>
                <a:cubicBezTo>
                  <a:pt x="79" y="195"/>
                  <a:pt x="78" y="194"/>
                  <a:pt x="78" y="193"/>
                </a:cubicBezTo>
                <a:close/>
                <a:moveTo>
                  <a:pt x="70" y="188"/>
                </a:moveTo>
                <a:cubicBezTo>
                  <a:pt x="69" y="188"/>
                  <a:pt x="70" y="188"/>
                  <a:pt x="69" y="188"/>
                </a:cubicBezTo>
                <a:cubicBezTo>
                  <a:pt x="69" y="189"/>
                  <a:pt x="67" y="189"/>
                  <a:pt x="68" y="190"/>
                </a:cubicBezTo>
                <a:cubicBezTo>
                  <a:pt x="68" y="189"/>
                  <a:pt x="70" y="190"/>
                  <a:pt x="70" y="188"/>
                </a:cubicBezTo>
                <a:cubicBezTo>
                  <a:pt x="70" y="188"/>
                  <a:pt x="70" y="188"/>
                  <a:pt x="70" y="188"/>
                </a:cubicBezTo>
                <a:close/>
                <a:moveTo>
                  <a:pt x="66" y="185"/>
                </a:moveTo>
                <a:cubicBezTo>
                  <a:pt x="65" y="185"/>
                  <a:pt x="65" y="185"/>
                  <a:pt x="66" y="186"/>
                </a:cubicBezTo>
                <a:cubicBezTo>
                  <a:pt x="66" y="185"/>
                  <a:pt x="66" y="184"/>
                  <a:pt x="66" y="185"/>
                </a:cubicBezTo>
                <a:close/>
                <a:moveTo>
                  <a:pt x="79" y="199"/>
                </a:moveTo>
                <a:cubicBezTo>
                  <a:pt x="80" y="199"/>
                  <a:pt x="81" y="198"/>
                  <a:pt x="81" y="198"/>
                </a:cubicBezTo>
                <a:cubicBezTo>
                  <a:pt x="80" y="198"/>
                  <a:pt x="79" y="199"/>
                  <a:pt x="79" y="199"/>
                </a:cubicBezTo>
                <a:close/>
                <a:moveTo>
                  <a:pt x="84" y="202"/>
                </a:moveTo>
                <a:cubicBezTo>
                  <a:pt x="85" y="202"/>
                  <a:pt x="85" y="201"/>
                  <a:pt x="85" y="201"/>
                </a:cubicBezTo>
                <a:cubicBezTo>
                  <a:pt x="84" y="201"/>
                  <a:pt x="84" y="202"/>
                  <a:pt x="84" y="202"/>
                </a:cubicBezTo>
                <a:close/>
                <a:moveTo>
                  <a:pt x="58" y="182"/>
                </a:moveTo>
                <a:cubicBezTo>
                  <a:pt x="58" y="183"/>
                  <a:pt x="60" y="181"/>
                  <a:pt x="59" y="181"/>
                </a:cubicBezTo>
                <a:cubicBezTo>
                  <a:pt x="59" y="181"/>
                  <a:pt x="57" y="182"/>
                  <a:pt x="58" y="182"/>
                </a:cubicBezTo>
                <a:close/>
                <a:moveTo>
                  <a:pt x="76" y="197"/>
                </a:moveTo>
                <a:cubicBezTo>
                  <a:pt x="77" y="198"/>
                  <a:pt x="78" y="196"/>
                  <a:pt x="77" y="197"/>
                </a:cubicBezTo>
                <a:cubicBezTo>
                  <a:pt x="77" y="197"/>
                  <a:pt x="76" y="197"/>
                  <a:pt x="76" y="197"/>
                </a:cubicBezTo>
                <a:close/>
                <a:moveTo>
                  <a:pt x="68" y="191"/>
                </a:moveTo>
                <a:cubicBezTo>
                  <a:pt x="68" y="191"/>
                  <a:pt x="68" y="191"/>
                  <a:pt x="69" y="191"/>
                </a:cubicBezTo>
                <a:cubicBezTo>
                  <a:pt x="68" y="191"/>
                  <a:pt x="69" y="190"/>
                  <a:pt x="69" y="190"/>
                </a:cubicBezTo>
                <a:cubicBezTo>
                  <a:pt x="68" y="190"/>
                  <a:pt x="68" y="191"/>
                  <a:pt x="68" y="191"/>
                </a:cubicBezTo>
                <a:close/>
                <a:moveTo>
                  <a:pt x="69" y="194"/>
                </a:moveTo>
                <a:cubicBezTo>
                  <a:pt x="70" y="195"/>
                  <a:pt x="70" y="194"/>
                  <a:pt x="71" y="194"/>
                </a:cubicBezTo>
                <a:cubicBezTo>
                  <a:pt x="70" y="193"/>
                  <a:pt x="71" y="193"/>
                  <a:pt x="70" y="193"/>
                </a:cubicBezTo>
                <a:cubicBezTo>
                  <a:pt x="70" y="193"/>
                  <a:pt x="70" y="194"/>
                  <a:pt x="69" y="194"/>
                </a:cubicBezTo>
                <a:close/>
                <a:moveTo>
                  <a:pt x="64" y="195"/>
                </a:moveTo>
                <a:cubicBezTo>
                  <a:pt x="64" y="194"/>
                  <a:pt x="64" y="195"/>
                  <a:pt x="64" y="194"/>
                </a:cubicBezTo>
                <a:cubicBezTo>
                  <a:pt x="65" y="193"/>
                  <a:pt x="65" y="191"/>
                  <a:pt x="67" y="190"/>
                </a:cubicBezTo>
                <a:cubicBezTo>
                  <a:pt x="67" y="191"/>
                  <a:pt x="67" y="192"/>
                  <a:pt x="68" y="191"/>
                </a:cubicBezTo>
                <a:cubicBezTo>
                  <a:pt x="67" y="193"/>
                  <a:pt x="66" y="194"/>
                  <a:pt x="65" y="195"/>
                </a:cubicBezTo>
                <a:cubicBezTo>
                  <a:pt x="65" y="194"/>
                  <a:pt x="66" y="194"/>
                  <a:pt x="66" y="193"/>
                </a:cubicBezTo>
                <a:cubicBezTo>
                  <a:pt x="65" y="192"/>
                  <a:pt x="65" y="195"/>
                  <a:pt x="64" y="195"/>
                </a:cubicBezTo>
                <a:cubicBezTo>
                  <a:pt x="64" y="195"/>
                  <a:pt x="64" y="195"/>
                  <a:pt x="64" y="195"/>
                </a:cubicBezTo>
                <a:close/>
                <a:moveTo>
                  <a:pt x="66" y="192"/>
                </a:moveTo>
                <a:cubicBezTo>
                  <a:pt x="66" y="192"/>
                  <a:pt x="68" y="192"/>
                  <a:pt x="67" y="191"/>
                </a:cubicBezTo>
                <a:cubicBezTo>
                  <a:pt x="67" y="192"/>
                  <a:pt x="66" y="192"/>
                  <a:pt x="66" y="192"/>
                </a:cubicBezTo>
                <a:close/>
                <a:moveTo>
                  <a:pt x="68" y="196"/>
                </a:moveTo>
                <a:cubicBezTo>
                  <a:pt x="69" y="196"/>
                  <a:pt x="69" y="195"/>
                  <a:pt x="69" y="195"/>
                </a:cubicBezTo>
                <a:cubicBezTo>
                  <a:pt x="69" y="195"/>
                  <a:pt x="68" y="196"/>
                  <a:pt x="68" y="196"/>
                </a:cubicBezTo>
                <a:close/>
                <a:moveTo>
                  <a:pt x="81" y="205"/>
                </a:moveTo>
                <a:cubicBezTo>
                  <a:pt x="81" y="206"/>
                  <a:pt x="80" y="206"/>
                  <a:pt x="80" y="207"/>
                </a:cubicBezTo>
                <a:cubicBezTo>
                  <a:pt x="81" y="207"/>
                  <a:pt x="81" y="206"/>
                  <a:pt x="81" y="205"/>
                </a:cubicBezTo>
                <a:close/>
                <a:moveTo>
                  <a:pt x="85" y="210"/>
                </a:moveTo>
                <a:cubicBezTo>
                  <a:pt x="85" y="211"/>
                  <a:pt x="84" y="211"/>
                  <a:pt x="84" y="213"/>
                </a:cubicBezTo>
                <a:cubicBezTo>
                  <a:pt x="84" y="212"/>
                  <a:pt x="87" y="210"/>
                  <a:pt x="86" y="210"/>
                </a:cubicBezTo>
                <a:cubicBezTo>
                  <a:pt x="86" y="210"/>
                  <a:pt x="85" y="210"/>
                  <a:pt x="85" y="210"/>
                </a:cubicBezTo>
                <a:close/>
                <a:moveTo>
                  <a:pt x="81" y="210"/>
                </a:moveTo>
                <a:cubicBezTo>
                  <a:pt x="82" y="210"/>
                  <a:pt x="83" y="209"/>
                  <a:pt x="83" y="207"/>
                </a:cubicBezTo>
                <a:cubicBezTo>
                  <a:pt x="82" y="208"/>
                  <a:pt x="81" y="209"/>
                  <a:pt x="81" y="210"/>
                </a:cubicBezTo>
                <a:close/>
                <a:moveTo>
                  <a:pt x="67" y="196"/>
                </a:moveTo>
                <a:cubicBezTo>
                  <a:pt x="67" y="195"/>
                  <a:pt x="67" y="195"/>
                  <a:pt x="67" y="195"/>
                </a:cubicBezTo>
                <a:cubicBezTo>
                  <a:pt x="66" y="194"/>
                  <a:pt x="67" y="195"/>
                  <a:pt x="67" y="196"/>
                </a:cubicBezTo>
                <a:close/>
                <a:moveTo>
                  <a:pt x="54" y="186"/>
                </a:moveTo>
                <a:cubicBezTo>
                  <a:pt x="55" y="186"/>
                  <a:pt x="55" y="186"/>
                  <a:pt x="55" y="186"/>
                </a:cubicBezTo>
                <a:cubicBezTo>
                  <a:pt x="55" y="186"/>
                  <a:pt x="55" y="187"/>
                  <a:pt x="55" y="187"/>
                </a:cubicBezTo>
                <a:cubicBezTo>
                  <a:pt x="56" y="186"/>
                  <a:pt x="55" y="186"/>
                  <a:pt x="55" y="186"/>
                </a:cubicBezTo>
                <a:cubicBezTo>
                  <a:pt x="55" y="185"/>
                  <a:pt x="55" y="186"/>
                  <a:pt x="54" y="186"/>
                </a:cubicBezTo>
                <a:cubicBezTo>
                  <a:pt x="54" y="186"/>
                  <a:pt x="54" y="186"/>
                  <a:pt x="54" y="186"/>
                </a:cubicBezTo>
                <a:close/>
                <a:moveTo>
                  <a:pt x="63" y="194"/>
                </a:moveTo>
                <a:cubicBezTo>
                  <a:pt x="63" y="194"/>
                  <a:pt x="64" y="194"/>
                  <a:pt x="64" y="193"/>
                </a:cubicBezTo>
                <a:cubicBezTo>
                  <a:pt x="63" y="193"/>
                  <a:pt x="62" y="194"/>
                  <a:pt x="63" y="194"/>
                </a:cubicBezTo>
                <a:close/>
                <a:moveTo>
                  <a:pt x="68" y="198"/>
                </a:moveTo>
                <a:cubicBezTo>
                  <a:pt x="68" y="197"/>
                  <a:pt x="68" y="197"/>
                  <a:pt x="68" y="197"/>
                </a:cubicBezTo>
                <a:cubicBezTo>
                  <a:pt x="68" y="197"/>
                  <a:pt x="67" y="198"/>
                  <a:pt x="68" y="198"/>
                </a:cubicBezTo>
                <a:close/>
                <a:moveTo>
                  <a:pt x="68" y="200"/>
                </a:moveTo>
                <a:cubicBezTo>
                  <a:pt x="69" y="201"/>
                  <a:pt x="69" y="200"/>
                  <a:pt x="70" y="200"/>
                </a:cubicBezTo>
                <a:cubicBezTo>
                  <a:pt x="70" y="200"/>
                  <a:pt x="70" y="199"/>
                  <a:pt x="70" y="199"/>
                </a:cubicBezTo>
                <a:cubicBezTo>
                  <a:pt x="70" y="199"/>
                  <a:pt x="70" y="199"/>
                  <a:pt x="70" y="198"/>
                </a:cubicBezTo>
                <a:cubicBezTo>
                  <a:pt x="69" y="199"/>
                  <a:pt x="69" y="200"/>
                  <a:pt x="68" y="200"/>
                </a:cubicBezTo>
                <a:close/>
                <a:moveTo>
                  <a:pt x="53" y="186"/>
                </a:moveTo>
                <a:cubicBezTo>
                  <a:pt x="53" y="185"/>
                  <a:pt x="54" y="185"/>
                  <a:pt x="53" y="184"/>
                </a:cubicBezTo>
                <a:cubicBezTo>
                  <a:pt x="53" y="184"/>
                  <a:pt x="53" y="185"/>
                  <a:pt x="53" y="186"/>
                </a:cubicBezTo>
                <a:close/>
                <a:moveTo>
                  <a:pt x="66" y="197"/>
                </a:moveTo>
                <a:cubicBezTo>
                  <a:pt x="67" y="196"/>
                  <a:pt x="66" y="197"/>
                  <a:pt x="66" y="196"/>
                </a:cubicBezTo>
                <a:cubicBezTo>
                  <a:pt x="66" y="196"/>
                  <a:pt x="66" y="197"/>
                  <a:pt x="66" y="197"/>
                </a:cubicBezTo>
                <a:close/>
                <a:moveTo>
                  <a:pt x="71" y="202"/>
                </a:moveTo>
                <a:cubicBezTo>
                  <a:pt x="71" y="202"/>
                  <a:pt x="72" y="202"/>
                  <a:pt x="72" y="201"/>
                </a:cubicBezTo>
                <a:cubicBezTo>
                  <a:pt x="71" y="201"/>
                  <a:pt x="70" y="202"/>
                  <a:pt x="71" y="202"/>
                </a:cubicBezTo>
                <a:close/>
                <a:moveTo>
                  <a:pt x="60" y="193"/>
                </a:moveTo>
                <a:cubicBezTo>
                  <a:pt x="61" y="193"/>
                  <a:pt x="61" y="193"/>
                  <a:pt x="61" y="194"/>
                </a:cubicBezTo>
                <a:cubicBezTo>
                  <a:pt x="61" y="193"/>
                  <a:pt x="61" y="194"/>
                  <a:pt x="61" y="194"/>
                </a:cubicBezTo>
                <a:cubicBezTo>
                  <a:pt x="61" y="194"/>
                  <a:pt x="62" y="193"/>
                  <a:pt x="61" y="193"/>
                </a:cubicBezTo>
                <a:cubicBezTo>
                  <a:pt x="61" y="193"/>
                  <a:pt x="61" y="193"/>
                  <a:pt x="60" y="193"/>
                </a:cubicBezTo>
                <a:close/>
                <a:moveTo>
                  <a:pt x="54" y="191"/>
                </a:moveTo>
                <a:cubicBezTo>
                  <a:pt x="55" y="191"/>
                  <a:pt x="56" y="190"/>
                  <a:pt x="56" y="189"/>
                </a:cubicBezTo>
                <a:cubicBezTo>
                  <a:pt x="55" y="189"/>
                  <a:pt x="54" y="190"/>
                  <a:pt x="54" y="191"/>
                </a:cubicBezTo>
                <a:close/>
                <a:moveTo>
                  <a:pt x="76" y="210"/>
                </a:moveTo>
                <a:cubicBezTo>
                  <a:pt x="77" y="209"/>
                  <a:pt x="78" y="209"/>
                  <a:pt x="78" y="208"/>
                </a:cubicBezTo>
                <a:cubicBezTo>
                  <a:pt x="78" y="208"/>
                  <a:pt x="76" y="210"/>
                  <a:pt x="76" y="210"/>
                </a:cubicBezTo>
                <a:close/>
                <a:moveTo>
                  <a:pt x="75" y="208"/>
                </a:moveTo>
                <a:cubicBezTo>
                  <a:pt x="75" y="208"/>
                  <a:pt x="75" y="208"/>
                  <a:pt x="75" y="208"/>
                </a:cubicBezTo>
                <a:cubicBezTo>
                  <a:pt x="75" y="208"/>
                  <a:pt x="75" y="207"/>
                  <a:pt x="75" y="207"/>
                </a:cubicBezTo>
                <a:cubicBezTo>
                  <a:pt x="75" y="207"/>
                  <a:pt x="75" y="207"/>
                  <a:pt x="75" y="207"/>
                </a:cubicBezTo>
                <a:cubicBezTo>
                  <a:pt x="74" y="207"/>
                  <a:pt x="75" y="207"/>
                  <a:pt x="74" y="208"/>
                </a:cubicBezTo>
                <a:lnTo>
                  <a:pt x="75" y="208"/>
                </a:lnTo>
                <a:close/>
                <a:moveTo>
                  <a:pt x="74" y="206"/>
                </a:moveTo>
                <a:cubicBezTo>
                  <a:pt x="73" y="207"/>
                  <a:pt x="73" y="205"/>
                  <a:pt x="73" y="206"/>
                </a:cubicBezTo>
                <a:cubicBezTo>
                  <a:pt x="73" y="206"/>
                  <a:pt x="72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4" y="207"/>
                  <a:pt x="74" y="206"/>
                  <a:pt x="74" y="206"/>
                </a:cubicBezTo>
                <a:close/>
                <a:moveTo>
                  <a:pt x="50" y="189"/>
                </a:moveTo>
                <a:cubicBezTo>
                  <a:pt x="51" y="190"/>
                  <a:pt x="52" y="189"/>
                  <a:pt x="51" y="188"/>
                </a:cubicBezTo>
                <a:cubicBezTo>
                  <a:pt x="51" y="189"/>
                  <a:pt x="51" y="189"/>
                  <a:pt x="50" y="189"/>
                </a:cubicBezTo>
                <a:close/>
                <a:moveTo>
                  <a:pt x="53" y="192"/>
                </a:moveTo>
                <a:cubicBezTo>
                  <a:pt x="54" y="193"/>
                  <a:pt x="54" y="192"/>
                  <a:pt x="54" y="192"/>
                </a:cubicBezTo>
                <a:cubicBezTo>
                  <a:pt x="54" y="192"/>
                  <a:pt x="54" y="191"/>
                  <a:pt x="54" y="191"/>
                </a:cubicBezTo>
                <a:lnTo>
                  <a:pt x="53" y="192"/>
                </a:lnTo>
                <a:close/>
                <a:moveTo>
                  <a:pt x="73" y="209"/>
                </a:moveTo>
                <a:cubicBezTo>
                  <a:pt x="73" y="209"/>
                  <a:pt x="73" y="210"/>
                  <a:pt x="73" y="209"/>
                </a:cubicBezTo>
                <a:cubicBezTo>
                  <a:pt x="73" y="209"/>
                  <a:pt x="74" y="210"/>
                  <a:pt x="74" y="209"/>
                </a:cubicBezTo>
                <a:cubicBezTo>
                  <a:pt x="74" y="209"/>
                  <a:pt x="74" y="208"/>
                  <a:pt x="74" y="208"/>
                </a:cubicBezTo>
                <a:cubicBezTo>
                  <a:pt x="73" y="209"/>
                  <a:pt x="73" y="208"/>
                  <a:pt x="73" y="208"/>
                </a:cubicBezTo>
                <a:cubicBezTo>
                  <a:pt x="73" y="208"/>
                  <a:pt x="73" y="209"/>
                  <a:pt x="73" y="209"/>
                </a:cubicBezTo>
                <a:cubicBezTo>
                  <a:pt x="73" y="209"/>
                  <a:pt x="73" y="209"/>
                  <a:pt x="73" y="209"/>
                </a:cubicBezTo>
                <a:close/>
                <a:moveTo>
                  <a:pt x="49" y="190"/>
                </a:moveTo>
                <a:cubicBezTo>
                  <a:pt x="49" y="190"/>
                  <a:pt x="50" y="189"/>
                  <a:pt x="50" y="189"/>
                </a:cubicBezTo>
                <a:cubicBezTo>
                  <a:pt x="50" y="189"/>
                  <a:pt x="49" y="190"/>
                  <a:pt x="49" y="190"/>
                </a:cubicBezTo>
                <a:close/>
                <a:moveTo>
                  <a:pt x="52" y="194"/>
                </a:moveTo>
                <a:cubicBezTo>
                  <a:pt x="53" y="194"/>
                  <a:pt x="54" y="193"/>
                  <a:pt x="53" y="192"/>
                </a:cubicBezTo>
                <a:cubicBezTo>
                  <a:pt x="53" y="193"/>
                  <a:pt x="52" y="193"/>
                  <a:pt x="52" y="194"/>
                </a:cubicBezTo>
                <a:close/>
                <a:moveTo>
                  <a:pt x="66" y="205"/>
                </a:moveTo>
                <a:cubicBezTo>
                  <a:pt x="66" y="205"/>
                  <a:pt x="67" y="204"/>
                  <a:pt x="67" y="204"/>
                </a:cubicBezTo>
                <a:cubicBezTo>
                  <a:pt x="67" y="204"/>
                  <a:pt x="67" y="204"/>
                  <a:pt x="67" y="204"/>
                </a:cubicBezTo>
                <a:cubicBezTo>
                  <a:pt x="67" y="204"/>
                  <a:pt x="66" y="205"/>
                  <a:pt x="66" y="205"/>
                </a:cubicBezTo>
                <a:close/>
                <a:moveTo>
                  <a:pt x="58" y="198"/>
                </a:moveTo>
                <a:cubicBezTo>
                  <a:pt x="57" y="198"/>
                  <a:pt x="57" y="197"/>
                  <a:pt x="57" y="197"/>
                </a:cubicBezTo>
                <a:cubicBezTo>
                  <a:pt x="56" y="197"/>
                  <a:pt x="57" y="198"/>
                  <a:pt x="58" y="198"/>
                </a:cubicBezTo>
                <a:close/>
                <a:moveTo>
                  <a:pt x="50" y="197"/>
                </a:moveTo>
                <a:cubicBezTo>
                  <a:pt x="51" y="196"/>
                  <a:pt x="51" y="195"/>
                  <a:pt x="52" y="195"/>
                </a:cubicBezTo>
                <a:cubicBezTo>
                  <a:pt x="52" y="194"/>
                  <a:pt x="52" y="194"/>
                  <a:pt x="52" y="194"/>
                </a:cubicBezTo>
                <a:cubicBezTo>
                  <a:pt x="51" y="195"/>
                  <a:pt x="50" y="196"/>
                  <a:pt x="50" y="197"/>
                </a:cubicBezTo>
                <a:close/>
                <a:moveTo>
                  <a:pt x="79" y="218"/>
                </a:moveTo>
                <a:cubicBezTo>
                  <a:pt x="80" y="219"/>
                  <a:pt x="80" y="218"/>
                  <a:pt x="80" y="218"/>
                </a:cubicBezTo>
                <a:cubicBezTo>
                  <a:pt x="80" y="218"/>
                  <a:pt x="80" y="218"/>
                  <a:pt x="79" y="218"/>
                </a:cubicBezTo>
                <a:close/>
                <a:moveTo>
                  <a:pt x="45" y="192"/>
                </a:moveTo>
                <a:cubicBezTo>
                  <a:pt x="45" y="192"/>
                  <a:pt x="47" y="192"/>
                  <a:pt x="46" y="191"/>
                </a:cubicBezTo>
                <a:cubicBezTo>
                  <a:pt x="46" y="192"/>
                  <a:pt x="45" y="191"/>
                  <a:pt x="45" y="192"/>
                </a:cubicBezTo>
                <a:close/>
                <a:moveTo>
                  <a:pt x="42" y="196"/>
                </a:moveTo>
                <a:cubicBezTo>
                  <a:pt x="44" y="196"/>
                  <a:pt x="43" y="194"/>
                  <a:pt x="45" y="193"/>
                </a:cubicBezTo>
                <a:cubicBezTo>
                  <a:pt x="44" y="193"/>
                  <a:pt x="44" y="193"/>
                  <a:pt x="44" y="193"/>
                </a:cubicBezTo>
                <a:cubicBezTo>
                  <a:pt x="44" y="194"/>
                  <a:pt x="42" y="194"/>
                  <a:pt x="42" y="196"/>
                </a:cubicBezTo>
                <a:close/>
                <a:moveTo>
                  <a:pt x="49" y="199"/>
                </a:moveTo>
                <a:cubicBezTo>
                  <a:pt x="49" y="198"/>
                  <a:pt x="50" y="198"/>
                  <a:pt x="49" y="197"/>
                </a:cubicBezTo>
                <a:cubicBezTo>
                  <a:pt x="49" y="198"/>
                  <a:pt x="48" y="198"/>
                  <a:pt x="49" y="199"/>
                </a:cubicBezTo>
                <a:close/>
                <a:moveTo>
                  <a:pt x="67" y="214"/>
                </a:moveTo>
                <a:cubicBezTo>
                  <a:pt x="67" y="214"/>
                  <a:pt x="66" y="215"/>
                  <a:pt x="67" y="215"/>
                </a:cubicBezTo>
                <a:cubicBezTo>
                  <a:pt x="66" y="214"/>
                  <a:pt x="68" y="214"/>
                  <a:pt x="68" y="214"/>
                </a:cubicBezTo>
                <a:cubicBezTo>
                  <a:pt x="67" y="214"/>
                  <a:pt x="67" y="214"/>
                  <a:pt x="67" y="214"/>
                </a:cubicBezTo>
                <a:close/>
                <a:moveTo>
                  <a:pt x="72" y="224"/>
                </a:moveTo>
                <a:cubicBezTo>
                  <a:pt x="72" y="224"/>
                  <a:pt x="74" y="222"/>
                  <a:pt x="74" y="221"/>
                </a:cubicBezTo>
                <a:cubicBezTo>
                  <a:pt x="74" y="222"/>
                  <a:pt x="72" y="224"/>
                  <a:pt x="72" y="224"/>
                </a:cubicBezTo>
                <a:close/>
                <a:moveTo>
                  <a:pt x="59" y="212"/>
                </a:moveTo>
                <a:cubicBezTo>
                  <a:pt x="59" y="211"/>
                  <a:pt x="61" y="211"/>
                  <a:pt x="61" y="211"/>
                </a:cubicBezTo>
                <a:cubicBezTo>
                  <a:pt x="60" y="211"/>
                  <a:pt x="59" y="211"/>
                  <a:pt x="59" y="212"/>
                </a:cubicBezTo>
                <a:close/>
                <a:moveTo>
                  <a:pt x="71" y="219"/>
                </a:moveTo>
                <a:cubicBezTo>
                  <a:pt x="71" y="219"/>
                  <a:pt x="70" y="219"/>
                  <a:pt x="70" y="218"/>
                </a:cubicBezTo>
                <a:cubicBezTo>
                  <a:pt x="70" y="219"/>
                  <a:pt x="70" y="219"/>
                  <a:pt x="71" y="219"/>
                </a:cubicBezTo>
                <a:close/>
                <a:moveTo>
                  <a:pt x="41" y="197"/>
                </a:moveTo>
                <a:cubicBezTo>
                  <a:pt x="42" y="198"/>
                  <a:pt x="42" y="197"/>
                  <a:pt x="42" y="196"/>
                </a:cubicBezTo>
                <a:cubicBezTo>
                  <a:pt x="42" y="196"/>
                  <a:pt x="42" y="196"/>
                  <a:pt x="41" y="197"/>
                </a:cubicBezTo>
                <a:close/>
                <a:moveTo>
                  <a:pt x="57" y="214"/>
                </a:moveTo>
                <a:cubicBezTo>
                  <a:pt x="57" y="214"/>
                  <a:pt x="57" y="214"/>
                  <a:pt x="57" y="215"/>
                </a:cubicBezTo>
                <a:cubicBezTo>
                  <a:pt x="58" y="214"/>
                  <a:pt x="58" y="214"/>
                  <a:pt x="58" y="213"/>
                </a:cubicBezTo>
                <a:cubicBezTo>
                  <a:pt x="58" y="214"/>
                  <a:pt x="58" y="214"/>
                  <a:pt x="57" y="214"/>
                </a:cubicBezTo>
                <a:close/>
                <a:moveTo>
                  <a:pt x="62" y="219"/>
                </a:moveTo>
                <a:cubicBezTo>
                  <a:pt x="62" y="218"/>
                  <a:pt x="62" y="218"/>
                  <a:pt x="62" y="218"/>
                </a:cubicBezTo>
                <a:cubicBezTo>
                  <a:pt x="61" y="218"/>
                  <a:pt x="61" y="218"/>
                  <a:pt x="62" y="219"/>
                </a:cubicBezTo>
                <a:close/>
                <a:moveTo>
                  <a:pt x="62" y="219"/>
                </a:moveTo>
                <a:cubicBezTo>
                  <a:pt x="62" y="220"/>
                  <a:pt x="63" y="220"/>
                  <a:pt x="63" y="220"/>
                </a:cubicBezTo>
                <a:cubicBezTo>
                  <a:pt x="63" y="220"/>
                  <a:pt x="62" y="219"/>
                  <a:pt x="62" y="219"/>
                </a:cubicBezTo>
                <a:close/>
                <a:moveTo>
                  <a:pt x="43" y="206"/>
                </a:moveTo>
                <a:cubicBezTo>
                  <a:pt x="43" y="205"/>
                  <a:pt x="44" y="204"/>
                  <a:pt x="43" y="204"/>
                </a:cubicBezTo>
                <a:cubicBezTo>
                  <a:pt x="42" y="205"/>
                  <a:pt x="42" y="205"/>
                  <a:pt x="43" y="206"/>
                </a:cubicBezTo>
                <a:close/>
                <a:moveTo>
                  <a:pt x="59" y="218"/>
                </a:moveTo>
                <a:cubicBezTo>
                  <a:pt x="60" y="219"/>
                  <a:pt x="60" y="218"/>
                  <a:pt x="60" y="217"/>
                </a:cubicBezTo>
                <a:cubicBezTo>
                  <a:pt x="60" y="217"/>
                  <a:pt x="59" y="218"/>
                  <a:pt x="59" y="218"/>
                </a:cubicBezTo>
                <a:close/>
                <a:moveTo>
                  <a:pt x="57" y="218"/>
                </a:moveTo>
                <a:cubicBezTo>
                  <a:pt x="57" y="217"/>
                  <a:pt x="58" y="217"/>
                  <a:pt x="58" y="216"/>
                </a:cubicBezTo>
                <a:cubicBezTo>
                  <a:pt x="58" y="216"/>
                  <a:pt x="57" y="217"/>
                  <a:pt x="57" y="218"/>
                </a:cubicBezTo>
                <a:close/>
                <a:moveTo>
                  <a:pt x="64" y="226"/>
                </a:moveTo>
                <a:cubicBezTo>
                  <a:pt x="65" y="225"/>
                  <a:pt x="66" y="225"/>
                  <a:pt x="66" y="224"/>
                </a:cubicBezTo>
                <a:cubicBezTo>
                  <a:pt x="66" y="224"/>
                  <a:pt x="66" y="224"/>
                  <a:pt x="66" y="223"/>
                </a:cubicBezTo>
                <a:cubicBezTo>
                  <a:pt x="65" y="224"/>
                  <a:pt x="64" y="225"/>
                  <a:pt x="64" y="226"/>
                </a:cubicBezTo>
                <a:close/>
                <a:moveTo>
                  <a:pt x="49" y="214"/>
                </a:moveTo>
                <a:cubicBezTo>
                  <a:pt x="50" y="214"/>
                  <a:pt x="51" y="213"/>
                  <a:pt x="51" y="212"/>
                </a:cubicBezTo>
                <a:cubicBezTo>
                  <a:pt x="50" y="213"/>
                  <a:pt x="49" y="213"/>
                  <a:pt x="49" y="214"/>
                </a:cubicBezTo>
                <a:close/>
                <a:moveTo>
                  <a:pt x="57" y="221"/>
                </a:moveTo>
                <a:cubicBezTo>
                  <a:pt x="58" y="220"/>
                  <a:pt x="59" y="220"/>
                  <a:pt x="59" y="219"/>
                </a:cubicBezTo>
                <a:cubicBezTo>
                  <a:pt x="58" y="219"/>
                  <a:pt x="56" y="220"/>
                  <a:pt x="57" y="221"/>
                </a:cubicBezTo>
                <a:close/>
                <a:moveTo>
                  <a:pt x="41" y="208"/>
                </a:moveTo>
                <a:cubicBezTo>
                  <a:pt x="41" y="208"/>
                  <a:pt x="41" y="207"/>
                  <a:pt x="41" y="207"/>
                </a:cubicBezTo>
                <a:cubicBezTo>
                  <a:pt x="41" y="207"/>
                  <a:pt x="40" y="208"/>
                  <a:pt x="41" y="208"/>
                </a:cubicBezTo>
                <a:close/>
                <a:moveTo>
                  <a:pt x="62" y="226"/>
                </a:moveTo>
                <a:cubicBezTo>
                  <a:pt x="62" y="225"/>
                  <a:pt x="63" y="225"/>
                  <a:pt x="62" y="224"/>
                </a:cubicBezTo>
                <a:cubicBezTo>
                  <a:pt x="62" y="225"/>
                  <a:pt x="61" y="225"/>
                  <a:pt x="62" y="226"/>
                </a:cubicBezTo>
                <a:close/>
                <a:moveTo>
                  <a:pt x="53" y="219"/>
                </a:moveTo>
                <a:cubicBezTo>
                  <a:pt x="54" y="219"/>
                  <a:pt x="54" y="220"/>
                  <a:pt x="55" y="219"/>
                </a:cubicBezTo>
                <a:cubicBezTo>
                  <a:pt x="54" y="219"/>
                  <a:pt x="54" y="218"/>
                  <a:pt x="53" y="219"/>
                </a:cubicBezTo>
                <a:close/>
                <a:moveTo>
                  <a:pt x="68" y="232"/>
                </a:moveTo>
                <a:cubicBezTo>
                  <a:pt x="69" y="233"/>
                  <a:pt x="70" y="231"/>
                  <a:pt x="69" y="231"/>
                </a:cubicBezTo>
                <a:cubicBezTo>
                  <a:pt x="69" y="231"/>
                  <a:pt x="69" y="232"/>
                  <a:pt x="68" y="232"/>
                </a:cubicBezTo>
                <a:close/>
                <a:moveTo>
                  <a:pt x="55" y="224"/>
                </a:moveTo>
                <a:cubicBezTo>
                  <a:pt x="56" y="223"/>
                  <a:pt x="57" y="222"/>
                  <a:pt x="57" y="221"/>
                </a:cubicBezTo>
                <a:cubicBezTo>
                  <a:pt x="56" y="222"/>
                  <a:pt x="56" y="223"/>
                  <a:pt x="55" y="224"/>
                </a:cubicBezTo>
                <a:close/>
                <a:moveTo>
                  <a:pt x="62" y="228"/>
                </a:moveTo>
                <a:cubicBezTo>
                  <a:pt x="63" y="228"/>
                  <a:pt x="63" y="228"/>
                  <a:pt x="64" y="228"/>
                </a:cubicBezTo>
                <a:cubicBezTo>
                  <a:pt x="63" y="227"/>
                  <a:pt x="64" y="227"/>
                  <a:pt x="63" y="226"/>
                </a:cubicBezTo>
                <a:cubicBezTo>
                  <a:pt x="63" y="227"/>
                  <a:pt x="62" y="228"/>
                  <a:pt x="62" y="228"/>
                </a:cubicBezTo>
                <a:close/>
                <a:moveTo>
                  <a:pt x="53" y="220"/>
                </a:moveTo>
                <a:cubicBezTo>
                  <a:pt x="53" y="220"/>
                  <a:pt x="54" y="219"/>
                  <a:pt x="53" y="219"/>
                </a:cubicBezTo>
                <a:cubicBezTo>
                  <a:pt x="52" y="221"/>
                  <a:pt x="51" y="222"/>
                  <a:pt x="53" y="220"/>
                </a:cubicBezTo>
                <a:close/>
                <a:moveTo>
                  <a:pt x="47" y="216"/>
                </a:moveTo>
                <a:cubicBezTo>
                  <a:pt x="47" y="217"/>
                  <a:pt x="46" y="217"/>
                  <a:pt x="47" y="218"/>
                </a:cubicBezTo>
                <a:cubicBezTo>
                  <a:pt x="47" y="217"/>
                  <a:pt x="47" y="217"/>
                  <a:pt x="48" y="217"/>
                </a:cubicBezTo>
                <a:cubicBezTo>
                  <a:pt x="48" y="216"/>
                  <a:pt x="48" y="216"/>
                  <a:pt x="47" y="216"/>
                </a:cubicBezTo>
                <a:close/>
                <a:moveTo>
                  <a:pt x="59" y="227"/>
                </a:moveTo>
                <a:cubicBezTo>
                  <a:pt x="59" y="227"/>
                  <a:pt x="59" y="227"/>
                  <a:pt x="59" y="228"/>
                </a:cubicBezTo>
                <a:cubicBezTo>
                  <a:pt x="59" y="227"/>
                  <a:pt x="60" y="227"/>
                  <a:pt x="60" y="226"/>
                </a:cubicBezTo>
                <a:cubicBezTo>
                  <a:pt x="60" y="227"/>
                  <a:pt x="59" y="226"/>
                  <a:pt x="59" y="227"/>
                </a:cubicBezTo>
                <a:close/>
                <a:moveTo>
                  <a:pt x="57" y="227"/>
                </a:moveTo>
                <a:cubicBezTo>
                  <a:pt x="57" y="227"/>
                  <a:pt x="59" y="226"/>
                  <a:pt x="58" y="226"/>
                </a:cubicBezTo>
                <a:cubicBezTo>
                  <a:pt x="58" y="226"/>
                  <a:pt x="57" y="226"/>
                  <a:pt x="57" y="227"/>
                </a:cubicBezTo>
                <a:close/>
                <a:moveTo>
                  <a:pt x="51" y="223"/>
                </a:moveTo>
                <a:cubicBezTo>
                  <a:pt x="51" y="222"/>
                  <a:pt x="52" y="222"/>
                  <a:pt x="52" y="221"/>
                </a:cubicBezTo>
                <a:cubicBezTo>
                  <a:pt x="51" y="222"/>
                  <a:pt x="51" y="222"/>
                  <a:pt x="51" y="223"/>
                </a:cubicBezTo>
                <a:close/>
                <a:moveTo>
                  <a:pt x="33" y="211"/>
                </a:moveTo>
                <a:cubicBezTo>
                  <a:pt x="34" y="212"/>
                  <a:pt x="35" y="210"/>
                  <a:pt x="35" y="209"/>
                </a:cubicBezTo>
                <a:cubicBezTo>
                  <a:pt x="34" y="210"/>
                  <a:pt x="34" y="211"/>
                  <a:pt x="33" y="211"/>
                </a:cubicBezTo>
                <a:close/>
                <a:moveTo>
                  <a:pt x="40" y="214"/>
                </a:moveTo>
                <a:cubicBezTo>
                  <a:pt x="40" y="214"/>
                  <a:pt x="41" y="214"/>
                  <a:pt x="40" y="213"/>
                </a:cubicBezTo>
                <a:cubicBezTo>
                  <a:pt x="40" y="213"/>
                  <a:pt x="39" y="214"/>
                  <a:pt x="40" y="214"/>
                </a:cubicBezTo>
                <a:close/>
                <a:moveTo>
                  <a:pt x="35" y="215"/>
                </a:moveTo>
                <a:cubicBezTo>
                  <a:pt x="36" y="215"/>
                  <a:pt x="37" y="214"/>
                  <a:pt x="37" y="213"/>
                </a:cubicBezTo>
                <a:cubicBezTo>
                  <a:pt x="36" y="214"/>
                  <a:pt x="35" y="215"/>
                  <a:pt x="35" y="215"/>
                </a:cubicBezTo>
                <a:close/>
                <a:moveTo>
                  <a:pt x="48" y="223"/>
                </a:moveTo>
                <a:cubicBezTo>
                  <a:pt x="49" y="223"/>
                  <a:pt x="49" y="222"/>
                  <a:pt x="48" y="222"/>
                </a:cubicBezTo>
                <a:cubicBezTo>
                  <a:pt x="48" y="222"/>
                  <a:pt x="48" y="223"/>
                  <a:pt x="48" y="223"/>
                </a:cubicBezTo>
                <a:close/>
                <a:moveTo>
                  <a:pt x="38" y="217"/>
                </a:moveTo>
                <a:cubicBezTo>
                  <a:pt x="38" y="217"/>
                  <a:pt x="39" y="216"/>
                  <a:pt x="39" y="215"/>
                </a:cubicBezTo>
                <a:lnTo>
                  <a:pt x="38" y="217"/>
                </a:lnTo>
                <a:close/>
                <a:moveTo>
                  <a:pt x="43" y="223"/>
                </a:moveTo>
                <a:cubicBezTo>
                  <a:pt x="43" y="223"/>
                  <a:pt x="45" y="222"/>
                  <a:pt x="44" y="221"/>
                </a:cubicBezTo>
                <a:cubicBezTo>
                  <a:pt x="44" y="222"/>
                  <a:pt x="42" y="223"/>
                  <a:pt x="43" y="223"/>
                </a:cubicBezTo>
                <a:close/>
                <a:moveTo>
                  <a:pt x="62" y="237"/>
                </a:moveTo>
                <a:cubicBezTo>
                  <a:pt x="62" y="237"/>
                  <a:pt x="63" y="236"/>
                  <a:pt x="62" y="235"/>
                </a:cubicBezTo>
                <a:cubicBezTo>
                  <a:pt x="62" y="236"/>
                  <a:pt x="61" y="237"/>
                  <a:pt x="62" y="237"/>
                </a:cubicBezTo>
                <a:close/>
                <a:moveTo>
                  <a:pt x="30" y="213"/>
                </a:moveTo>
                <a:cubicBezTo>
                  <a:pt x="30" y="212"/>
                  <a:pt x="31" y="212"/>
                  <a:pt x="30" y="211"/>
                </a:cubicBezTo>
                <a:cubicBezTo>
                  <a:pt x="30" y="212"/>
                  <a:pt x="29" y="212"/>
                  <a:pt x="30" y="213"/>
                </a:cubicBezTo>
                <a:close/>
                <a:moveTo>
                  <a:pt x="49" y="228"/>
                </a:moveTo>
                <a:cubicBezTo>
                  <a:pt x="50" y="229"/>
                  <a:pt x="50" y="227"/>
                  <a:pt x="50" y="228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0" y="228"/>
                  <a:pt x="49" y="227"/>
                  <a:pt x="49" y="228"/>
                </a:cubicBezTo>
                <a:close/>
                <a:moveTo>
                  <a:pt x="44" y="225"/>
                </a:moveTo>
                <a:cubicBezTo>
                  <a:pt x="44" y="224"/>
                  <a:pt x="45" y="224"/>
                  <a:pt x="44" y="223"/>
                </a:cubicBezTo>
                <a:cubicBezTo>
                  <a:pt x="44" y="224"/>
                  <a:pt x="44" y="224"/>
                  <a:pt x="44" y="225"/>
                </a:cubicBezTo>
                <a:close/>
                <a:moveTo>
                  <a:pt x="64" y="238"/>
                </a:moveTo>
                <a:cubicBezTo>
                  <a:pt x="63" y="238"/>
                  <a:pt x="63" y="239"/>
                  <a:pt x="63" y="239"/>
                </a:cubicBezTo>
                <a:cubicBezTo>
                  <a:pt x="64" y="239"/>
                  <a:pt x="64" y="239"/>
                  <a:pt x="64" y="238"/>
                </a:cubicBezTo>
                <a:close/>
                <a:moveTo>
                  <a:pt x="29" y="217"/>
                </a:moveTo>
                <a:cubicBezTo>
                  <a:pt x="30" y="217"/>
                  <a:pt x="30" y="216"/>
                  <a:pt x="30" y="215"/>
                </a:cubicBezTo>
                <a:cubicBezTo>
                  <a:pt x="30" y="216"/>
                  <a:pt x="29" y="216"/>
                  <a:pt x="29" y="217"/>
                </a:cubicBezTo>
                <a:close/>
                <a:moveTo>
                  <a:pt x="55" y="237"/>
                </a:moveTo>
                <a:cubicBezTo>
                  <a:pt x="55" y="236"/>
                  <a:pt x="56" y="236"/>
                  <a:pt x="56" y="235"/>
                </a:cubicBezTo>
                <a:cubicBezTo>
                  <a:pt x="55" y="235"/>
                  <a:pt x="55" y="236"/>
                  <a:pt x="55" y="237"/>
                </a:cubicBezTo>
                <a:close/>
                <a:moveTo>
                  <a:pt x="47" y="231"/>
                </a:moveTo>
                <a:cubicBezTo>
                  <a:pt x="47" y="232"/>
                  <a:pt x="48" y="230"/>
                  <a:pt x="48" y="230"/>
                </a:cubicBezTo>
                <a:cubicBezTo>
                  <a:pt x="47" y="230"/>
                  <a:pt x="47" y="230"/>
                  <a:pt x="47" y="231"/>
                </a:cubicBezTo>
                <a:close/>
                <a:moveTo>
                  <a:pt x="61" y="240"/>
                </a:moveTo>
                <a:cubicBezTo>
                  <a:pt x="62" y="240"/>
                  <a:pt x="61" y="240"/>
                  <a:pt x="61" y="239"/>
                </a:cubicBezTo>
                <a:cubicBezTo>
                  <a:pt x="61" y="240"/>
                  <a:pt x="61" y="240"/>
                  <a:pt x="61" y="240"/>
                </a:cubicBezTo>
                <a:close/>
                <a:moveTo>
                  <a:pt x="34" y="223"/>
                </a:moveTo>
                <a:cubicBezTo>
                  <a:pt x="34" y="222"/>
                  <a:pt x="35" y="222"/>
                  <a:pt x="35" y="221"/>
                </a:cubicBezTo>
                <a:cubicBezTo>
                  <a:pt x="34" y="221"/>
                  <a:pt x="33" y="222"/>
                  <a:pt x="34" y="223"/>
                </a:cubicBezTo>
                <a:close/>
                <a:moveTo>
                  <a:pt x="26" y="217"/>
                </a:moveTo>
                <a:cubicBezTo>
                  <a:pt x="26" y="217"/>
                  <a:pt x="27" y="217"/>
                  <a:pt x="26" y="216"/>
                </a:cubicBezTo>
                <a:cubicBezTo>
                  <a:pt x="26" y="217"/>
                  <a:pt x="26" y="217"/>
                  <a:pt x="26" y="217"/>
                </a:cubicBezTo>
                <a:close/>
                <a:moveTo>
                  <a:pt x="32" y="222"/>
                </a:moveTo>
                <a:cubicBezTo>
                  <a:pt x="33" y="222"/>
                  <a:pt x="33" y="222"/>
                  <a:pt x="33" y="221"/>
                </a:cubicBezTo>
                <a:cubicBezTo>
                  <a:pt x="32" y="221"/>
                  <a:pt x="32" y="222"/>
                  <a:pt x="32" y="222"/>
                </a:cubicBezTo>
                <a:close/>
                <a:moveTo>
                  <a:pt x="27" y="218"/>
                </a:moveTo>
                <a:cubicBezTo>
                  <a:pt x="27" y="219"/>
                  <a:pt x="26" y="220"/>
                  <a:pt x="27" y="221"/>
                </a:cubicBezTo>
                <a:cubicBezTo>
                  <a:pt x="27" y="220"/>
                  <a:pt x="27" y="220"/>
                  <a:pt x="28" y="219"/>
                </a:cubicBezTo>
                <a:cubicBezTo>
                  <a:pt x="28" y="219"/>
                  <a:pt x="28" y="218"/>
                  <a:pt x="27" y="218"/>
                </a:cubicBezTo>
                <a:close/>
                <a:moveTo>
                  <a:pt x="32" y="225"/>
                </a:moveTo>
                <a:cubicBezTo>
                  <a:pt x="33" y="224"/>
                  <a:pt x="33" y="224"/>
                  <a:pt x="34" y="223"/>
                </a:cubicBezTo>
                <a:cubicBezTo>
                  <a:pt x="33" y="223"/>
                  <a:pt x="33" y="223"/>
                  <a:pt x="33" y="223"/>
                </a:cubicBezTo>
                <a:cubicBezTo>
                  <a:pt x="32" y="223"/>
                  <a:pt x="32" y="224"/>
                  <a:pt x="32" y="225"/>
                </a:cubicBezTo>
                <a:close/>
                <a:moveTo>
                  <a:pt x="23" y="221"/>
                </a:moveTo>
                <a:cubicBezTo>
                  <a:pt x="24" y="220"/>
                  <a:pt x="25" y="219"/>
                  <a:pt x="26" y="217"/>
                </a:cubicBezTo>
                <a:cubicBezTo>
                  <a:pt x="25" y="219"/>
                  <a:pt x="24" y="220"/>
                  <a:pt x="23" y="221"/>
                </a:cubicBezTo>
                <a:close/>
                <a:moveTo>
                  <a:pt x="57" y="242"/>
                </a:moveTo>
                <a:cubicBezTo>
                  <a:pt x="58" y="243"/>
                  <a:pt x="58" y="243"/>
                  <a:pt x="58" y="243"/>
                </a:cubicBezTo>
                <a:cubicBezTo>
                  <a:pt x="59" y="243"/>
                  <a:pt x="58" y="242"/>
                  <a:pt x="58" y="241"/>
                </a:cubicBezTo>
                <a:lnTo>
                  <a:pt x="57" y="242"/>
                </a:lnTo>
                <a:close/>
                <a:moveTo>
                  <a:pt x="25" y="220"/>
                </a:moveTo>
                <a:cubicBezTo>
                  <a:pt x="26" y="220"/>
                  <a:pt x="26" y="219"/>
                  <a:pt x="26" y="218"/>
                </a:cubicBezTo>
                <a:cubicBezTo>
                  <a:pt x="26" y="218"/>
                  <a:pt x="25" y="219"/>
                  <a:pt x="25" y="220"/>
                </a:cubicBezTo>
                <a:close/>
                <a:moveTo>
                  <a:pt x="44" y="234"/>
                </a:moveTo>
                <a:cubicBezTo>
                  <a:pt x="44" y="234"/>
                  <a:pt x="45" y="233"/>
                  <a:pt x="45" y="233"/>
                </a:cubicBezTo>
                <a:cubicBezTo>
                  <a:pt x="44" y="233"/>
                  <a:pt x="43" y="233"/>
                  <a:pt x="44" y="234"/>
                </a:cubicBezTo>
                <a:close/>
                <a:moveTo>
                  <a:pt x="49" y="243"/>
                </a:moveTo>
                <a:cubicBezTo>
                  <a:pt x="50" y="242"/>
                  <a:pt x="52" y="240"/>
                  <a:pt x="52" y="239"/>
                </a:cubicBezTo>
                <a:cubicBezTo>
                  <a:pt x="51" y="241"/>
                  <a:pt x="49" y="241"/>
                  <a:pt x="49" y="243"/>
                </a:cubicBezTo>
                <a:close/>
                <a:moveTo>
                  <a:pt x="31" y="225"/>
                </a:moveTo>
                <a:cubicBezTo>
                  <a:pt x="32" y="225"/>
                  <a:pt x="31" y="226"/>
                  <a:pt x="31" y="226"/>
                </a:cubicBezTo>
                <a:cubicBezTo>
                  <a:pt x="32" y="226"/>
                  <a:pt x="32" y="226"/>
                  <a:pt x="32" y="225"/>
                </a:cubicBezTo>
                <a:cubicBezTo>
                  <a:pt x="32" y="225"/>
                  <a:pt x="32" y="225"/>
                  <a:pt x="31" y="225"/>
                </a:cubicBezTo>
                <a:close/>
                <a:moveTo>
                  <a:pt x="42" y="242"/>
                </a:moveTo>
                <a:cubicBezTo>
                  <a:pt x="43" y="241"/>
                  <a:pt x="45" y="239"/>
                  <a:pt x="46" y="236"/>
                </a:cubicBezTo>
                <a:cubicBezTo>
                  <a:pt x="46" y="237"/>
                  <a:pt x="46" y="238"/>
                  <a:pt x="47" y="237"/>
                </a:cubicBezTo>
                <a:cubicBezTo>
                  <a:pt x="47" y="236"/>
                  <a:pt x="46" y="236"/>
                  <a:pt x="46" y="235"/>
                </a:cubicBezTo>
                <a:cubicBezTo>
                  <a:pt x="45" y="238"/>
                  <a:pt x="42" y="240"/>
                  <a:pt x="42" y="242"/>
                </a:cubicBezTo>
                <a:close/>
                <a:moveTo>
                  <a:pt x="23" y="220"/>
                </a:moveTo>
                <a:cubicBezTo>
                  <a:pt x="23" y="220"/>
                  <a:pt x="22" y="220"/>
                  <a:pt x="23" y="219"/>
                </a:cubicBezTo>
                <a:cubicBezTo>
                  <a:pt x="22" y="219"/>
                  <a:pt x="22" y="219"/>
                  <a:pt x="22" y="219"/>
                </a:cubicBezTo>
                <a:cubicBezTo>
                  <a:pt x="22" y="219"/>
                  <a:pt x="22" y="221"/>
                  <a:pt x="23" y="220"/>
                </a:cubicBezTo>
                <a:close/>
                <a:moveTo>
                  <a:pt x="30" y="227"/>
                </a:moveTo>
                <a:cubicBezTo>
                  <a:pt x="30" y="227"/>
                  <a:pt x="30" y="227"/>
                  <a:pt x="31" y="228"/>
                </a:cubicBezTo>
                <a:cubicBezTo>
                  <a:pt x="31" y="227"/>
                  <a:pt x="31" y="227"/>
                  <a:pt x="31" y="227"/>
                </a:cubicBezTo>
                <a:cubicBezTo>
                  <a:pt x="31" y="226"/>
                  <a:pt x="32" y="227"/>
                  <a:pt x="31" y="226"/>
                </a:cubicBezTo>
                <a:cubicBezTo>
                  <a:pt x="31" y="226"/>
                  <a:pt x="31" y="226"/>
                  <a:pt x="30" y="227"/>
                </a:cubicBezTo>
                <a:close/>
                <a:moveTo>
                  <a:pt x="31" y="230"/>
                </a:moveTo>
                <a:cubicBezTo>
                  <a:pt x="32" y="229"/>
                  <a:pt x="33" y="228"/>
                  <a:pt x="33" y="228"/>
                </a:cubicBezTo>
                <a:cubicBezTo>
                  <a:pt x="32" y="228"/>
                  <a:pt x="31" y="229"/>
                  <a:pt x="31" y="230"/>
                </a:cubicBezTo>
                <a:close/>
                <a:moveTo>
                  <a:pt x="57" y="246"/>
                </a:moveTo>
                <a:cubicBezTo>
                  <a:pt x="57" y="246"/>
                  <a:pt x="57" y="246"/>
                  <a:pt x="58" y="246"/>
                </a:cubicBezTo>
                <a:cubicBezTo>
                  <a:pt x="57" y="246"/>
                  <a:pt x="57" y="246"/>
                  <a:pt x="57" y="246"/>
                </a:cubicBezTo>
                <a:close/>
                <a:moveTo>
                  <a:pt x="21" y="224"/>
                </a:moveTo>
                <a:cubicBezTo>
                  <a:pt x="22" y="224"/>
                  <a:pt x="22" y="223"/>
                  <a:pt x="22" y="223"/>
                </a:cubicBezTo>
                <a:cubicBezTo>
                  <a:pt x="22" y="223"/>
                  <a:pt x="21" y="224"/>
                  <a:pt x="21" y="224"/>
                </a:cubicBezTo>
                <a:close/>
                <a:moveTo>
                  <a:pt x="52" y="249"/>
                </a:moveTo>
                <a:cubicBezTo>
                  <a:pt x="52" y="249"/>
                  <a:pt x="52" y="249"/>
                  <a:pt x="51" y="249"/>
                </a:cubicBezTo>
                <a:cubicBezTo>
                  <a:pt x="52" y="250"/>
                  <a:pt x="52" y="249"/>
                  <a:pt x="52" y="250"/>
                </a:cubicBezTo>
                <a:cubicBezTo>
                  <a:pt x="53" y="248"/>
                  <a:pt x="53" y="248"/>
                  <a:pt x="54" y="247"/>
                </a:cubicBezTo>
                <a:cubicBezTo>
                  <a:pt x="53" y="247"/>
                  <a:pt x="52" y="248"/>
                  <a:pt x="52" y="249"/>
                </a:cubicBezTo>
                <a:close/>
                <a:moveTo>
                  <a:pt x="29" y="230"/>
                </a:moveTo>
                <a:cubicBezTo>
                  <a:pt x="29" y="230"/>
                  <a:pt x="29" y="230"/>
                  <a:pt x="29" y="230"/>
                </a:cubicBezTo>
                <a:cubicBezTo>
                  <a:pt x="29" y="229"/>
                  <a:pt x="28" y="230"/>
                  <a:pt x="29" y="230"/>
                </a:cubicBezTo>
                <a:close/>
                <a:moveTo>
                  <a:pt x="54" y="249"/>
                </a:moveTo>
                <a:cubicBezTo>
                  <a:pt x="55" y="250"/>
                  <a:pt x="54" y="251"/>
                  <a:pt x="55" y="250"/>
                </a:cubicBezTo>
                <a:cubicBezTo>
                  <a:pt x="56" y="251"/>
                  <a:pt x="55" y="250"/>
                  <a:pt x="55" y="251"/>
                </a:cubicBezTo>
                <a:cubicBezTo>
                  <a:pt x="56" y="251"/>
                  <a:pt x="56" y="250"/>
                  <a:pt x="56" y="250"/>
                </a:cubicBezTo>
                <a:cubicBezTo>
                  <a:pt x="55" y="249"/>
                  <a:pt x="55" y="249"/>
                  <a:pt x="54" y="249"/>
                </a:cubicBezTo>
                <a:close/>
                <a:moveTo>
                  <a:pt x="47" y="245"/>
                </a:moveTo>
                <a:cubicBezTo>
                  <a:pt x="47" y="246"/>
                  <a:pt x="46" y="246"/>
                  <a:pt x="47" y="246"/>
                </a:cubicBezTo>
                <a:cubicBezTo>
                  <a:pt x="48" y="245"/>
                  <a:pt x="48" y="245"/>
                  <a:pt x="48" y="245"/>
                </a:cubicBezTo>
                <a:cubicBezTo>
                  <a:pt x="48" y="245"/>
                  <a:pt x="47" y="245"/>
                  <a:pt x="47" y="245"/>
                </a:cubicBezTo>
                <a:close/>
                <a:moveTo>
                  <a:pt x="28" y="231"/>
                </a:moveTo>
                <a:cubicBezTo>
                  <a:pt x="28" y="232"/>
                  <a:pt x="27" y="232"/>
                  <a:pt x="27" y="233"/>
                </a:cubicBezTo>
                <a:cubicBezTo>
                  <a:pt x="28" y="232"/>
                  <a:pt x="28" y="231"/>
                  <a:pt x="28" y="231"/>
                </a:cubicBezTo>
                <a:cubicBezTo>
                  <a:pt x="28" y="231"/>
                  <a:pt x="28" y="230"/>
                  <a:pt x="28" y="231"/>
                </a:cubicBezTo>
                <a:close/>
                <a:moveTo>
                  <a:pt x="28" y="235"/>
                </a:moveTo>
                <a:cubicBezTo>
                  <a:pt x="29" y="234"/>
                  <a:pt x="30" y="233"/>
                  <a:pt x="29" y="232"/>
                </a:cubicBezTo>
                <a:cubicBezTo>
                  <a:pt x="29" y="233"/>
                  <a:pt x="29" y="234"/>
                  <a:pt x="28" y="235"/>
                </a:cubicBezTo>
                <a:close/>
                <a:moveTo>
                  <a:pt x="48" y="247"/>
                </a:moveTo>
                <a:cubicBezTo>
                  <a:pt x="48" y="248"/>
                  <a:pt x="49" y="248"/>
                  <a:pt x="49" y="248"/>
                </a:cubicBezTo>
                <a:cubicBezTo>
                  <a:pt x="49" y="248"/>
                  <a:pt x="49" y="248"/>
                  <a:pt x="49" y="248"/>
                </a:cubicBezTo>
                <a:cubicBezTo>
                  <a:pt x="49" y="248"/>
                  <a:pt x="49" y="247"/>
                  <a:pt x="48" y="247"/>
                </a:cubicBezTo>
                <a:close/>
                <a:moveTo>
                  <a:pt x="17" y="226"/>
                </a:moveTo>
                <a:cubicBezTo>
                  <a:pt x="17" y="226"/>
                  <a:pt x="17" y="227"/>
                  <a:pt x="17" y="227"/>
                </a:cubicBezTo>
                <a:cubicBezTo>
                  <a:pt x="17" y="226"/>
                  <a:pt x="18" y="227"/>
                  <a:pt x="18" y="227"/>
                </a:cubicBezTo>
                <a:cubicBezTo>
                  <a:pt x="18" y="226"/>
                  <a:pt x="17" y="226"/>
                  <a:pt x="17" y="225"/>
                </a:cubicBezTo>
                <a:lnTo>
                  <a:pt x="17" y="226"/>
                </a:lnTo>
                <a:close/>
                <a:moveTo>
                  <a:pt x="41" y="244"/>
                </a:moveTo>
                <a:cubicBezTo>
                  <a:pt x="41" y="244"/>
                  <a:pt x="42" y="243"/>
                  <a:pt x="41" y="243"/>
                </a:cubicBezTo>
                <a:cubicBezTo>
                  <a:pt x="40" y="245"/>
                  <a:pt x="39" y="245"/>
                  <a:pt x="41" y="244"/>
                </a:cubicBezTo>
                <a:close/>
                <a:moveTo>
                  <a:pt x="50" y="252"/>
                </a:moveTo>
                <a:cubicBezTo>
                  <a:pt x="50" y="251"/>
                  <a:pt x="51" y="252"/>
                  <a:pt x="51" y="252"/>
                </a:cubicBezTo>
                <a:cubicBezTo>
                  <a:pt x="50" y="252"/>
                  <a:pt x="51" y="251"/>
                  <a:pt x="51" y="250"/>
                </a:cubicBezTo>
                <a:cubicBezTo>
                  <a:pt x="51" y="252"/>
                  <a:pt x="49" y="251"/>
                  <a:pt x="50" y="252"/>
                </a:cubicBezTo>
                <a:close/>
                <a:moveTo>
                  <a:pt x="42" y="245"/>
                </a:moveTo>
                <a:cubicBezTo>
                  <a:pt x="42" y="246"/>
                  <a:pt x="42" y="246"/>
                  <a:pt x="43" y="246"/>
                </a:cubicBezTo>
                <a:cubicBezTo>
                  <a:pt x="43" y="245"/>
                  <a:pt x="42" y="245"/>
                  <a:pt x="42" y="245"/>
                </a:cubicBezTo>
                <a:close/>
                <a:moveTo>
                  <a:pt x="53" y="255"/>
                </a:moveTo>
                <a:cubicBezTo>
                  <a:pt x="53" y="254"/>
                  <a:pt x="54" y="254"/>
                  <a:pt x="53" y="253"/>
                </a:cubicBezTo>
                <a:cubicBezTo>
                  <a:pt x="53" y="254"/>
                  <a:pt x="52" y="254"/>
                  <a:pt x="53" y="255"/>
                </a:cubicBezTo>
                <a:close/>
                <a:moveTo>
                  <a:pt x="40" y="247"/>
                </a:moveTo>
                <a:cubicBezTo>
                  <a:pt x="41" y="247"/>
                  <a:pt x="42" y="246"/>
                  <a:pt x="41" y="246"/>
                </a:cubicBezTo>
                <a:lnTo>
                  <a:pt x="40" y="247"/>
                </a:lnTo>
                <a:close/>
                <a:moveTo>
                  <a:pt x="43" y="248"/>
                </a:moveTo>
                <a:cubicBezTo>
                  <a:pt x="44" y="249"/>
                  <a:pt x="44" y="249"/>
                  <a:pt x="44" y="249"/>
                </a:cubicBezTo>
                <a:cubicBezTo>
                  <a:pt x="44" y="248"/>
                  <a:pt x="43" y="248"/>
                  <a:pt x="43" y="248"/>
                </a:cubicBezTo>
                <a:close/>
                <a:moveTo>
                  <a:pt x="15" y="234"/>
                </a:moveTo>
                <a:cubicBezTo>
                  <a:pt x="15" y="233"/>
                  <a:pt x="15" y="233"/>
                  <a:pt x="15" y="232"/>
                </a:cubicBezTo>
                <a:cubicBezTo>
                  <a:pt x="15" y="233"/>
                  <a:pt x="15" y="233"/>
                  <a:pt x="15" y="233"/>
                </a:cubicBezTo>
                <a:cubicBezTo>
                  <a:pt x="16" y="234"/>
                  <a:pt x="16" y="234"/>
                  <a:pt x="16" y="234"/>
                </a:cubicBezTo>
                <a:cubicBezTo>
                  <a:pt x="17" y="232"/>
                  <a:pt x="17" y="233"/>
                  <a:pt x="18" y="231"/>
                </a:cubicBezTo>
                <a:cubicBezTo>
                  <a:pt x="18" y="231"/>
                  <a:pt x="17" y="231"/>
                  <a:pt x="17" y="230"/>
                </a:cubicBezTo>
                <a:cubicBezTo>
                  <a:pt x="17" y="230"/>
                  <a:pt x="17" y="231"/>
                  <a:pt x="17" y="230"/>
                </a:cubicBezTo>
                <a:cubicBezTo>
                  <a:pt x="17" y="232"/>
                  <a:pt x="16" y="232"/>
                  <a:pt x="15" y="234"/>
                </a:cubicBezTo>
                <a:close/>
                <a:moveTo>
                  <a:pt x="51" y="255"/>
                </a:moveTo>
                <a:cubicBezTo>
                  <a:pt x="51" y="256"/>
                  <a:pt x="50" y="257"/>
                  <a:pt x="51" y="257"/>
                </a:cubicBezTo>
                <a:cubicBezTo>
                  <a:pt x="51" y="256"/>
                  <a:pt x="52" y="256"/>
                  <a:pt x="52" y="255"/>
                </a:cubicBezTo>
                <a:cubicBezTo>
                  <a:pt x="51" y="255"/>
                  <a:pt x="51" y="255"/>
                  <a:pt x="51" y="255"/>
                </a:cubicBezTo>
                <a:close/>
                <a:moveTo>
                  <a:pt x="20" y="235"/>
                </a:moveTo>
                <a:cubicBezTo>
                  <a:pt x="19" y="235"/>
                  <a:pt x="19" y="236"/>
                  <a:pt x="19" y="236"/>
                </a:cubicBezTo>
                <a:cubicBezTo>
                  <a:pt x="20" y="236"/>
                  <a:pt x="20" y="236"/>
                  <a:pt x="20" y="236"/>
                </a:cubicBezTo>
                <a:cubicBezTo>
                  <a:pt x="20" y="236"/>
                  <a:pt x="21" y="235"/>
                  <a:pt x="21" y="235"/>
                </a:cubicBezTo>
                <a:cubicBezTo>
                  <a:pt x="20" y="235"/>
                  <a:pt x="20" y="236"/>
                  <a:pt x="20" y="235"/>
                </a:cubicBezTo>
                <a:close/>
                <a:moveTo>
                  <a:pt x="21" y="238"/>
                </a:moveTo>
                <a:cubicBezTo>
                  <a:pt x="21" y="237"/>
                  <a:pt x="22" y="237"/>
                  <a:pt x="22" y="236"/>
                </a:cubicBezTo>
                <a:cubicBezTo>
                  <a:pt x="21" y="236"/>
                  <a:pt x="21" y="237"/>
                  <a:pt x="21" y="238"/>
                </a:cubicBezTo>
                <a:close/>
                <a:moveTo>
                  <a:pt x="17" y="236"/>
                </a:moveTo>
                <a:cubicBezTo>
                  <a:pt x="18" y="236"/>
                  <a:pt x="18" y="235"/>
                  <a:pt x="18" y="235"/>
                </a:cubicBezTo>
                <a:cubicBezTo>
                  <a:pt x="18" y="235"/>
                  <a:pt x="17" y="236"/>
                  <a:pt x="17" y="236"/>
                </a:cubicBezTo>
                <a:close/>
                <a:moveTo>
                  <a:pt x="23" y="243"/>
                </a:moveTo>
                <a:cubicBezTo>
                  <a:pt x="24" y="243"/>
                  <a:pt x="25" y="241"/>
                  <a:pt x="26" y="240"/>
                </a:cubicBezTo>
                <a:cubicBezTo>
                  <a:pt x="25" y="240"/>
                  <a:pt x="25" y="240"/>
                  <a:pt x="25" y="240"/>
                </a:cubicBezTo>
                <a:cubicBezTo>
                  <a:pt x="24" y="241"/>
                  <a:pt x="24" y="242"/>
                  <a:pt x="23" y="243"/>
                </a:cubicBezTo>
                <a:close/>
                <a:moveTo>
                  <a:pt x="17" y="238"/>
                </a:moveTo>
                <a:cubicBezTo>
                  <a:pt x="17" y="237"/>
                  <a:pt x="18" y="237"/>
                  <a:pt x="18" y="236"/>
                </a:cubicBezTo>
                <a:cubicBezTo>
                  <a:pt x="17" y="236"/>
                  <a:pt x="16" y="237"/>
                  <a:pt x="17" y="238"/>
                </a:cubicBezTo>
                <a:close/>
                <a:moveTo>
                  <a:pt x="35" y="251"/>
                </a:moveTo>
                <a:cubicBezTo>
                  <a:pt x="35" y="252"/>
                  <a:pt x="36" y="250"/>
                  <a:pt x="36" y="250"/>
                </a:cubicBezTo>
                <a:lnTo>
                  <a:pt x="35" y="251"/>
                </a:lnTo>
                <a:close/>
                <a:moveTo>
                  <a:pt x="38" y="255"/>
                </a:moveTo>
                <a:cubicBezTo>
                  <a:pt x="39" y="254"/>
                  <a:pt x="39" y="254"/>
                  <a:pt x="39" y="254"/>
                </a:cubicBezTo>
                <a:cubicBezTo>
                  <a:pt x="39" y="254"/>
                  <a:pt x="38" y="254"/>
                  <a:pt x="38" y="255"/>
                </a:cubicBezTo>
                <a:close/>
                <a:moveTo>
                  <a:pt x="12" y="236"/>
                </a:moveTo>
                <a:cubicBezTo>
                  <a:pt x="12" y="236"/>
                  <a:pt x="12" y="237"/>
                  <a:pt x="12" y="237"/>
                </a:cubicBezTo>
                <a:cubicBezTo>
                  <a:pt x="13" y="236"/>
                  <a:pt x="13" y="236"/>
                  <a:pt x="13" y="236"/>
                </a:cubicBezTo>
                <a:cubicBezTo>
                  <a:pt x="13" y="236"/>
                  <a:pt x="12" y="236"/>
                  <a:pt x="12" y="236"/>
                </a:cubicBezTo>
                <a:close/>
                <a:moveTo>
                  <a:pt x="38" y="253"/>
                </a:moveTo>
                <a:cubicBezTo>
                  <a:pt x="36" y="252"/>
                  <a:pt x="36" y="252"/>
                  <a:pt x="36" y="252"/>
                </a:cubicBezTo>
                <a:cubicBezTo>
                  <a:pt x="36" y="253"/>
                  <a:pt x="37" y="254"/>
                  <a:pt x="38" y="253"/>
                </a:cubicBezTo>
                <a:close/>
                <a:moveTo>
                  <a:pt x="12" y="239"/>
                </a:moveTo>
                <a:cubicBezTo>
                  <a:pt x="13" y="238"/>
                  <a:pt x="13" y="238"/>
                  <a:pt x="13" y="238"/>
                </a:cubicBezTo>
                <a:cubicBezTo>
                  <a:pt x="13" y="238"/>
                  <a:pt x="13" y="239"/>
                  <a:pt x="13" y="238"/>
                </a:cubicBezTo>
                <a:cubicBezTo>
                  <a:pt x="12" y="238"/>
                  <a:pt x="14" y="237"/>
                  <a:pt x="13" y="237"/>
                </a:cubicBezTo>
                <a:cubicBezTo>
                  <a:pt x="12" y="237"/>
                  <a:pt x="12" y="238"/>
                  <a:pt x="12" y="239"/>
                </a:cubicBezTo>
                <a:close/>
                <a:moveTo>
                  <a:pt x="35" y="256"/>
                </a:moveTo>
                <a:cubicBezTo>
                  <a:pt x="35" y="256"/>
                  <a:pt x="36" y="257"/>
                  <a:pt x="36" y="257"/>
                </a:cubicBezTo>
                <a:cubicBezTo>
                  <a:pt x="36" y="256"/>
                  <a:pt x="35" y="256"/>
                  <a:pt x="35" y="256"/>
                </a:cubicBezTo>
                <a:close/>
                <a:moveTo>
                  <a:pt x="27" y="255"/>
                </a:moveTo>
                <a:cubicBezTo>
                  <a:pt x="27" y="255"/>
                  <a:pt x="28" y="254"/>
                  <a:pt x="28" y="254"/>
                </a:cubicBezTo>
                <a:cubicBezTo>
                  <a:pt x="27" y="254"/>
                  <a:pt x="27" y="254"/>
                  <a:pt x="27" y="255"/>
                </a:cubicBezTo>
                <a:close/>
                <a:moveTo>
                  <a:pt x="8" y="244"/>
                </a:moveTo>
                <a:cubicBezTo>
                  <a:pt x="7" y="244"/>
                  <a:pt x="7" y="244"/>
                  <a:pt x="7" y="244"/>
                </a:cubicBezTo>
                <a:cubicBezTo>
                  <a:pt x="8" y="245"/>
                  <a:pt x="8" y="243"/>
                  <a:pt x="7" y="243"/>
                </a:cubicBezTo>
                <a:cubicBezTo>
                  <a:pt x="7" y="243"/>
                  <a:pt x="7" y="243"/>
                  <a:pt x="8" y="244"/>
                </a:cubicBezTo>
                <a:close/>
                <a:moveTo>
                  <a:pt x="6" y="247"/>
                </a:moveTo>
                <a:cubicBezTo>
                  <a:pt x="7" y="248"/>
                  <a:pt x="9" y="244"/>
                  <a:pt x="8" y="244"/>
                </a:cubicBezTo>
                <a:cubicBezTo>
                  <a:pt x="7" y="245"/>
                  <a:pt x="7" y="246"/>
                  <a:pt x="6" y="247"/>
                </a:cubicBezTo>
                <a:close/>
                <a:moveTo>
                  <a:pt x="11" y="248"/>
                </a:moveTo>
                <a:cubicBezTo>
                  <a:pt x="12" y="248"/>
                  <a:pt x="12" y="247"/>
                  <a:pt x="11" y="247"/>
                </a:cubicBezTo>
                <a:cubicBezTo>
                  <a:pt x="11" y="247"/>
                  <a:pt x="11" y="248"/>
                  <a:pt x="11" y="248"/>
                </a:cubicBezTo>
                <a:close/>
                <a:moveTo>
                  <a:pt x="32" y="264"/>
                </a:moveTo>
                <a:cubicBezTo>
                  <a:pt x="33" y="264"/>
                  <a:pt x="33" y="264"/>
                  <a:pt x="33" y="263"/>
                </a:cubicBezTo>
                <a:cubicBezTo>
                  <a:pt x="32" y="263"/>
                  <a:pt x="32" y="263"/>
                  <a:pt x="32" y="264"/>
                </a:cubicBezTo>
                <a:close/>
                <a:moveTo>
                  <a:pt x="10" y="250"/>
                </a:moveTo>
                <a:cubicBezTo>
                  <a:pt x="10" y="250"/>
                  <a:pt x="11" y="249"/>
                  <a:pt x="11" y="249"/>
                </a:cubicBezTo>
                <a:cubicBezTo>
                  <a:pt x="10" y="248"/>
                  <a:pt x="10" y="248"/>
                  <a:pt x="10" y="248"/>
                </a:cubicBezTo>
                <a:cubicBezTo>
                  <a:pt x="10" y="249"/>
                  <a:pt x="9" y="249"/>
                  <a:pt x="10" y="250"/>
                </a:cubicBezTo>
                <a:close/>
                <a:moveTo>
                  <a:pt x="7" y="252"/>
                </a:moveTo>
                <a:cubicBezTo>
                  <a:pt x="7" y="251"/>
                  <a:pt x="9" y="249"/>
                  <a:pt x="8" y="248"/>
                </a:cubicBezTo>
                <a:cubicBezTo>
                  <a:pt x="8" y="249"/>
                  <a:pt x="6" y="251"/>
                  <a:pt x="7" y="252"/>
                </a:cubicBezTo>
                <a:close/>
                <a:moveTo>
                  <a:pt x="3" y="247"/>
                </a:moveTo>
                <a:cubicBezTo>
                  <a:pt x="3" y="246"/>
                  <a:pt x="4" y="246"/>
                  <a:pt x="4" y="246"/>
                </a:cubicBezTo>
                <a:cubicBezTo>
                  <a:pt x="3" y="246"/>
                  <a:pt x="2" y="246"/>
                  <a:pt x="3" y="247"/>
                </a:cubicBezTo>
                <a:close/>
                <a:moveTo>
                  <a:pt x="0" y="255"/>
                </a:moveTo>
                <a:cubicBezTo>
                  <a:pt x="1" y="253"/>
                  <a:pt x="3" y="253"/>
                  <a:pt x="2" y="251"/>
                </a:cubicBezTo>
                <a:cubicBezTo>
                  <a:pt x="2" y="253"/>
                  <a:pt x="0" y="254"/>
                  <a:pt x="0" y="255"/>
                </a:cubicBezTo>
                <a:close/>
                <a:moveTo>
                  <a:pt x="30" y="271"/>
                </a:moveTo>
                <a:cubicBezTo>
                  <a:pt x="30" y="271"/>
                  <a:pt x="31" y="271"/>
                  <a:pt x="31" y="271"/>
                </a:cubicBezTo>
                <a:cubicBezTo>
                  <a:pt x="31" y="271"/>
                  <a:pt x="30" y="270"/>
                  <a:pt x="30" y="271"/>
                </a:cubicBezTo>
                <a:close/>
                <a:moveTo>
                  <a:pt x="34" y="274"/>
                </a:moveTo>
                <a:cubicBezTo>
                  <a:pt x="35" y="275"/>
                  <a:pt x="34" y="275"/>
                  <a:pt x="35" y="275"/>
                </a:cubicBezTo>
                <a:cubicBezTo>
                  <a:pt x="36" y="275"/>
                  <a:pt x="35" y="275"/>
                  <a:pt x="35" y="274"/>
                </a:cubicBezTo>
                <a:cubicBezTo>
                  <a:pt x="35" y="274"/>
                  <a:pt x="35" y="274"/>
                  <a:pt x="34" y="274"/>
                </a:cubicBezTo>
                <a:close/>
                <a:moveTo>
                  <a:pt x="3" y="254"/>
                </a:moveTo>
                <a:cubicBezTo>
                  <a:pt x="2" y="254"/>
                  <a:pt x="2" y="254"/>
                  <a:pt x="2" y="253"/>
                </a:cubicBezTo>
                <a:cubicBezTo>
                  <a:pt x="2" y="254"/>
                  <a:pt x="2" y="254"/>
                  <a:pt x="2" y="254"/>
                </a:cubicBezTo>
                <a:cubicBezTo>
                  <a:pt x="2" y="254"/>
                  <a:pt x="4" y="254"/>
                  <a:pt x="3" y="253"/>
                </a:cubicBezTo>
                <a:lnTo>
                  <a:pt x="3" y="254"/>
                </a:lnTo>
                <a:close/>
                <a:moveTo>
                  <a:pt x="27" y="271"/>
                </a:moveTo>
                <a:cubicBezTo>
                  <a:pt x="27" y="271"/>
                  <a:pt x="27" y="272"/>
                  <a:pt x="28" y="271"/>
                </a:cubicBezTo>
                <a:cubicBezTo>
                  <a:pt x="28" y="271"/>
                  <a:pt x="27" y="270"/>
                  <a:pt x="27" y="271"/>
                </a:cubicBezTo>
                <a:close/>
                <a:moveTo>
                  <a:pt x="31" y="278"/>
                </a:moveTo>
                <a:cubicBezTo>
                  <a:pt x="31" y="277"/>
                  <a:pt x="30" y="277"/>
                  <a:pt x="30" y="276"/>
                </a:cubicBezTo>
                <a:cubicBezTo>
                  <a:pt x="30" y="277"/>
                  <a:pt x="31" y="277"/>
                  <a:pt x="31" y="278"/>
                </a:cubicBezTo>
                <a:close/>
                <a:moveTo>
                  <a:pt x="31" y="281"/>
                </a:moveTo>
                <a:cubicBezTo>
                  <a:pt x="32" y="281"/>
                  <a:pt x="32" y="281"/>
                  <a:pt x="32" y="281"/>
                </a:cubicBezTo>
                <a:cubicBezTo>
                  <a:pt x="32" y="280"/>
                  <a:pt x="32" y="280"/>
                  <a:pt x="33" y="280"/>
                </a:cubicBezTo>
                <a:cubicBezTo>
                  <a:pt x="33" y="280"/>
                  <a:pt x="33" y="279"/>
                  <a:pt x="33" y="279"/>
                </a:cubicBezTo>
                <a:cubicBezTo>
                  <a:pt x="32" y="280"/>
                  <a:pt x="32" y="281"/>
                  <a:pt x="31" y="281"/>
                </a:cubicBezTo>
                <a:close/>
                <a:moveTo>
                  <a:pt x="782" y="255"/>
                </a:moveTo>
                <a:cubicBezTo>
                  <a:pt x="781" y="255"/>
                  <a:pt x="779" y="253"/>
                  <a:pt x="779" y="256"/>
                </a:cubicBezTo>
                <a:cubicBezTo>
                  <a:pt x="781" y="259"/>
                  <a:pt x="782" y="261"/>
                  <a:pt x="783" y="263"/>
                </a:cubicBezTo>
                <a:cubicBezTo>
                  <a:pt x="781" y="263"/>
                  <a:pt x="777" y="259"/>
                  <a:pt x="774" y="258"/>
                </a:cubicBezTo>
                <a:cubicBezTo>
                  <a:pt x="775" y="259"/>
                  <a:pt x="777" y="263"/>
                  <a:pt x="778" y="264"/>
                </a:cubicBezTo>
                <a:cubicBezTo>
                  <a:pt x="779" y="267"/>
                  <a:pt x="779" y="268"/>
                  <a:pt x="780" y="271"/>
                </a:cubicBezTo>
                <a:cubicBezTo>
                  <a:pt x="779" y="271"/>
                  <a:pt x="779" y="271"/>
                  <a:pt x="779" y="272"/>
                </a:cubicBezTo>
                <a:cubicBezTo>
                  <a:pt x="776" y="269"/>
                  <a:pt x="775" y="267"/>
                  <a:pt x="772" y="264"/>
                </a:cubicBezTo>
                <a:cubicBezTo>
                  <a:pt x="771" y="262"/>
                  <a:pt x="772" y="262"/>
                  <a:pt x="771" y="260"/>
                </a:cubicBezTo>
                <a:cubicBezTo>
                  <a:pt x="770" y="259"/>
                  <a:pt x="767" y="254"/>
                  <a:pt x="766" y="252"/>
                </a:cubicBezTo>
                <a:cubicBezTo>
                  <a:pt x="766" y="254"/>
                  <a:pt x="763" y="249"/>
                  <a:pt x="762" y="246"/>
                </a:cubicBezTo>
                <a:cubicBezTo>
                  <a:pt x="763" y="250"/>
                  <a:pt x="761" y="249"/>
                  <a:pt x="764" y="255"/>
                </a:cubicBezTo>
                <a:cubicBezTo>
                  <a:pt x="763" y="252"/>
                  <a:pt x="764" y="254"/>
                  <a:pt x="765" y="256"/>
                </a:cubicBezTo>
                <a:cubicBezTo>
                  <a:pt x="765" y="257"/>
                  <a:pt x="765" y="255"/>
                  <a:pt x="765" y="255"/>
                </a:cubicBezTo>
                <a:cubicBezTo>
                  <a:pt x="766" y="256"/>
                  <a:pt x="766" y="257"/>
                  <a:pt x="766" y="258"/>
                </a:cubicBezTo>
                <a:cubicBezTo>
                  <a:pt x="767" y="259"/>
                  <a:pt x="768" y="260"/>
                  <a:pt x="770" y="260"/>
                </a:cubicBezTo>
                <a:cubicBezTo>
                  <a:pt x="770" y="262"/>
                  <a:pt x="771" y="264"/>
                  <a:pt x="772" y="267"/>
                </a:cubicBezTo>
                <a:cubicBezTo>
                  <a:pt x="771" y="267"/>
                  <a:pt x="768" y="261"/>
                  <a:pt x="769" y="264"/>
                </a:cubicBezTo>
                <a:cubicBezTo>
                  <a:pt x="768" y="262"/>
                  <a:pt x="766" y="259"/>
                  <a:pt x="766" y="260"/>
                </a:cubicBezTo>
                <a:cubicBezTo>
                  <a:pt x="766" y="259"/>
                  <a:pt x="764" y="256"/>
                  <a:pt x="764" y="255"/>
                </a:cubicBezTo>
                <a:cubicBezTo>
                  <a:pt x="763" y="254"/>
                  <a:pt x="762" y="254"/>
                  <a:pt x="761" y="253"/>
                </a:cubicBezTo>
                <a:cubicBezTo>
                  <a:pt x="761" y="252"/>
                  <a:pt x="762" y="253"/>
                  <a:pt x="762" y="252"/>
                </a:cubicBezTo>
                <a:cubicBezTo>
                  <a:pt x="762" y="251"/>
                  <a:pt x="761" y="249"/>
                  <a:pt x="761" y="249"/>
                </a:cubicBezTo>
                <a:cubicBezTo>
                  <a:pt x="757" y="243"/>
                  <a:pt x="757" y="246"/>
                  <a:pt x="752" y="241"/>
                </a:cubicBezTo>
                <a:cubicBezTo>
                  <a:pt x="752" y="241"/>
                  <a:pt x="755" y="244"/>
                  <a:pt x="755" y="245"/>
                </a:cubicBezTo>
                <a:cubicBezTo>
                  <a:pt x="755" y="246"/>
                  <a:pt x="755" y="245"/>
                  <a:pt x="755" y="244"/>
                </a:cubicBezTo>
                <a:cubicBezTo>
                  <a:pt x="755" y="244"/>
                  <a:pt x="755" y="246"/>
                  <a:pt x="756" y="246"/>
                </a:cubicBezTo>
                <a:cubicBezTo>
                  <a:pt x="757" y="248"/>
                  <a:pt x="756" y="247"/>
                  <a:pt x="757" y="249"/>
                </a:cubicBezTo>
                <a:cubicBezTo>
                  <a:pt x="755" y="246"/>
                  <a:pt x="755" y="248"/>
                  <a:pt x="753" y="248"/>
                </a:cubicBezTo>
                <a:cubicBezTo>
                  <a:pt x="752" y="245"/>
                  <a:pt x="751" y="244"/>
                  <a:pt x="750" y="245"/>
                </a:cubicBezTo>
                <a:cubicBezTo>
                  <a:pt x="748" y="242"/>
                  <a:pt x="747" y="243"/>
                  <a:pt x="745" y="239"/>
                </a:cubicBezTo>
                <a:cubicBezTo>
                  <a:pt x="744" y="239"/>
                  <a:pt x="744" y="239"/>
                  <a:pt x="744" y="239"/>
                </a:cubicBezTo>
                <a:cubicBezTo>
                  <a:pt x="743" y="237"/>
                  <a:pt x="741" y="236"/>
                  <a:pt x="739" y="233"/>
                </a:cubicBezTo>
                <a:cubicBezTo>
                  <a:pt x="739" y="232"/>
                  <a:pt x="739" y="231"/>
                  <a:pt x="740" y="231"/>
                </a:cubicBezTo>
                <a:cubicBezTo>
                  <a:pt x="741" y="233"/>
                  <a:pt x="741" y="234"/>
                  <a:pt x="742" y="234"/>
                </a:cubicBezTo>
                <a:cubicBezTo>
                  <a:pt x="742" y="234"/>
                  <a:pt x="741" y="231"/>
                  <a:pt x="743" y="234"/>
                </a:cubicBezTo>
                <a:cubicBezTo>
                  <a:pt x="743" y="233"/>
                  <a:pt x="742" y="232"/>
                  <a:pt x="741" y="231"/>
                </a:cubicBezTo>
                <a:cubicBezTo>
                  <a:pt x="740" y="230"/>
                  <a:pt x="741" y="231"/>
                  <a:pt x="740" y="231"/>
                </a:cubicBezTo>
                <a:cubicBezTo>
                  <a:pt x="739" y="227"/>
                  <a:pt x="737" y="229"/>
                  <a:pt x="736" y="226"/>
                </a:cubicBezTo>
                <a:cubicBezTo>
                  <a:pt x="736" y="227"/>
                  <a:pt x="735" y="226"/>
                  <a:pt x="733" y="224"/>
                </a:cubicBezTo>
                <a:cubicBezTo>
                  <a:pt x="734" y="226"/>
                  <a:pt x="737" y="229"/>
                  <a:pt x="738" y="231"/>
                </a:cubicBezTo>
                <a:cubicBezTo>
                  <a:pt x="735" y="229"/>
                  <a:pt x="728" y="217"/>
                  <a:pt x="726" y="218"/>
                </a:cubicBezTo>
                <a:cubicBezTo>
                  <a:pt x="724" y="215"/>
                  <a:pt x="723" y="213"/>
                  <a:pt x="721" y="210"/>
                </a:cubicBezTo>
                <a:cubicBezTo>
                  <a:pt x="715" y="205"/>
                  <a:pt x="707" y="195"/>
                  <a:pt x="698" y="186"/>
                </a:cubicBezTo>
                <a:cubicBezTo>
                  <a:pt x="698" y="186"/>
                  <a:pt x="701" y="188"/>
                  <a:pt x="700" y="188"/>
                </a:cubicBezTo>
                <a:cubicBezTo>
                  <a:pt x="696" y="184"/>
                  <a:pt x="693" y="182"/>
                  <a:pt x="688" y="177"/>
                </a:cubicBezTo>
                <a:cubicBezTo>
                  <a:pt x="689" y="178"/>
                  <a:pt x="690" y="178"/>
                  <a:pt x="690" y="177"/>
                </a:cubicBezTo>
                <a:cubicBezTo>
                  <a:pt x="689" y="176"/>
                  <a:pt x="689" y="176"/>
                  <a:pt x="689" y="176"/>
                </a:cubicBezTo>
                <a:cubicBezTo>
                  <a:pt x="687" y="174"/>
                  <a:pt x="689" y="177"/>
                  <a:pt x="688" y="177"/>
                </a:cubicBezTo>
                <a:cubicBezTo>
                  <a:pt x="686" y="175"/>
                  <a:pt x="687" y="175"/>
                  <a:pt x="686" y="174"/>
                </a:cubicBezTo>
                <a:cubicBezTo>
                  <a:pt x="684" y="172"/>
                  <a:pt x="686" y="174"/>
                  <a:pt x="684" y="173"/>
                </a:cubicBezTo>
                <a:cubicBezTo>
                  <a:pt x="683" y="172"/>
                  <a:pt x="682" y="169"/>
                  <a:pt x="681" y="170"/>
                </a:cubicBezTo>
                <a:cubicBezTo>
                  <a:pt x="680" y="169"/>
                  <a:pt x="681" y="169"/>
                  <a:pt x="681" y="169"/>
                </a:cubicBezTo>
                <a:cubicBezTo>
                  <a:pt x="680" y="168"/>
                  <a:pt x="679" y="168"/>
                  <a:pt x="678" y="168"/>
                </a:cubicBezTo>
                <a:cubicBezTo>
                  <a:pt x="676" y="165"/>
                  <a:pt x="672" y="163"/>
                  <a:pt x="672" y="161"/>
                </a:cubicBezTo>
                <a:cubicBezTo>
                  <a:pt x="670" y="160"/>
                  <a:pt x="662" y="154"/>
                  <a:pt x="657" y="149"/>
                </a:cubicBezTo>
                <a:cubicBezTo>
                  <a:pt x="660" y="152"/>
                  <a:pt x="654" y="146"/>
                  <a:pt x="654" y="146"/>
                </a:cubicBezTo>
                <a:cubicBezTo>
                  <a:pt x="653" y="145"/>
                  <a:pt x="653" y="145"/>
                  <a:pt x="652" y="145"/>
                </a:cubicBezTo>
                <a:cubicBezTo>
                  <a:pt x="648" y="142"/>
                  <a:pt x="644" y="139"/>
                  <a:pt x="645" y="138"/>
                </a:cubicBezTo>
                <a:cubicBezTo>
                  <a:pt x="641" y="135"/>
                  <a:pt x="641" y="135"/>
                  <a:pt x="641" y="135"/>
                </a:cubicBezTo>
                <a:cubicBezTo>
                  <a:pt x="642" y="137"/>
                  <a:pt x="641" y="136"/>
                  <a:pt x="640" y="136"/>
                </a:cubicBezTo>
                <a:cubicBezTo>
                  <a:pt x="637" y="133"/>
                  <a:pt x="636" y="133"/>
                  <a:pt x="633" y="130"/>
                </a:cubicBezTo>
                <a:cubicBezTo>
                  <a:pt x="633" y="130"/>
                  <a:pt x="632" y="129"/>
                  <a:pt x="633" y="129"/>
                </a:cubicBezTo>
                <a:cubicBezTo>
                  <a:pt x="629" y="126"/>
                  <a:pt x="631" y="129"/>
                  <a:pt x="629" y="128"/>
                </a:cubicBezTo>
                <a:cubicBezTo>
                  <a:pt x="628" y="126"/>
                  <a:pt x="625" y="124"/>
                  <a:pt x="622" y="123"/>
                </a:cubicBezTo>
                <a:cubicBezTo>
                  <a:pt x="626" y="124"/>
                  <a:pt x="620" y="120"/>
                  <a:pt x="618" y="120"/>
                </a:cubicBezTo>
                <a:cubicBezTo>
                  <a:pt x="618" y="120"/>
                  <a:pt x="620" y="122"/>
                  <a:pt x="621" y="122"/>
                </a:cubicBezTo>
                <a:cubicBezTo>
                  <a:pt x="623" y="124"/>
                  <a:pt x="615" y="119"/>
                  <a:pt x="617" y="119"/>
                </a:cubicBezTo>
                <a:cubicBezTo>
                  <a:pt x="614" y="117"/>
                  <a:pt x="614" y="117"/>
                  <a:pt x="614" y="117"/>
                </a:cubicBezTo>
                <a:cubicBezTo>
                  <a:pt x="613" y="116"/>
                  <a:pt x="614" y="118"/>
                  <a:pt x="611" y="116"/>
                </a:cubicBezTo>
                <a:cubicBezTo>
                  <a:pt x="611" y="116"/>
                  <a:pt x="613" y="116"/>
                  <a:pt x="612" y="115"/>
                </a:cubicBezTo>
                <a:cubicBezTo>
                  <a:pt x="610" y="114"/>
                  <a:pt x="612" y="116"/>
                  <a:pt x="610" y="115"/>
                </a:cubicBezTo>
                <a:cubicBezTo>
                  <a:pt x="607" y="112"/>
                  <a:pt x="602" y="111"/>
                  <a:pt x="596" y="106"/>
                </a:cubicBezTo>
                <a:cubicBezTo>
                  <a:pt x="596" y="106"/>
                  <a:pt x="595" y="106"/>
                  <a:pt x="595" y="105"/>
                </a:cubicBezTo>
                <a:cubicBezTo>
                  <a:pt x="594" y="105"/>
                  <a:pt x="594" y="105"/>
                  <a:pt x="594" y="106"/>
                </a:cubicBezTo>
                <a:cubicBezTo>
                  <a:pt x="587" y="101"/>
                  <a:pt x="583" y="99"/>
                  <a:pt x="576" y="95"/>
                </a:cubicBezTo>
                <a:cubicBezTo>
                  <a:pt x="573" y="94"/>
                  <a:pt x="576" y="96"/>
                  <a:pt x="575" y="96"/>
                </a:cubicBezTo>
                <a:cubicBezTo>
                  <a:pt x="575" y="95"/>
                  <a:pt x="571" y="94"/>
                  <a:pt x="571" y="94"/>
                </a:cubicBezTo>
                <a:cubicBezTo>
                  <a:pt x="568" y="92"/>
                  <a:pt x="566" y="90"/>
                  <a:pt x="562" y="88"/>
                </a:cubicBezTo>
                <a:cubicBezTo>
                  <a:pt x="555" y="85"/>
                  <a:pt x="548" y="82"/>
                  <a:pt x="540" y="79"/>
                </a:cubicBezTo>
                <a:cubicBezTo>
                  <a:pt x="540" y="78"/>
                  <a:pt x="540" y="78"/>
                  <a:pt x="540" y="78"/>
                </a:cubicBezTo>
                <a:cubicBezTo>
                  <a:pt x="537" y="77"/>
                  <a:pt x="535" y="76"/>
                  <a:pt x="533" y="75"/>
                </a:cubicBezTo>
                <a:cubicBezTo>
                  <a:pt x="530" y="74"/>
                  <a:pt x="529" y="74"/>
                  <a:pt x="526" y="73"/>
                </a:cubicBezTo>
                <a:cubicBezTo>
                  <a:pt x="526" y="72"/>
                  <a:pt x="526" y="72"/>
                  <a:pt x="526" y="72"/>
                </a:cubicBezTo>
                <a:cubicBezTo>
                  <a:pt x="521" y="71"/>
                  <a:pt x="517" y="70"/>
                  <a:pt x="514" y="68"/>
                </a:cubicBezTo>
                <a:cubicBezTo>
                  <a:pt x="510" y="68"/>
                  <a:pt x="504" y="65"/>
                  <a:pt x="502" y="64"/>
                </a:cubicBezTo>
                <a:cubicBezTo>
                  <a:pt x="500" y="63"/>
                  <a:pt x="502" y="65"/>
                  <a:pt x="502" y="65"/>
                </a:cubicBezTo>
                <a:cubicBezTo>
                  <a:pt x="497" y="64"/>
                  <a:pt x="493" y="62"/>
                  <a:pt x="488" y="60"/>
                </a:cubicBezTo>
                <a:cubicBezTo>
                  <a:pt x="485" y="60"/>
                  <a:pt x="481" y="60"/>
                  <a:pt x="480" y="59"/>
                </a:cubicBezTo>
                <a:cubicBezTo>
                  <a:pt x="483" y="59"/>
                  <a:pt x="485" y="60"/>
                  <a:pt x="484" y="59"/>
                </a:cubicBezTo>
                <a:cubicBezTo>
                  <a:pt x="482" y="58"/>
                  <a:pt x="480" y="59"/>
                  <a:pt x="480" y="58"/>
                </a:cubicBezTo>
                <a:cubicBezTo>
                  <a:pt x="479" y="58"/>
                  <a:pt x="479" y="58"/>
                  <a:pt x="479" y="59"/>
                </a:cubicBezTo>
                <a:cubicBezTo>
                  <a:pt x="474" y="58"/>
                  <a:pt x="470" y="57"/>
                  <a:pt x="468" y="56"/>
                </a:cubicBezTo>
                <a:cubicBezTo>
                  <a:pt x="466" y="56"/>
                  <a:pt x="469" y="57"/>
                  <a:pt x="464" y="56"/>
                </a:cubicBezTo>
                <a:cubicBezTo>
                  <a:pt x="465" y="55"/>
                  <a:pt x="461" y="54"/>
                  <a:pt x="459" y="54"/>
                </a:cubicBezTo>
                <a:cubicBezTo>
                  <a:pt x="459" y="54"/>
                  <a:pt x="459" y="54"/>
                  <a:pt x="458" y="54"/>
                </a:cubicBezTo>
                <a:cubicBezTo>
                  <a:pt x="458" y="54"/>
                  <a:pt x="459" y="54"/>
                  <a:pt x="461" y="54"/>
                </a:cubicBezTo>
                <a:cubicBezTo>
                  <a:pt x="461" y="53"/>
                  <a:pt x="460" y="53"/>
                  <a:pt x="458" y="53"/>
                </a:cubicBezTo>
                <a:cubicBezTo>
                  <a:pt x="457" y="53"/>
                  <a:pt x="456" y="53"/>
                  <a:pt x="456" y="54"/>
                </a:cubicBezTo>
                <a:cubicBezTo>
                  <a:pt x="453" y="53"/>
                  <a:pt x="452" y="52"/>
                  <a:pt x="450" y="52"/>
                </a:cubicBezTo>
                <a:cubicBezTo>
                  <a:pt x="448" y="51"/>
                  <a:pt x="451" y="52"/>
                  <a:pt x="450" y="52"/>
                </a:cubicBezTo>
                <a:cubicBezTo>
                  <a:pt x="442" y="51"/>
                  <a:pt x="434" y="51"/>
                  <a:pt x="428" y="49"/>
                </a:cubicBezTo>
                <a:cubicBezTo>
                  <a:pt x="426" y="49"/>
                  <a:pt x="429" y="50"/>
                  <a:pt x="427" y="50"/>
                </a:cubicBezTo>
                <a:cubicBezTo>
                  <a:pt x="424" y="50"/>
                  <a:pt x="424" y="49"/>
                  <a:pt x="426" y="49"/>
                </a:cubicBezTo>
                <a:cubicBezTo>
                  <a:pt x="426" y="48"/>
                  <a:pt x="425" y="49"/>
                  <a:pt x="423" y="48"/>
                </a:cubicBezTo>
                <a:cubicBezTo>
                  <a:pt x="423" y="49"/>
                  <a:pt x="423" y="49"/>
                  <a:pt x="423" y="49"/>
                </a:cubicBezTo>
                <a:cubicBezTo>
                  <a:pt x="416" y="48"/>
                  <a:pt x="410" y="48"/>
                  <a:pt x="402" y="48"/>
                </a:cubicBezTo>
                <a:cubicBezTo>
                  <a:pt x="404" y="47"/>
                  <a:pt x="401" y="47"/>
                  <a:pt x="397" y="47"/>
                </a:cubicBezTo>
                <a:cubicBezTo>
                  <a:pt x="397" y="46"/>
                  <a:pt x="397" y="46"/>
                  <a:pt x="397" y="46"/>
                </a:cubicBezTo>
                <a:cubicBezTo>
                  <a:pt x="394" y="47"/>
                  <a:pt x="393" y="46"/>
                  <a:pt x="391" y="46"/>
                </a:cubicBezTo>
                <a:cubicBezTo>
                  <a:pt x="389" y="46"/>
                  <a:pt x="395" y="47"/>
                  <a:pt x="393" y="48"/>
                </a:cubicBezTo>
                <a:cubicBezTo>
                  <a:pt x="390" y="47"/>
                  <a:pt x="390" y="47"/>
                  <a:pt x="388" y="47"/>
                </a:cubicBezTo>
                <a:cubicBezTo>
                  <a:pt x="386" y="47"/>
                  <a:pt x="388" y="47"/>
                  <a:pt x="388" y="48"/>
                </a:cubicBezTo>
                <a:cubicBezTo>
                  <a:pt x="385" y="48"/>
                  <a:pt x="385" y="47"/>
                  <a:pt x="382" y="48"/>
                </a:cubicBezTo>
                <a:cubicBezTo>
                  <a:pt x="382" y="47"/>
                  <a:pt x="383" y="47"/>
                  <a:pt x="384" y="47"/>
                </a:cubicBezTo>
                <a:cubicBezTo>
                  <a:pt x="383" y="47"/>
                  <a:pt x="380" y="48"/>
                  <a:pt x="380" y="47"/>
                </a:cubicBezTo>
                <a:cubicBezTo>
                  <a:pt x="379" y="47"/>
                  <a:pt x="380" y="48"/>
                  <a:pt x="377" y="48"/>
                </a:cubicBezTo>
                <a:cubicBezTo>
                  <a:pt x="376" y="47"/>
                  <a:pt x="377" y="47"/>
                  <a:pt x="376" y="47"/>
                </a:cubicBezTo>
                <a:cubicBezTo>
                  <a:pt x="375" y="47"/>
                  <a:pt x="371" y="48"/>
                  <a:pt x="375" y="48"/>
                </a:cubicBezTo>
                <a:cubicBezTo>
                  <a:pt x="374" y="48"/>
                  <a:pt x="373" y="49"/>
                  <a:pt x="371" y="49"/>
                </a:cubicBezTo>
                <a:cubicBezTo>
                  <a:pt x="372" y="48"/>
                  <a:pt x="370" y="48"/>
                  <a:pt x="371" y="47"/>
                </a:cubicBezTo>
                <a:cubicBezTo>
                  <a:pt x="370" y="47"/>
                  <a:pt x="367" y="48"/>
                  <a:pt x="368" y="47"/>
                </a:cubicBezTo>
                <a:cubicBezTo>
                  <a:pt x="365" y="48"/>
                  <a:pt x="363" y="48"/>
                  <a:pt x="361" y="48"/>
                </a:cubicBezTo>
                <a:cubicBezTo>
                  <a:pt x="361" y="47"/>
                  <a:pt x="362" y="47"/>
                  <a:pt x="363" y="47"/>
                </a:cubicBezTo>
                <a:cubicBezTo>
                  <a:pt x="363" y="47"/>
                  <a:pt x="361" y="47"/>
                  <a:pt x="359" y="47"/>
                </a:cubicBezTo>
                <a:cubicBezTo>
                  <a:pt x="358" y="48"/>
                  <a:pt x="355" y="48"/>
                  <a:pt x="351" y="48"/>
                </a:cubicBezTo>
                <a:cubicBezTo>
                  <a:pt x="351" y="49"/>
                  <a:pt x="354" y="48"/>
                  <a:pt x="354" y="49"/>
                </a:cubicBezTo>
                <a:cubicBezTo>
                  <a:pt x="350" y="50"/>
                  <a:pt x="351" y="49"/>
                  <a:pt x="348" y="49"/>
                </a:cubicBezTo>
                <a:cubicBezTo>
                  <a:pt x="350" y="50"/>
                  <a:pt x="344" y="50"/>
                  <a:pt x="342" y="50"/>
                </a:cubicBezTo>
                <a:cubicBezTo>
                  <a:pt x="340" y="50"/>
                  <a:pt x="343" y="50"/>
                  <a:pt x="341" y="51"/>
                </a:cubicBezTo>
                <a:cubicBezTo>
                  <a:pt x="336" y="52"/>
                  <a:pt x="334" y="52"/>
                  <a:pt x="332" y="51"/>
                </a:cubicBezTo>
                <a:cubicBezTo>
                  <a:pt x="334" y="50"/>
                  <a:pt x="335" y="51"/>
                  <a:pt x="335" y="51"/>
                </a:cubicBezTo>
                <a:cubicBezTo>
                  <a:pt x="336" y="51"/>
                  <a:pt x="336" y="51"/>
                  <a:pt x="336" y="51"/>
                </a:cubicBezTo>
                <a:cubicBezTo>
                  <a:pt x="336" y="50"/>
                  <a:pt x="334" y="51"/>
                  <a:pt x="335" y="50"/>
                </a:cubicBezTo>
                <a:cubicBezTo>
                  <a:pt x="331" y="51"/>
                  <a:pt x="331" y="51"/>
                  <a:pt x="331" y="52"/>
                </a:cubicBezTo>
                <a:cubicBezTo>
                  <a:pt x="330" y="51"/>
                  <a:pt x="326" y="51"/>
                  <a:pt x="326" y="52"/>
                </a:cubicBezTo>
                <a:cubicBezTo>
                  <a:pt x="323" y="53"/>
                  <a:pt x="325" y="52"/>
                  <a:pt x="326" y="51"/>
                </a:cubicBezTo>
                <a:cubicBezTo>
                  <a:pt x="326" y="51"/>
                  <a:pt x="322" y="52"/>
                  <a:pt x="321" y="53"/>
                </a:cubicBezTo>
                <a:cubicBezTo>
                  <a:pt x="321" y="53"/>
                  <a:pt x="322" y="53"/>
                  <a:pt x="323" y="53"/>
                </a:cubicBezTo>
                <a:cubicBezTo>
                  <a:pt x="321" y="53"/>
                  <a:pt x="315" y="54"/>
                  <a:pt x="316" y="55"/>
                </a:cubicBezTo>
                <a:cubicBezTo>
                  <a:pt x="314" y="56"/>
                  <a:pt x="314" y="55"/>
                  <a:pt x="312" y="55"/>
                </a:cubicBezTo>
                <a:cubicBezTo>
                  <a:pt x="313" y="55"/>
                  <a:pt x="314" y="54"/>
                  <a:pt x="315" y="54"/>
                </a:cubicBezTo>
                <a:cubicBezTo>
                  <a:pt x="317" y="53"/>
                  <a:pt x="317" y="53"/>
                  <a:pt x="320" y="52"/>
                </a:cubicBezTo>
                <a:cubicBezTo>
                  <a:pt x="319" y="52"/>
                  <a:pt x="314" y="54"/>
                  <a:pt x="313" y="54"/>
                </a:cubicBezTo>
                <a:cubicBezTo>
                  <a:pt x="310" y="54"/>
                  <a:pt x="314" y="54"/>
                  <a:pt x="312" y="55"/>
                </a:cubicBezTo>
                <a:cubicBezTo>
                  <a:pt x="308" y="56"/>
                  <a:pt x="308" y="56"/>
                  <a:pt x="304" y="57"/>
                </a:cubicBezTo>
                <a:cubicBezTo>
                  <a:pt x="305" y="57"/>
                  <a:pt x="307" y="57"/>
                  <a:pt x="307" y="56"/>
                </a:cubicBezTo>
                <a:cubicBezTo>
                  <a:pt x="305" y="56"/>
                  <a:pt x="302" y="58"/>
                  <a:pt x="302" y="58"/>
                </a:cubicBezTo>
                <a:cubicBezTo>
                  <a:pt x="299" y="59"/>
                  <a:pt x="304" y="57"/>
                  <a:pt x="301" y="58"/>
                </a:cubicBezTo>
                <a:cubicBezTo>
                  <a:pt x="301" y="57"/>
                  <a:pt x="304" y="57"/>
                  <a:pt x="303" y="57"/>
                </a:cubicBezTo>
                <a:cubicBezTo>
                  <a:pt x="303" y="57"/>
                  <a:pt x="298" y="58"/>
                  <a:pt x="297" y="58"/>
                </a:cubicBezTo>
                <a:cubicBezTo>
                  <a:pt x="298" y="59"/>
                  <a:pt x="301" y="57"/>
                  <a:pt x="301" y="58"/>
                </a:cubicBezTo>
                <a:cubicBezTo>
                  <a:pt x="296" y="59"/>
                  <a:pt x="295" y="60"/>
                  <a:pt x="292" y="60"/>
                </a:cubicBezTo>
                <a:cubicBezTo>
                  <a:pt x="290" y="61"/>
                  <a:pt x="289" y="61"/>
                  <a:pt x="289" y="62"/>
                </a:cubicBezTo>
                <a:cubicBezTo>
                  <a:pt x="288" y="62"/>
                  <a:pt x="283" y="62"/>
                  <a:pt x="283" y="63"/>
                </a:cubicBezTo>
                <a:cubicBezTo>
                  <a:pt x="279" y="65"/>
                  <a:pt x="279" y="64"/>
                  <a:pt x="276" y="65"/>
                </a:cubicBezTo>
                <a:cubicBezTo>
                  <a:pt x="274" y="66"/>
                  <a:pt x="277" y="66"/>
                  <a:pt x="276" y="66"/>
                </a:cubicBezTo>
                <a:cubicBezTo>
                  <a:pt x="273" y="67"/>
                  <a:pt x="273" y="67"/>
                  <a:pt x="273" y="67"/>
                </a:cubicBezTo>
                <a:cubicBezTo>
                  <a:pt x="275" y="65"/>
                  <a:pt x="264" y="71"/>
                  <a:pt x="260" y="71"/>
                </a:cubicBezTo>
                <a:cubicBezTo>
                  <a:pt x="259" y="72"/>
                  <a:pt x="259" y="72"/>
                  <a:pt x="259" y="73"/>
                </a:cubicBezTo>
                <a:cubicBezTo>
                  <a:pt x="257" y="73"/>
                  <a:pt x="254" y="74"/>
                  <a:pt x="253" y="75"/>
                </a:cubicBezTo>
                <a:cubicBezTo>
                  <a:pt x="253" y="75"/>
                  <a:pt x="253" y="75"/>
                  <a:pt x="253" y="74"/>
                </a:cubicBezTo>
                <a:cubicBezTo>
                  <a:pt x="248" y="77"/>
                  <a:pt x="246" y="78"/>
                  <a:pt x="239" y="81"/>
                </a:cubicBezTo>
                <a:cubicBezTo>
                  <a:pt x="240" y="80"/>
                  <a:pt x="244" y="78"/>
                  <a:pt x="245" y="78"/>
                </a:cubicBezTo>
                <a:cubicBezTo>
                  <a:pt x="244" y="78"/>
                  <a:pt x="244" y="76"/>
                  <a:pt x="243" y="77"/>
                </a:cubicBezTo>
                <a:cubicBezTo>
                  <a:pt x="243" y="77"/>
                  <a:pt x="242" y="76"/>
                  <a:pt x="243" y="75"/>
                </a:cubicBezTo>
                <a:cubicBezTo>
                  <a:pt x="244" y="75"/>
                  <a:pt x="244" y="75"/>
                  <a:pt x="245" y="75"/>
                </a:cubicBezTo>
                <a:cubicBezTo>
                  <a:pt x="247" y="74"/>
                  <a:pt x="243" y="74"/>
                  <a:pt x="246" y="73"/>
                </a:cubicBezTo>
                <a:cubicBezTo>
                  <a:pt x="245" y="73"/>
                  <a:pt x="244" y="74"/>
                  <a:pt x="243" y="75"/>
                </a:cubicBezTo>
                <a:cubicBezTo>
                  <a:pt x="243" y="73"/>
                  <a:pt x="250" y="71"/>
                  <a:pt x="252" y="71"/>
                </a:cubicBezTo>
                <a:cubicBezTo>
                  <a:pt x="254" y="70"/>
                  <a:pt x="251" y="70"/>
                  <a:pt x="254" y="69"/>
                </a:cubicBezTo>
                <a:cubicBezTo>
                  <a:pt x="247" y="70"/>
                  <a:pt x="242" y="74"/>
                  <a:pt x="237" y="76"/>
                </a:cubicBezTo>
                <a:cubicBezTo>
                  <a:pt x="236" y="76"/>
                  <a:pt x="237" y="76"/>
                  <a:pt x="237" y="76"/>
                </a:cubicBezTo>
                <a:cubicBezTo>
                  <a:pt x="235" y="77"/>
                  <a:pt x="233" y="78"/>
                  <a:pt x="233" y="78"/>
                </a:cubicBezTo>
                <a:cubicBezTo>
                  <a:pt x="234" y="77"/>
                  <a:pt x="235" y="77"/>
                  <a:pt x="235" y="76"/>
                </a:cubicBezTo>
                <a:cubicBezTo>
                  <a:pt x="232" y="77"/>
                  <a:pt x="234" y="77"/>
                  <a:pt x="231" y="78"/>
                </a:cubicBezTo>
                <a:cubicBezTo>
                  <a:pt x="229" y="78"/>
                  <a:pt x="231" y="77"/>
                  <a:pt x="227" y="79"/>
                </a:cubicBezTo>
                <a:cubicBezTo>
                  <a:pt x="227" y="78"/>
                  <a:pt x="230" y="77"/>
                  <a:pt x="231" y="76"/>
                </a:cubicBezTo>
                <a:cubicBezTo>
                  <a:pt x="229" y="77"/>
                  <a:pt x="228" y="77"/>
                  <a:pt x="224" y="79"/>
                </a:cubicBezTo>
                <a:cubicBezTo>
                  <a:pt x="227" y="76"/>
                  <a:pt x="236" y="73"/>
                  <a:pt x="233" y="72"/>
                </a:cubicBezTo>
                <a:cubicBezTo>
                  <a:pt x="233" y="72"/>
                  <a:pt x="231" y="72"/>
                  <a:pt x="231" y="72"/>
                </a:cubicBezTo>
                <a:cubicBezTo>
                  <a:pt x="229" y="73"/>
                  <a:pt x="233" y="72"/>
                  <a:pt x="230" y="73"/>
                </a:cubicBezTo>
                <a:cubicBezTo>
                  <a:pt x="230" y="73"/>
                  <a:pt x="232" y="73"/>
                  <a:pt x="232" y="73"/>
                </a:cubicBezTo>
                <a:cubicBezTo>
                  <a:pt x="227" y="76"/>
                  <a:pt x="222" y="80"/>
                  <a:pt x="219" y="80"/>
                </a:cubicBezTo>
                <a:cubicBezTo>
                  <a:pt x="223" y="79"/>
                  <a:pt x="216" y="80"/>
                  <a:pt x="222" y="77"/>
                </a:cubicBezTo>
                <a:cubicBezTo>
                  <a:pt x="221" y="76"/>
                  <a:pt x="216" y="78"/>
                  <a:pt x="218" y="76"/>
                </a:cubicBezTo>
                <a:cubicBezTo>
                  <a:pt x="217" y="77"/>
                  <a:pt x="210" y="80"/>
                  <a:pt x="210" y="82"/>
                </a:cubicBezTo>
                <a:cubicBezTo>
                  <a:pt x="205" y="84"/>
                  <a:pt x="210" y="81"/>
                  <a:pt x="203" y="85"/>
                </a:cubicBezTo>
                <a:cubicBezTo>
                  <a:pt x="207" y="83"/>
                  <a:pt x="205" y="85"/>
                  <a:pt x="206" y="85"/>
                </a:cubicBezTo>
                <a:cubicBezTo>
                  <a:pt x="203" y="87"/>
                  <a:pt x="205" y="85"/>
                  <a:pt x="204" y="85"/>
                </a:cubicBezTo>
                <a:cubicBezTo>
                  <a:pt x="202" y="86"/>
                  <a:pt x="201" y="88"/>
                  <a:pt x="199" y="88"/>
                </a:cubicBezTo>
                <a:cubicBezTo>
                  <a:pt x="199" y="89"/>
                  <a:pt x="199" y="89"/>
                  <a:pt x="198" y="89"/>
                </a:cubicBezTo>
                <a:cubicBezTo>
                  <a:pt x="200" y="89"/>
                  <a:pt x="202" y="86"/>
                  <a:pt x="203" y="86"/>
                </a:cubicBezTo>
                <a:cubicBezTo>
                  <a:pt x="204" y="87"/>
                  <a:pt x="202" y="88"/>
                  <a:pt x="201" y="88"/>
                </a:cubicBezTo>
                <a:cubicBezTo>
                  <a:pt x="201" y="89"/>
                  <a:pt x="205" y="87"/>
                  <a:pt x="202" y="89"/>
                </a:cubicBezTo>
                <a:cubicBezTo>
                  <a:pt x="202" y="89"/>
                  <a:pt x="204" y="88"/>
                  <a:pt x="205" y="87"/>
                </a:cubicBezTo>
                <a:cubicBezTo>
                  <a:pt x="203" y="89"/>
                  <a:pt x="198" y="91"/>
                  <a:pt x="198" y="92"/>
                </a:cubicBezTo>
                <a:cubicBezTo>
                  <a:pt x="198" y="92"/>
                  <a:pt x="198" y="91"/>
                  <a:pt x="195" y="93"/>
                </a:cubicBezTo>
                <a:cubicBezTo>
                  <a:pt x="195" y="92"/>
                  <a:pt x="196" y="92"/>
                  <a:pt x="197" y="91"/>
                </a:cubicBezTo>
                <a:cubicBezTo>
                  <a:pt x="196" y="91"/>
                  <a:pt x="194" y="92"/>
                  <a:pt x="192" y="94"/>
                </a:cubicBezTo>
                <a:cubicBezTo>
                  <a:pt x="191" y="94"/>
                  <a:pt x="190" y="94"/>
                  <a:pt x="190" y="93"/>
                </a:cubicBezTo>
                <a:cubicBezTo>
                  <a:pt x="187" y="95"/>
                  <a:pt x="190" y="94"/>
                  <a:pt x="187" y="96"/>
                </a:cubicBezTo>
                <a:cubicBezTo>
                  <a:pt x="189" y="94"/>
                  <a:pt x="184" y="97"/>
                  <a:pt x="184" y="96"/>
                </a:cubicBezTo>
                <a:cubicBezTo>
                  <a:pt x="182" y="98"/>
                  <a:pt x="180" y="99"/>
                  <a:pt x="179" y="100"/>
                </a:cubicBezTo>
                <a:cubicBezTo>
                  <a:pt x="179" y="99"/>
                  <a:pt x="179" y="98"/>
                  <a:pt x="181" y="98"/>
                </a:cubicBezTo>
                <a:cubicBezTo>
                  <a:pt x="184" y="96"/>
                  <a:pt x="180" y="98"/>
                  <a:pt x="180" y="97"/>
                </a:cubicBezTo>
                <a:cubicBezTo>
                  <a:pt x="184" y="95"/>
                  <a:pt x="186" y="93"/>
                  <a:pt x="191" y="90"/>
                </a:cubicBezTo>
                <a:cubicBezTo>
                  <a:pt x="188" y="92"/>
                  <a:pt x="189" y="92"/>
                  <a:pt x="192" y="90"/>
                </a:cubicBezTo>
                <a:cubicBezTo>
                  <a:pt x="194" y="88"/>
                  <a:pt x="194" y="88"/>
                  <a:pt x="198" y="86"/>
                </a:cubicBezTo>
                <a:cubicBezTo>
                  <a:pt x="200" y="85"/>
                  <a:pt x="196" y="86"/>
                  <a:pt x="200" y="84"/>
                </a:cubicBezTo>
                <a:cubicBezTo>
                  <a:pt x="199" y="85"/>
                  <a:pt x="204" y="82"/>
                  <a:pt x="204" y="84"/>
                </a:cubicBezTo>
                <a:cubicBezTo>
                  <a:pt x="204" y="84"/>
                  <a:pt x="206" y="83"/>
                  <a:pt x="208" y="82"/>
                </a:cubicBezTo>
                <a:cubicBezTo>
                  <a:pt x="208" y="81"/>
                  <a:pt x="209" y="81"/>
                  <a:pt x="209" y="81"/>
                </a:cubicBezTo>
                <a:cubicBezTo>
                  <a:pt x="209" y="80"/>
                  <a:pt x="205" y="82"/>
                  <a:pt x="207" y="82"/>
                </a:cubicBezTo>
                <a:cubicBezTo>
                  <a:pt x="205" y="83"/>
                  <a:pt x="203" y="84"/>
                  <a:pt x="203" y="83"/>
                </a:cubicBezTo>
                <a:cubicBezTo>
                  <a:pt x="206" y="81"/>
                  <a:pt x="206" y="81"/>
                  <a:pt x="206" y="81"/>
                </a:cubicBezTo>
                <a:cubicBezTo>
                  <a:pt x="206" y="81"/>
                  <a:pt x="205" y="82"/>
                  <a:pt x="206" y="82"/>
                </a:cubicBezTo>
                <a:cubicBezTo>
                  <a:pt x="208" y="81"/>
                  <a:pt x="207" y="81"/>
                  <a:pt x="207" y="80"/>
                </a:cubicBezTo>
                <a:cubicBezTo>
                  <a:pt x="208" y="79"/>
                  <a:pt x="209" y="80"/>
                  <a:pt x="210" y="79"/>
                </a:cubicBezTo>
                <a:cubicBezTo>
                  <a:pt x="212" y="78"/>
                  <a:pt x="209" y="81"/>
                  <a:pt x="213" y="79"/>
                </a:cubicBezTo>
                <a:cubicBezTo>
                  <a:pt x="215" y="78"/>
                  <a:pt x="214" y="77"/>
                  <a:pt x="216" y="77"/>
                </a:cubicBezTo>
                <a:cubicBezTo>
                  <a:pt x="218" y="75"/>
                  <a:pt x="218" y="73"/>
                  <a:pt x="217" y="73"/>
                </a:cubicBezTo>
                <a:cubicBezTo>
                  <a:pt x="216" y="74"/>
                  <a:pt x="216" y="74"/>
                  <a:pt x="213" y="75"/>
                </a:cubicBezTo>
                <a:cubicBezTo>
                  <a:pt x="213" y="74"/>
                  <a:pt x="213" y="74"/>
                  <a:pt x="213" y="74"/>
                </a:cubicBezTo>
                <a:cubicBezTo>
                  <a:pt x="219" y="70"/>
                  <a:pt x="218" y="72"/>
                  <a:pt x="221" y="70"/>
                </a:cubicBezTo>
                <a:cubicBezTo>
                  <a:pt x="222" y="70"/>
                  <a:pt x="220" y="71"/>
                  <a:pt x="219" y="72"/>
                </a:cubicBezTo>
                <a:cubicBezTo>
                  <a:pt x="218" y="73"/>
                  <a:pt x="221" y="71"/>
                  <a:pt x="219" y="73"/>
                </a:cubicBezTo>
                <a:cubicBezTo>
                  <a:pt x="219" y="73"/>
                  <a:pt x="223" y="71"/>
                  <a:pt x="222" y="72"/>
                </a:cubicBezTo>
                <a:cubicBezTo>
                  <a:pt x="224" y="71"/>
                  <a:pt x="221" y="72"/>
                  <a:pt x="221" y="71"/>
                </a:cubicBezTo>
                <a:cubicBezTo>
                  <a:pt x="224" y="70"/>
                  <a:pt x="221" y="70"/>
                  <a:pt x="224" y="68"/>
                </a:cubicBezTo>
                <a:cubicBezTo>
                  <a:pt x="224" y="68"/>
                  <a:pt x="224" y="68"/>
                  <a:pt x="224" y="68"/>
                </a:cubicBezTo>
                <a:cubicBezTo>
                  <a:pt x="223" y="68"/>
                  <a:pt x="223" y="69"/>
                  <a:pt x="221" y="70"/>
                </a:cubicBezTo>
                <a:cubicBezTo>
                  <a:pt x="224" y="66"/>
                  <a:pt x="231" y="66"/>
                  <a:pt x="235" y="63"/>
                </a:cubicBezTo>
                <a:cubicBezTo>
                  <a:pt x="234" y="63"/>
                  <a:pt x="233" y="64"/>
                  <a:pt x="234" y="62"/>
                </a:cubicBezTo>
                <a:cubicBezTo>
                  <a:pt x="231" y="63"/>
                  <a:pt x="234" y="63"/>
                  <a:pt x="231" y="64"/>
                </a:cubicBezTo>
                <a:cubicBezTo>
                  <a:pt x="233" y="63"/>
                  <a:pt x="232" y="63"/>
                  <a:pt x="234" y="61"/>
                </a:cubicBezTo>
                <a:cubicBezTo>
                  <a:pt x="236" y="60"/>
                  <a:pt x="235" y="61"/>
                  <a:pt x="234" y="61"/>
                </a:cubicBezTo>
                <a:cubicBezTo>
                  <a:pt x="235" y="61"/>
                  <a:pt x="236" y="61"/>
                  <a:pt x="236" y="62"/>
                </a:cubicBezTo>
                <a:cubicBezTo>
                  <a:pt x="239" y="60"/>
                  <a:pt x="239" y="60"/>
                  <a:pt x="241" y="59"/>
                </a:cubicBezTo>
                <a:cubicBezTo>
                  <a:pt x="240" y="60"/>
                  <a:pt x="244" y="58"/>
                  <a:pt x="245" y="58"/>
                </a:cubicBezTo>
                <a:cubicBezTo>
                  <a:pt x="248" y="57"/>
                  <a:pt x="244" y="57"/>
                  <a:pt x="247" y="57"/>
                </a:cubicBezTo>
                <a:cubicBezTo>
                  <a:pt x="249" y="55"/>
                  <a:pt x="249" y="56"/>
                  <a:pt x="249" y="56"/>
                </a:cubicBezTo>
                <a:cubicBezTo>
                  <a:pt x="248" y="58"/>
                  <a:pt x="246" y="58"/>
                  <a:pt x="244" y="59"/>
                </a:cubicBezTo>
                <a:cubicBezTo>
                  <a:pt x="245" y="59"/>
                  <a:pt x="246" y="59"/>
                  <a:pt x="244" y="61"/>
                </a:cubicBezTo>
                <a:cubicBezTo>
                  <a:pt x="244" y="61"/>
                  <a:pt x="245" y="60"/>
                  <a:pt x="245" y="61"/>
                </a:cubicBezTo>
                <a:cubicBezTo>
                  <a:pt x="245" y="60"/>
                  <a:pt x="245" y="60"/>
                  <a:pt x="246" y="59"/>
                </a:cubicBezTo>
                <a:cubicBezTo>
                  <a:pt x="247" y="59"/>
                  <a:pt x="248" y="59"/>
                  <a:pt x="248" y="59"/>
                </a:cubicBezTo>
                <a:cubicBezTo>
                  <a:pt x="250" y="58"/>
                  <a:pt x="245" y="59"/>
                  <a:pt x="246" y="59"/>
                </a:cubicBezTo>
                <a:cubicBezTo>
                  <a:pt x="248" y="57"/>
                  <a:pt x="253" y="56"/>
                  <a:pt x="253" y="55"/>
                </a:cubicBezTo>
                <a:cubicBezTo>
                  <a:pt x="255" y="54"/>
                  <a:pt x="255" y="55"/>
                  <a:pt x="257" y="55"/>
                </a:cubicBezTo>
                <a:cubicBezTo>
                  <a:pt x="257" y="54"/>
                  <a:pt x="264" y="50"/>
                  <a:pt x="267" y="50"/>
                </a:cubicBezTo>
                <a:cubicBezTo>
                  <a:pt x="271" y="49"/>
                  <a:pt x="268" y="48"/>
                  <a:pt x="268" y="48"/>
                </a:cubicBezTo>
                <a:cubicBezTo>
                  <a:pt x="266" y="49"/>
                  <a:pt x="263" y="49"/>
                  <a:pt x="263" y="50"/>
                </a:cubicBezTo>
                <a:cubicBezTo>
                  <a:pt x="263" y="50"/>
                  <a:pt x="265" y="50"/>
                  <a:pt x="266" y="49"/>
                </a:cubicBezTo>
                <a:cubicBezTo>
                  <a:pt x="263" y="51"/>
                  <a:pt x="256" y="53"/>
                  <a:pt x="253" y="55"/>
                </a:cubicBezTo>
                <a:cubicBezTo>
                  <a:pt x="253" y="54"/>
                  <a:pt x="252" y="54"/>
                  <a:pt x="254" y="53"/>
                </a:cubicBezTo>
                <a:cubicBezTo>
                  <a:pt x="256" y="52"/>
                  <a:pt x="258" y="52"/>
                  <a:pt x="258" y="51"/>
                </a:cubicBezTo>
                <a:cubicBezTo>
                  <a:pt x="261" y="50"/>
                  <a:pt x="259" y="52"/>
                  <a:pt x="257" y="52"/>
                </a:cubicBezTo>
                <a:cubicBezTo>
                  <a:pt x="261" y="51"/>
                  <a:pt x="263" y="49"/>
                  <a:pt x="267" y="48"/>
                </a:cubicBezTo>
                <a:cubicBezTo>
                  <a:pt x="262" y="49"/>
                  <a:pt x="253" y="52"/>
                  <a:pt x="247" y="55"/>
                </a:cubicBezTo>
                <a:cubicBezTo>
                  <a:pt x="244" y="56"/>
                  <a:pt x="242" y="56"/>
                  <a:pt x="242" y="55"/>
                </a:cubicBezTo>
                <a:cubicBezTo>
                  <a:pt x="240" y="56"/>
                  <a:pt x="242" y="56"/>
                  <a:pt x="242" y="57"/>
                </a:cubicBezTo>
                <a:cubicBezTo>
                  <a:pt x="240" y="57"/>
                  <a:pt x="241" y="58"/>
                  <a:pt x="239" y="58"/>
                </a:cubicBezTo>
                <a:cubicBezTo>
                  <a:pt x="238" y="58"/>
                  <a:pt x="240" y="57"/>
                  <a:pt x="239" y="57"/>
                </a:cubicBezTo>
                <a:cubicBezTo>
                  <a:pt x="238" y="57"/>
                  <a:pt x="236" y="58"/>
                  <a:pt x="234" y="59"/>
                </a:cubicBezTo>
                <a:cubicBezTo>
                  <a:pt x="233" y="60"/>
                  <a:pt x="235" y="59"/>
                  <a:pt x="234" y="60"/>
                </a:cubicBezTo>
                <a:cubicBezTo>
                  <a:pt x="236" y="59"/>
                  <a:pt x="235" y="59"/>
                  <a:pt x="235" y="59"/>
                </a:cubicBezTo>
                <a:cubicBezTo>
                  <a:pt x="237" y="57"/>
                  <a:pt x="237" y="58"/>
                  <a:pt x="239" y="58"/>
                </a:cubicBezTo>
                <a:cubicBezTo>
                  <a:pt x="238" y="59"/>
                  <a:pt x="227" y="63"/>
                  <a:pt x="229" y="64"/>
                </a:cubicBezTo>
                <a:cubicBezTo>
                  <a:pt x="228" y="64"/>
                  <a:pt x="227" y="64"/>
                  <a:pt x="226" y="64"/>
                </a:cubicBezTo>
                <a:cubicBezTo>
                  <a:pt x="229" y="61"/>
                  <a:pt x="225" y="63"/>
                  <a:pt x="223" y="62"/>
                </a:cubicBezTo>
                <a:cubicBezTo>
                  <a:pt x="222" y="63"/>
                  <a:pt x="222" y="63"/>
                  <a:pt x="220" y="64"/>
                </a:cubicBezTo>
                <a:cubicBezTo>
                  <a:pt x="220" y="64"/>
                  <a:pt x="221" y="63"/>
                  <a:pt x="221" y="63"/>
                </a:cubicBezTo>
                <a:cubicBezTo>
                  <a:pt x="216" y="65"/>
                  <a:pt x="222" y="64"/>
                  <a:pt x="217" y="66"/>
                </a:cubicBezTo>
                <a:cubicBezTo>
                  <a:pt x="217" y="65"/>
                  <a:pt x="218" y="65"/>
                  <a:pt x="218" y="64"/>
                </a:cubicBezTo>
                <a:cubicBezTo>
                  <a:pt x="213" y="68"/>
                  <a:pt x="214" y="68"/>
                  <a:pt x="210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7" y="71"/>
                  <a:pt x="205" y="72"/>
                </a:cubicBezTo>
                <a:cubicBezTo>
                  <a:pt x="205" y="72"/>
                  <a:pt x="207" y="72"/>
                  <a:pt x="204" y="74"/>
                </a:cubicBezTo>
                <a:cubicBezTo>
                  <a:pt x="204" y="73"/>
                  <a:pt x="205" y="72"/>
                  <a:pt x="203" y="73"/>
                </a:cubicBezTo>
                <a:cubicBezTo>
                  <a:pt x="201" y="75"/>
                  <a:pt x="199" y="76"/>
                  <a:pt x="198" y="77"/>
                </a:cubicBezTo>
                <a:cubicBezTo>
                  <a:pt x="199" y="76"/>
                  <a:pt x="202" y="75"/>
                  <a:pt x="198" y="78"/>
                </a:cubicBezTo>
                <a:cubicBezTo>
                  <a:pt x="199" y="78"/>
                  <a:pt x="201" y="77"/>
                  <a:pt x="203" y="75"/>
                </a:cubicBezTo>
                <a:cubicBezTo>
                  <a:pt x="203" y="76"/>
                  <a:pt x="196" y="80"/>
                  <a:pt x="194" y="81"/>
                </a:cubicBezTo>
                <a:cubicBezTo>
                  <a:pt x="197" y="79"/>
                  <a:pt x="196" y="79"/>
                  <a:pt x="197" y="77"/>
                </a:cubicBezTo>
                <a:cubicBezTo>
                  <a:pt x="194" y="79"/>
                  <a:pt x="195" y="78"/>
                  <a:pt x="192" y="80"/>
                </a:cubicBezTo>
                <a:cubicBezTo>
                  <a:pt x="191" y="80"/>
                  <a:pt x="192" y="80"/>
                  <a:pt x="192" y="81"/>
                </a:cubicBezTo>
                <a:cubicBezTo>
                  <a:pt x="187" y="83"/>
                  <a:pt x="184" y="85"/>
                  <a:pt x="179" y="89"/>
                </a:cubicBezTo>
                <a:cubicBezTo>
                  <a:pt x="179" y="89"/>
                  <a:pt x="180" y="89"/>
                  <a:pt x="180" y="89"/>
                </a:cubicBezTo>
                <a:cubicBezTo>
                  <a:pt x="181" y="88"/>
                  <a:pt x="181" y="88"/>
                  <a:pt x="183" y="87"/>
                </a:cubicBezTo>
                <a:cubicBezTo>
                  <a:pt x="182" y="88"/>
                  <a:pt x="182" y="89"/>
                  <a:pt x="182" y="90"/>
                </a:cubicBezTo>
                <a:cubicBezTo>
                  <a:pt x="179" y="91"/>
                  <a:pt x="178" y="93"/>
                  <a:pt x="177" y="92"/>
                </a:cubicBezTo>
                <a:cubicBezTo>
                  <a:pt x="176" y="94"/>
                  <a:pt x="174" y="95"/>
                  <a:pt x="172" y="96"/>
                </a:cubicBezTo>
                <a:cubicBezTo>
                  <a:pt x="171" y="96"/>
                  <a:pt x="173" y="94"/>
                  <a:pt x="173" y="94"/>
                </a:cubicBezTo>
                <a:cubicBezTo>
                  <a:pt x="169" y="96"/>
                  <a:pt x="172" y="96"/>
                  <a:pt x="171" y="97"/>
                </a:cubicBezTo>
                <a:cubicBezTo>
                  <a:pt x="171" y="97"/>
                  <a:pt x="172" y="96"/>
                  <a:pt x="173" y="95"/>
                </a:cubicBezTo>
                <a:cubicBezTo>
                  <a:pt x="173" y="96"/>
                  <a:pt x="169" y="100"/>
                  <a:pt x="173" y="97"/>
                </a:cubicBezTo>
                <a:cubicBezTo>
                  <a:pt x="171" y="99"/>
                  <a:pt x="166" y="102"/>
                  <a:pt x="166" y="101"/>
                </a:cubicBezTo>
                <a:cubicBezTo>
                  <a:pt x="169" y="98"/>
                  <a:pt x="167" y="98"/>
                  <a:pt x="169" y="97"/>
                </a:cubicBezTo>
                <a:cubicBezTo>
                  <a:pt x="168" y="96"/>
                  <a:pt x="165" y="99"/>
                  <a:pt x="163" y="101"/>
                </a:cubicBezTo>
                <a:cubicBezTo>
                  <a:pt x="163" y="101"/>
                  <a:pt x="162" y="101"/>
                  <a:pt x="162" y="101"/>
                </a:cubicBezTo>
                <a:cubicBezTo>
                  <a:pt x="162" y="101"/>
                  <a:pt x="163" y="100"/>
                  <a:pt x="163" y="100"/>
                </a:cubicBezTo>
                <a:cubicBezTo>
                  <a:pt x="163" y="100"/>
                  <a:pt x="162" y="100"/>
                  <a:pt x="161" y="101"/>
                </a:cubicBezTo>
                <a:cubicBezTo>
                  <a:pt x="162" y="102"/>
                  <a:pt x="162" y="102"/>
                  <a:pt x="158" y="102"/>
                </a:cubicBezTo>
                <a:cubicBezTo>
                  <a:pt x="157" y="104"/>
                  <a:pt x="161" y="102"/>
                  <a:pt x="157" y="105"/>
                </a:cubicBezTo>
                <a:cubicBezTo>
                  <a:pt x="157" y="104"/>
                  <a:pt x="155" y="105"/>
                  <a:pt x="154" y="106"/>
                </a:cubicBezTo>
                <a:cubicBezTo>
                  <a:pt x="157" y="105"/>
                  <a:pt x="154" y="107"/>
                  <a:pt x="154" y="107"/>
                </a:cubicBezTo>
                <a:cubicBezTo>
                  <a:pt x="152" y="109"/>
                  <a:pt x="153" y="108"/>
                  <a:pt x="151" y="109"/>
                </a:cubicBezTo>
                <a:cubicBezTo>
                  <a:pt x="151" y="109"/>
                  <a:pt x="153" y="108"/>
                  <a:pt x="152" y="108"/>
                </a:cubicBezTo>
                <a:cubicBezTo>
                  <a:pt x="152" y="108"/>
                  <a:pt x="152" y="108"/>
                  <a:pt x="151" y="108"/>
                </a:cubicBezTo>
                <a:cubicBezTo>
                  <a:pt x="150" y="109"/>
                  <a:pt x="151" y="109"/>
                  <a:pt x="150" y="110"/>
                </a:cubicBezTo>
                <a:cubicBezTo>
                  <a:pt x="150" y="111"/>
                  <a:pt x="153" y="108"/>
                  <a:pt x="150" y="111"/>
                </a:cubicBezTo>
                <a:cubicBezTo>
                  <a:pt x="151" y="111"/>
                  <a:pt x="154" y="109"/>
                  <a:pt x="154" y="108"/>
                </a:cubicBezTo>
                <a:cubicBezTo>
                  <a:pt x="154" y="109"/>
                  <a:pt x="156" y="108"/>
                  <a:pt x="156" y="108"/>
                </a:cubicBezTo>
                <a:cubicBezTo>
                  <a:pt x="154" y="110"/>
                  <a:pt x="154" y="109"/>
                  <a:pt x="153" y="110"/>
                </a:cubicBezTo>
                <a:cubicBezTo>
                  <a:pt x="152" y="111"/>
                  <a:pt x="149" y="113"/>
                  <a:pt x="149" y="114"/>
                </a:cubicBezTo>
                <a:cubicBezTo>
                  <a:pt x="150" y="113"/>
                  <a:pt x="153" y="110"/>
                  <a:pt x="154" y="111"/>
                </a:cubicBezTo>
                <a:cubicBezTo>
                  <a:pt x="151" y="113"/>
                  <a:pt x="152" y="113"/>
                  <a:pt x="153" y="113"/>
                </a:cubicBezTo>
                <a:cubicBezTo>
                  <a:pt x="153" y="113"/>
                  <a:pt x="152" y="113"/>
                  <a:pt x="152" y="113"/>
                </a:cubicBezTo>
                <a:cubicBezTo>
                  <a:pt x="152" y="113"/>
                  <a:pt x="152" y="114"/>
                  <a:pt x="152" y="114"/>
                </a:cubicBezTo>
                <a:cubicBezTo>
                  <a:pt x="150" y="114"/>
                  <a:pt x="153" y="111"/>
                  <a:pt x="149" y="114"/>
                </a:cubicBezTo>
                <a:cubicBezTo>
                  <a:pt x="149" y="116"/>
                  <a:pt x="146" y="119"/>
                  <a:pt x="150" y="117"/>
                </a:cubicBezTo>
                <a:cubicBezTo>
                  <a:pt x="149" y="118"/>
                  <a:pt x="149" y="118"/>
                  <a:pt x="149" y="118"/>
                </a:cubicBezTo>
                <a:cubicBezTo>
                  <a:pt x="147" y="120"/>
                  <a:pt x="146" y="119"/>
                  <a:pt x="147" y="118"/>
                </a:cubicBezTo>
                <a:cubicBezTo>
                  <a:pt x="144" y="118"/>
                  <a:pt x="140" y="124"/>
                  <a:pt x="138" y="124"/>
                </a:cubicBezTo>
                <a:cubicBezTo>
                  <a:pt x="139" y="124"/>
                  <a:pt x="136" y="126"/>
                  <a:pt x="136" y="127"/>
                </a:cubicBezTo>
                <a:cubicBezTo>
                  <a:pt x="137" y="127"/>
                  <a:pt x="140" y="125"/>
                  <a:pt x="143" y="122"/>
                </a:cubicBezTo>
                <a:cubicBezTo>
                  <a:pt x="143" y="122"/>
                  <a:pt x="143" y="122"/>
                  <a:pt x="143" y="122"/>
                </a:cubicBezTo>
                <a:cubicBezTo>
                  <a:pt x="144" y="121"/>
                  <a:pt x="142" y="123"/>
                  <a:pt x="144" y="123"/>
                </a:cubicBezTo>
                <a:cubicBezTo>
                  <a:pt x="142" y="122"/>
                  <a:pt x="139" y="127"/>
                  <a:pt x="138" y="126"/>
                </a:cubicBezTo>
                <a:cubicBezTo>
                  <a:pt x="135" y="128"/>
                  <a:pt x="135" y="129"/>
                  <a:pt x="134" y="130"/>
                </a:cubicBezTo>
                <a:cubicBezTo>
                  <a:pt x="137" y="129"/>
                  <a:pt x="137" y="128"/>
                  <a:pt x="139" y="127"/>
                </a:cubicBezTo>
                <a:cubicBezTo>
                  <a:pt x="139" y="128"/>
                  <a:pt x="140" y="127"/>
                  <a:pt x="139" y="128"/>
                </a:cubicBezTo>
                <a:cubicBezTo>
                  <a:pt x="140" y="128"/>
                  <a:pt x="141" y="127"/>
                  <a:pt x="141" y="127"/>
                </a:cubicBezTo>
                <a:cubicBezTo>
                  <a:pt x="142" y="126"/>
                  <a:pt x="142" y="126"/>
                  <a:pt x="142" y="126"/>
                </a:cubicBezTo>
                <a:cubicBezTo>
                  <a:pt x="143" y="125"/>
                  <a:pt x="144" y="125"/>
                  <a:pt x="146" y="123"/>
                </a:cubicBezTo>
                <a:cubicBezTo>
                  <a:pt x="147" y="121"/>
                  <a:pt x="151" y="120"/>
                  <a:pt x="154" y="116"/>
                </a:cubicBezTo>
                <a:cubicBezTo>
                  <a:pt x="159" y="114"/>
                  <a:pt x="160" y="110"/>
                  <a:pt x="162" y="111"/>
                </a:cubicBezTo>
                <a:cubicBezTo>
                  <a:pt x="165" y="107"/>
                  <a:pt x="169" y="106"/>
                  <a:pt x="173" y="103"/>
                </a:cubicBezTo>
                <a:cubicBezTo>
                  <a:pt x="175" y="101"/>
                  <a:pt x="172" y="103"/>
                  <a:pt x="174" y="102"/>
                </a:cubicBezTo>
                <a:cubicBezTo>
                  <a:pt x="175" y="101"/>
                  <a:pt x="176" y="101"/>
                  <a:pt x="178" y="100"/>
                </a:cubicBezTo>
                <a:cubicBezTo>
                  <a:pt x="174" y="104"/>
                  <a:pt x="169" y="106"/>
                  <a:pt x="163" y="111"/>
                </a:cubicBezTo>
                <a:cubicBezTo>
                  <a:pt x="166" y="111"/>
                  <a:pt x="178" y="99"/>
                  <a:pt x="183" y="98"/>
                </a:cubicBezTo>
                <a:cubicBezTo>
                  <a:pt x="183" y="98"/>
                  <a:pt x="180" y="101"/>
                  <a:pt x="183" y="99"/>
                </a:cubicBezTo>
                <a:cubicBezTo>
                  <a:pt x="183" y="100"/>
                  <a:pt x="177" y="103"/>
                  <a:pt x="177" y="104"/>
                </a:cubicBezTo>
                <a:cubicBezTo>
                  <a:pt x="173" y="106"/>
                  <a:pt x="172" y="108"/>
                  <a:pt x="168" y="110"/>
                </a:cubicBezTo>
                <a:cubicBezTo>
                  <a:pt x="168" y="111"/>
                  <a:pt x="168" y="111"/>
                  <a:pt x="168" y="111"/>
                </a:cubicBezTo>
                <a:cubicBezTo>
                  <a:pt x="170" y="109"/>
                  <a:pt x="173" y="108"/>
                  <a:pt x="176" y="106"/>
                </a:cubicBezTo>
                <a:cubicBezTo>
                  <a:pt x="175" y="107"/>
                  <a:pt x="175" y="107"/>
                  <a:pt x="176" y="107"/>
                </a:cubicBezTo>
                <a:cubicBezTo>
                  <a:pt x="173" y="109"/>
                  <a:pt x="173" y="109"/>
                  <a:pt x="169" y="112"/>
                </a:cubicBezTo>
                <a:cubicBezTo>
                  <a:pt x="168" y="112"/>
                  <a:pt x="168" y="112"/>
                  <a:pt x="168" y="112"/>
                </a:cubicBezTo>
                <a:cubicBezTo>
                  <a:pt x="166" y="114"/>
                  <a:pt x="163" y="116"/>
                  <a:pt x="159" y="119"/>
                </a:cubicBezTo>
                <a:cubicBezTo>
                  <a:pt x="160" y="120"/>
                  <a:pt x="165" y="115"/>
                  <a:pt x="166" y="114"/>
                </a:cubicBezTo>
                <a:cubicBezTo>
                  <a:pt x="167" y="114"/>
                  <a:pt x="166" y="114"/>
                  <a:pt x="166" y="114"/>
                </a:cubicBezTo>
                <a:cubicBezTo>
                  <a:pt x="164" y="116"/>
                  <a:pt x="168" y="113"/>
                  <a:pt x="168" y="114"/>
                </a:cubicBezTo>
                <a:cubicBezTo>
                  <a:pt x="169" y="112"/>
                  <a:pt x="172" y="111"/>
                  <a:pt x="175" y="108"/>
                </a:cubicBezTo>
                <a:cubicBezTo>
                  <a:pt x="175" y="109"/>
                  <a:pt x="174" y="110"/>
                  <a:pt x="174" y="110"/>
                </a:cubicBezTo>
                <a:cubicBezTo>
                  <a:pt x="176" y="108"/>
                  <a:pt x="181" y="104"/>
                  <a:pt x="183" y="104"/>
                </a:cubicBezTo>
                <a:cubicBezTo>
                  <a:pt x="185" y="102"/>
                  <a:pt x="189" y="100"/>
                  <a:pt x="190" y="98"/>
                </a:cubicBezTo>
                <a:cubicBezTo>
                  <a:pt x="191" y="98"/>
                  <a:pt x="196" y="95"/>
                  <a:pt x="199" y="93"/>
                </a:cubicBezTo>
                <a:cubicBezTo>
                  <a:pt x="199" y="93"/>
                  <a:pt x="198" y="94"/>
                  <a:pt x="198" y="94"/>
                </a:cubicBezTo>
                <a:cubicBezTo>
                  <a:pt x="203" y="90"/>
                  <a:pt x="208" y="88"/>
                  <a:pt x="215" y="83"/>
                </a:cubicBezTo>
                <a:cubicBezTo>
                  <a:pt x="214" y="84"/>
                  <a:pt x="214" y="85"/>
                  <a:pt x="215" y="84"/>
                </a:cubicBezTo>
                <a:cubicBezTo>
                  <a:pt x="218" y="83"/>
                  <a:pt x="214" y="85"/>
                  <a:pt x="215" y="85"/>
                </a:cubicBezTo>
                <a:cubicBezTo>
                  <a:pt x="212" y="86"/>
                  <a:pt x="211" y="87"/>
                  <a:pt x="208" y="88"/>
                </a:cubicBezTo>
                <a:cubicBezTo>
                  <a:pt x="206" y="89"/>
                  <a:pt x="209" y="88"/>
                  <a:pt x="209" y="89"/>
                </a:cubicBezTo>
                <a:cubicBezTo>
                  <a:pt x="204" y="91"/>
                  <a:pt x="202" y="93"/>
                  <a:pt x="200" y="95"/>
                </a:cubicBezTo>
                <a:cubicBezTo>
                  <a:pt x="198" y="95"/>
                  <a:pt x="196" y="97"/>
                  <a:pt x="194" y="98"/>
                </a:cubicBezTo>
                <a:cubicBezTo>
                  <a:pt x="193" y="99"/>
                  <a:pt x="193" y="99"/>
                  <a:pt x="193" y="99"/>
                </a:cubicBezTo>
                <a:cubicBezTo>
                  <a:pt x="190" y="100"/>
                  <a:pt x="188" y="102"/>
                  <a:pt x="184" y="105"/>
                </a:cubicBezTo>
                <a:cubicBezTo>
                  <a:pt x="184" y="104"/>
                  <a:pt x="184" y="104"/>
                  <a:pt x="184" y="104"/>
                </a:cubicBezTo>
                <a:cubicBezTo>
                  <a:pt x="183" y="105"/>
                  <a:pt x="182" y="106"/>
                  <a:pt x="182" y="106"/>
                </a:cubicBezTo>
                <a:cubicBezTo>
                  <a:pt x="182" y="106"/>
                  <a:pt x="175" y="111"/>
                  <a:pt x="170" y="115"/>
                </a:cubicBezTo>
                <a:cubicBezTo>
                  <a:pt x="170" y="115"/>
                  <a:pt x="170" y="115"/>
                  <a:pt x="170" y="115"/>
                </a:cubicBezTo>
                <a:cubicBezTo>
                  <a:pt x="164" y="119"/>
                  <a:pt x="167" y="119"/>
                  <a:pt x="161" y="123"/>
                </a:cubicBezTo>
                <a:cubicBezTo>
                  <a:pt x="162" y="123"/>
                  <a:pt x="161" y="124"/>
                  <a:pt x="162" y="123"/>
                </a:cubicBezTo>
                <a:cubicBezTo>
                  <a:pt x="161" y="124"/>
                  <a:pt x="156" y="128"/>
                  <a:pt x="156" y="128"/>
                </a:cubicBezTo>
                <a:cubicBezTo>
                  <a:pt x="155" y="128"/>
                  <a:pt x="156" y="129"/>
                  <a:pt x="155" y="130"/>
                </a:cubicBezTo>
                <a:cubicBezTo>
                  <a:pt x="152" y="130"/>
                  <a:pt x="154" y="128"/>
                  <a:pt x="154" y="127"/>
                </a:cubicBezTo>
                <a:cubicBezTo>
                  <a:pt x="151" y="129"/>
                  <a:pt x="154" y="128"/>
                  <a:pt x="151" y="131"/>
                </a:cubicBezTo>
                <a:cubicBezTo>
                  <a:pt x="151" y="131"/>
                  <a:pt x="152" y="130"/>
                  <a:pt x="152" y="131"/>
                </a:cubicBezTo>
                <a:cubicBezTo>
                  <a:pt x="149" y="133"/>
                  <a:pt x="150" y="133"/>
                  <a:pt x="148" y="135"/>
                </a:cubicBezTo>
                <a:cubicBezTo>
                  <a:pt x="146" y="136"/>
                  <a:pt x="146" y="137"/>
                  <a:pt x="145" y="138"/>
                </a:cubicBezTo>
                <a:cubicBezTo>
                  <a:pt x="145" y="137"/>
                  <a:pt x="145" y="137"/>
                  <a:pt x="142" y="139"/>
                </a:cubicBezTo>
                <a:cubicBezTo>
                  <a:pt x="140" y="141"/>
                  <a:pt x="144" y="138"/>
                  <a:pt x="143" y="139"/>
                </a:cubicBezTo>
                <a:cubicBezTo>
                  <a:pt x="142" y="140"/>
                  <a:pt x="139" y="142"/>
                  <a:pt x="141" y="141"/>
                </a:cubicBezTo>
                <a:cubicBezTo>
                  <a:pt x="141" y="141"/>
                  <a:pt x="139" y="143"/>
                  <a:pt x="139" y="142"/>
                </a:cubicBezTo>
                <a:cubicBezTo>
                  <a:pt x="138" y="144"/>
                  <a:pt x="137" y="145"/>
                  <a:pt x="135" y="148"/>
                </a:cubicBezTo>
                <a:cubicBezTo>
                  <a:pt x="139" y="145"/>
                  <a:pt x="143" y="141"/>
                  <a:pt x="147" y="137"/>
                </a:cubicBezTo>
                <a:cubicBezTo>
                  <a:pt x="149" y="137"/>
                  <a:pt x="147" y="138"/>
                  <a:pt x="149" y="137"/>
                </a:cubicBezTo>
                <a:cubicBezTo>
                  <a:pt x="151" y="135"/>
                  <a:pt x="151" y="135"/>
                  <a:pt x="151" y="134"/>
                </a:cubicBezTo>
                <a:cubicBezTo>
                  <a:pt x="154" y="132"/>
                  <a:pt x="152" y="134"/>
                  <a:pt x="151" y="135"/>
                </a:cubicBezTo>
                <a:cubicBezTo>
                  <a:pt x="152" y="135"/>
                  <a:pt x="154" y="133"/>
                  <a:pt x="156" y="132"/>
                </a:cubicBezTo>
                <a:cubicBezTo>
                  <a:pt x="153" y="132"/>
                  <a:pt x="159" y="128"/>
                  <a:pt x="161" y="127"/>
                </a:cubicBezTo>
                <a:cubicBezTo>
                  <a:pt x="163" y="125"/>
                  <a:pt x="159" y="129"/>
                  <a:pt x="157" y="130"/>
                </a:cubicBezTo>
                <a:cubicBezTo>
                  <a:pt x="159" y="130"/>
                  <a:pt x="156" y="132"/>
                  <a:pt x="156" y="133"/>
                </a:cubicBezTo>
                <a:cubicBezTo>
                  <a:pt x="155" y="134"/>
                  <a:pt x="150" y="138"/>
                  <a:pt x="150" y="139"/>
                </a:cubicBezTo>
                <a:cubicBezTo>
                  <a:pt x="148" y="140"/>
                  <a:pt x="146" y="141"/>
                  <a:pt x="145" y="143"/>
                </a:cubicBezTo>
                <a:cubicBezTo>
                  <a:pt x="144" y="143"/>
                  <a:pt x="145" y="143"/>
                  <a:pt x="145" y="142"/>
                </a:cubicBezTo>
                <a:cubicBezTo>
                  <a:pt x="144" y="145"/>
                  <a:pt x="143" y="144"/>
                  <a:pt x="141" y="145"/>
                </a:cubicBezTo>
                <a:cubicBezTo>
                  <a:pt x="139" y="147"/>
                  <a:pt x="142" y="145"/>
                  <a:pt x="142" y="146"/>
                </a:cubicBezTo>
                <a:cubicBezTo>
                  <a:pt x="140" y="147"/>
                  <a:pt x="141" y="147"/>
                  <a:pt x="139" y="148"/>
                </a:cubicBezTo>
                <a:cubicBezTo>
                  <a:pt x="138" y="148"/>
                  <a:pt x="138" y="147"/>
                  <a:pt x="140" y="145"/>
                </a:cubicBezTo>
                <a:cubicBezTo>
                  <a:pt x="140" y="145"/>
                  <a:pt x="139" y="145"/>
                  <a:pt x="139" y="145"/>
                </a:cubicBezTo>
                <a:cubicBezTo>
                  <a:pt x="137" y="148"/>
                  <a:pt x="135" y="150"/>
                  <a:pt x="136" y="151"/>
                </a:cubicBezTo>
                <a:cubicBezTo>
                  <a:pt x="134" y="153"/>
                  <a:pt x="135" y="151"/>
                  <a:pt x="133" y="152"/>
                </a:cubicBezTo>
                <a:cubicBezTo>
                  <a:pt x="133" y="153"/>
                  <a:pt x="134" y="153"/>
                  <a:pt x="131" y="156"/>
                </a:cubicBezTo>
                <a:cubicBezTo>
                  <a:pt x="131" y="155"/>
                  <a:pt x="131" y="155"/>
                  <a:pt x="130" y="155"/>
                </a:cubicBezTo>
                <a:cubicBezTo>
                  <a:pt x="130" y="156"/>
                  <a:pt x="129" y="157"/>
                  <a:pt x="129" y="158"/>
                </a:cubicBezTo>
                <a:cubicBezTo>
                  <a:pt x="125" y="161"/>
                  <a:pt x="122" y="164"/>
                  <a:pt x="119" y="167"/>
                </a:cubicBezTo>
                <a:cubicBezTo>
                  <a:pt x="118" y="168"/>
                  <a:pt x="118" y="168"/>
                  <a:pt x="118" y="168"/>
                </a:cubicBezTo>
                <a:cubicBezTo>
                  <a:pt x="116" y="169"/>
                  <a:pt x="117" y="169"/>
                  <a:pt x="115" y="171"/>
                </a:cubicBezTo>
                <a:cubicBezTo>
                  <a:pt x="113" y="171"/>
                  <a:pt x="111" y="174"/>
                  <a:pt x="109" y="175"/>
                </a:cubicBezTo>
                <a:cubicBezTo>
                  <a:pt x="110" y="174"/>
                  <a:pt x="110" y="174"/>
                  <a:pt x="110" y="173"/>
                </a:cubicBezTo>
                <a:cubicBezTo>
                  <a:pt x="114" y="170"/>
                  <a:pt x="118" y="163"/>
                  <a:pt x="121" y="162"/>
                </a:cubicBezTo>
                <a:cubicBezTo>
                  <a:pt x="125" y="157"/>
                  <a:pt x="129" y="153"/>
                  <a:pt x="133" y="151"/>
                </a:cubicBezTo>
                <a:cubicBezTo>
                  <a:pt x="134" y="150"/>
                  <a:pt x="134" y="149"/>
                  <a:pt x="134" y="149"/>
                </a:cubicBezTo>
                <a:cubicBezTo>
                  <a:pt x="134" y="148"/>
                  <a:pt x="130" y="152"/>
                  <a:pt x="130" y="150"/>
                </a:cubicBezTo>
                <a:cubicBezTo>
                  <a:pt x="131" y="150"/>
                  <a:pt x="131" y="150"/>
                  <a:pt x="131" y="150"/>
                </a:cubicBezTo>
                <a:cubicBezTo>
                  <a:pt x="133" y="149"/>
                  <a:pt x="133" y="148"/>
                  <a:pt x="135" y="147"/>
                </a:cubicBezTo>
                <a:cubicBezTo>
                  <a:pt x="126" y="153"/>
                  <a:pt x="125" y="155"/>
                  <a:pt x="119" y="161"/>
                </a:cubicBezTo>
                <a:cubicBezTo>
                  <a:pt x="118" y="160"/>
                  <a:pt x="122" y="157"/>
                  <a:pt x="123" y="155"/>
                </a:cubicBezTo>
                <a:cubicBezTo>
                  <a:pt x="121" y="157"/>
                  <a:pt x="123" y="155"/>
                  <a:pt x="121" y="156"/>
                </a:cubicBezTo>
                <a:cubicBezTo>
                  <a:pt x="121" y="155"/>
                  <a:pt x="123" y="153"/>
                  <a:pt x="123" y="153"/>
                </a:cubicBezTo>
                <a:cubicBezTo>
                  <a:pt x="125" y="151"/>
                  <a:pt x="125" y="153"/>
                  <a:pt x="123" y="155"/>
                </a:cubicBezTo>
                <a:cubicBezTo>
                  <a:pt x="123" y="155"/>
                  <a:pt x="127" y="151"/>
                  <a:pt x="125" y="153"/>
                </a:cubicBezTo>
                <a:cubicBezTo>
                  <a:pt x="128" y="151"/>
                  <a:pt x="128" y="151"/>
                  <a:pt x="131" y="148"/>
                </a:cubicBezTo>
                <a:cubicBezTo>
                  <a:pt x="132" y="145"/>
                  <a:pt x="130" y="145"/>
                  <a:pt x="125" y="149"/>
                </a:cubicBezTo>
                <a:cubicBezTo>
                  <a:pt x="120" y="156"/>
                  <a:pt x="111" y="162"/>
                  <a:pt x="106" y="170"/>
                </a:cubicBezTo>
                <a:cubicBezTo>
                  <a:pt x="104" y="170"/>
                  <a:pt x="103" y="171"/>
                  <a:pt x="102" y="172"/>
                </a:cubicBezTo>
                <a:cubicBezTo>
                  <a:pt x="101" y="173"/>
                  <a:pt x="100" y="174"/>
                  <a:pt x="100" y="174"/>
                </a:cubicBezTo>
                <a:cubicBezTo>
                  <a:pt x="100" y="175"/>
                  <a:pt x="100" y="175"/>
                  <a:pt x="99" y="176"/>
                </a:cubicBezTo>
                <a:cubicBezTo>
                  <a:pt x="100" y="176"/>
                  <a:pt x="100" y="176"/>
                  <a:pt x="100" y="175"/>
                </a:cubicBezTo>
                <a:cubicBezTo>
                  <a:pt x="101" y="176"/>
                  <a:pt x="99" y="176"/>
                  <a:pt x="100" y="177"/>
                </a:cubicBezTo>
                <a:cubicBezTo>
                  <a:pt x="99" y="176"/>
                  <a:pt x="98" y="175"/>
                  <a:pt x="97" y="175"/>
                </a:cubicBezTo>
                <a:cubicBezTo>
                  <a:pt x="97" y="175"/>
                  <a:pt x="97" y="176"/>
                  <a:pt x="97" y="176"/>
                </a:cubicBezTo>
                <a:cubicBezTo>
                  <a:pt x="97" y="175"/>
                  <a:pt x="96" y="177"/>
                  <a:pt x="96" y="176"/>
                </a:cubicBezTo>
                <a:cubicBezTo>
                  <a:pt x="97" y="175"/>
                  <a:pt x="97" y="174"/>
                  <a:pt x="98" y="175"/>
                </a:cubicBezTo>
                <a:cubicBezTo>
                  <a:pt x="98" y="174"/>
                  <a:pt x="97" y="174"/>
                  <a:pt x="98" y="174"/>
                </a:cubicBezTo>
                <a:cubicBezTo>
                  <a:pt x="97" y="173"/>
                  <a:pt x="96" y="175"/>
                  <a:pt x="95" y="176"/>
                </a:cubicBezTo>
                <a:cubicBezTo>
                  <a:pt x="95" y="176"/>
                  <a:pt x="95" y="177"/>
                  <a:pt x="94" y="177"/>
                </a:cubicBezTo>
                <a:cubicBezTo>
                  <a:pt x="95" y="178"/>
                  <a:pt x="95" y="177"/>
                  <a:pt x="96" y="177"/>
                </a:cubicBezTo>
                <a:cubicBezTo>
                  <a:pt x="95" y="178"/>
                  <a:pt x="95" y="178"/>
                  <a:pt x="94" y="178"/>
                </a:cubicBezTo>
                <a:cubicBezTo>
                  <a:pt x="94" y="179"/>
                  <a:pt x="95" y="179"/>
                  <a:pt x="95" y="179"/>
                </a:cubicBezTo>
                <a:cubicBezTo>
                  <a:pt x="94" y="179"/>
                  <a:pt x="92" y="179"/>
                  <a:pt x="92" y="180"/>
                </a:cubicBezTo>
                <a:cubicBezTo>
                  <a:pt x="92" y="180"/>
                  <a:pt x="92" y="180"/>
                  <a:pt x="93" y="180"/>
                </a:cubicBezTo>
                <a:cubicBezTo>
                  <a:pt x="93" y="180"/>
                  <a:pt x="93" y="181"/>
                  <a:pt x="93" y="181"/>
                </a:cubicBezTo>
                <a:cubicBezTo>
                  <a:pt x="92" y="181"/>
                  <a:pt x="92" y="180"/>
                  <a:pt x="92" y="181"/>
                </a:cubicBezTo>
                <a:cubicBezTo>
                  <a:pt x="91" y="181"/>
                  <a:pt x="92" y="181"/>
                  <a:pt x="92" y="181"/>
                </a:cubicBezTo>
                <a:cubicBezTo>
                  <a:pt x="92" y="182"/>
                  <a:pt x="91" y="181"/>
                  <a:pt x="91" y="182"/>
                </a:cubicBezTo>
                <a:cubicBezTo>
                  <a:pt x="90" y="182"/>
                  <a:pt x="90" y="183"/>
                  <a:pt x="89" y="183"/>
                </a:cubicBezTo>
                <a:cubicBezTo>
                  <a:pt x="89" y="183"/>
                  <a:pt x="90" y="182"/>
                  <a:pt x="90" y="183"/>
                </a:cubicBezTo>
                <a:cubicBezTo>
                  <a:pt x="89" y="183"/>
                  <a:pt x="89" y="183"/>
                  <a:pt x="88" y="183"/>
                </a:cubicBezTo>
                <a:cubicBezTo>
                  <a:pt x="87" y="184"/>
                  <a:pt x="88" y="184"/>
                  <a:pt x="88" y="184"/>
                </a:cubicBezTo>
                <a:cubicBezTo>
                  <a:pt x="87" y="184"/>
                  <a:pt x="87" y="186"/>
                  <a:pt x="86" y="186"/>
                </a:cubicBezTo>
                <a:cubicBezTo>
                  <a:pt x="86" y="186"/>
                  <a:pt x="86" y="186"/>
                  <a:pt x="86" y="186"/>
                </a:cubicBezTo>
                <a:cubicBezTo>
                  <a:pt x="86" y="186"/>
                  <a:pt x="86" y="186"/>
                  <a:pt x="85" y="186"/>
                </a:cubicBezTo>
                <a:cubicBezTo>
                  <a:pt x="85" y="186"/>
                  <a:pt x="86" y="186"/>
                  <a:pt x="86" y="186"/>
                </a:cubicBezTo>
                <a:cubicBezTo>
                  <a:pt x="84" y="188"/>
                  <a:pt x="83" y="190"/>
                  <a:pt x="81" y="192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1" y="193"/>
                  <a:pt x="82" y="192"/>
                  <a:pt x="81" y="193"/>
                </a:cubicBezTo>
                <a:cubicBezTo>
                  <a:pt x="81" y="193"/>
                  <a:pt x="81" y="193"/>
                  <a:pt x="81" y="193"/>
                </a:cubicBezTo>
                <a:cubicBezTo>
                  <a:pt x="80" y="193"/>
                  <a:pt x="80" y="194"/>
                  <a:pt x="80" y="193"/>
                </a:cubicBezTo>
                <a:cubicBezTo>
                  <a:pt x="79" y="193"/>
                  <a:pt x="81" y="192"/>
                  <a:pt x="80" y="192"/>
                </a:cubicBezTo>
                <a:cubicBezTo>
                  <a:pt x="80" y="191"/>
                  <a:pt x="80" y="192"/>
                  <a:pt x="80" y="192"/>
                </a:cubicBezTo>
                <a:cubicBezTo>
                  <a:pt x="79" y="191"/>
                  <a:pt x="80" y="191"/>
                  <a:pt x="81" y="190"/>
                </a:cubicBezTo>
                <a:cubicBezTo>
                  <a:pt x="81" y="191"/>
                  <a:pt x="80" y="191"/>
                  <a:pt x="81" y="191"/>
                </a:cubicBezTo>
                <a:cubicBezTo>
                  <a:pt x="81" y="191"/>
                  <a:pt x="82" y="191"/>
                  <a:pt x="82" y="190"/>
                </a:cubicBezTo>
                <a:cubicBezTo>
                  <a:pt x="82" y="190"/>
                  <a:pt x="81" y="191"/>
                  <a:pt x="81" y="190"/>
                </a:cubicBezTo>
                <a:cubicBezTo>
                  <a:pt x="81" y="189"/>
                  <a:pt x="82" y="190"/>
                  <a:pt x="82" y="190"/>
                </a:cubicBezTo>
                <a:cubicBezTo>
                  <a:pt x="83" y="189"/>
                  <a:pt x="82" y="189"/>
                  <a:pt x="81" y="189"/>
                </a:cubicBezTo>
                <a:cubicBezTo>
                  <a:pt x="81" y="189"/>
                  <a:pt x="81" y="190"/>
                  <a:pt x="81" y="190"/>
                </a:cubicBezTo>
                <a:cubicBezTo>
                  <a:pt x="80" y="190"/>
                  <a:pt x="82" y="188"/>
                  <a:pt x="82" y="188"/>
                </a:cubicBezTo>
                <a:cubicBezTo>
                  <a:pt x="83" y="188"/>
                  <a:pt x="82" y="189"/>
                  <a:pt x="82" y="189"/>
                </a:cubicBezTo>
                <a:cubicBezTo>
                  <a:pt x="83" y="189"/>
                  <a:pt x="83" y="188"/>
                  <a:pt x="83" y="189"/>
                </a:cubicBezTo>
                <a:cubicBezTo>
                  <a:pt x="83" y="188"/>
                  <a:pt x="83" y="188"/>
                  <a:pt x="83" y="187"/>
                </a:cubicBezTo>
                <a:cubicBezTo>
                  <a:pt x="86" y="183"/>
                  <a:pt x="86" y="183"/>
                  <a:pt x="86" y="183"/>
                </a:cubicBezTo>
                <a:cubicBezTo>
                  <a:pt x="86" y="184"/>
                  <a:pt x="86" y="183"/>
                  <a:pt x="87" y="184"/>
                </a:cubicBezTo>
                <a:cubicBezTo>
                  <a:pt x="87" y="183"/>
                  <a:pt x="87" y="183"/>
                  <a:pt x="86" y="183"/>
                </a:cubicBezTo>
                <a:cubicBezTo>
                  <a:pt x="87" y="183"/>
                  <a:pt x="86" y="182"/>
                  <a:pt x="87" y="182"/>
                </a:cubicBezTo>
                <a:cubicBezTo>
                  <a:pt x="87" y="182"/>
                  <a:pt x="87" y="182"/>
                  <a:pt x="87" y="183"/>
                </a:cubicBezTo>
                <a:cubicBezTo>
                  <a:pt x="88" y="182"/>
                  <a:pt x="87" y="182"/>
                  <a:pt x="87" y="182"/>
                </a:cubicBezTo>
                <a:cubicBezTo>
                  <a:pt x="89" y="179"/>
                  <a:pt x="92" y="175"/>
                  <a:pt x="95" y="172"/>
                </a:cubicBezTo>
                <a:cubicBezTo>
                  <a:pt x="95" y="172"/>
                  <a:pt x="95" y="172"/>
                  <a:pt x="95" y="172"/>
                </a:cubicBezTo>
                <a:cubicBezTo>
                  <a:pt x="95" y="172"/>
                  <a:pt x="95" y="171"/>
                  <a:pt x="95" y="171"/>
                </a:cubicBezTo>
                <a:cubicBezTo>
                  <a:pt x="95" y="170"/>
                  <a:pt x="95" y="171"/>
                  <a:pt x="95" y="171"/>
                </a:cubicBezTo>
                <a:cubicBezTo>
                  <a:pt x="95" y="171"/>
                  <a:pt x="95" y="171"/>
                  <a:pt x="95" y="170"/>
                </a:cubicBezTo>
                <a:cubicBezTo>
                  <a:pt x="94" y="170"/>
                  <a:pt x="94" y="170"/>
                  <a:pt x="94" y="171"/>
                </a:cubicBezTo>
                <a:cubicBezTo>
                  <a:pt x="93" y="170"/>
                  <a:pt x="94" y="169"/>
                  <a:pt x="95" y="169"/>
                </a:cubicBezTo>
                <a:cubicBezTo>
                  <a:pt x="95" y="169"/>
                  <a:pt x="94" y="169"/>
                  <a:pt x="95" y="170"/>
                </a:cubicBezTo>
                <a:cubicBezTo>
                  <a:pt x="95" y="170"/>
                  <a:pt x="95" y="169"/>
                  <a:pt x="95" y="169"/>
                </a:cubicBezTo>
                <a:cubicBezTo>
                  <a:pt x="96" y="170"/>
                  <a:pt x="95" y="170"/>
                  <a:pt x="95" y="170"/>
                </a:cubicBezTo>
                <a:cubicBezTo>
                  <a:pt x="96" y="170"/>
                  <a:pt x="96" y="170"/>
                  <a:pt x="96" y="170"/>
                </a:cubicBezTo>
                <a:cubicBezTo>
                  <a:pt x="96" y="168"/>
                  <a:pt x="103" y="164"/>
                  <a:pt x="102" y="163"/>
                </a:cubicBezTo>
                <a:cubicBezTo>
                  <a:pt x="105" y="161"/>
                  <a:pt x="102" y="163"/>
                  <a:pt x="105" y="161"/>
                </a:cubicBezTo>
                <a:cubicBezTo>
                  <a:pt x="107" y="157"/>
                  <a:pt x="113" y="152"/>
                  <a:pt x="118" y="147"/>
                </a:cubicBezTo>
                <a:cubicBezTo>
                  <a:pt x="116" y="151"/>
                  <a:pt x="121" y="145"/>
                  <a:pt x="123" y="143"/>
                </a:cubicBezTo>
                <a:cubicBezTo>
                  <a:pt x="123" y="143"/>
                  <a:pt x="123" y="143"/>
                  <a:pt x="123" y="143"/>
                </a:cubicBezTo>
                <a:cubicBezTo>
                  <a:pt x="124" y="142"/>
                  <a:pt x="124" y="143"/>
                  <a:pt x="126" y="141"/>
                </a:cubicBezTo>
                <a:cubicBezTo>
                  <a:pt x="124" y="141"/>
                  <a:pt x="130" y="137"/>
                  <a:pt x="128" y="138"/>
                </a:cubicBezTo>
                <a:cubicBezTo>
                  <a:pt x="129" y="136"/>
                  <a:pt x="131" y="136"/>
                  <a:pt x="131" y="136"/>
                </a:cubicBezTo>
                <a:cubicBezTo>
                  <a:pt x="132" y="135"/>
                  <a:pt x="131" y="135"/>
                  <a:pt x="131" y="135"/>
                </a:cubicBezTo>
                <a:cubicBezTo>
                  <a:pt x="133" y="134"/>
                  <a:pt x="133" y="133"/>
                  <a:pt x="136" y="131"/>
                </a:cubicBezTo>
                <a:cubicBezTo>
                  <a:pt x="135" y="132"/>
                  <a:pt x="136" y="132"/>
                  <a:pt x="137" y="131"/>
                </a:cubicBezTo>
                <a:cubicBezTo>
                  <a:pt x="141" y="128"/>
                  <a:pt x="136" y="130"/>
                  <a:pt x="139" y="128"/>
                </a:cubicBezTo>
                <a:cubicBezTo>
                  <a:pt x="138" y="128"/>
                  <a:pt x="136" y="130"/>
                  <a:pt x="135" y="130"/>
                </a:cubicBezTo>
                <a:cubicBezTo>
                  <a:pt x="134" y="131"/>
                  <a:pt x="134" y="132"/>
                  <a:pt x="134" y="132"/>
                </a:cubicBezTo>
                <a:cubicBezTo>
                  <a:pt x="130" y="134"/>
                  <a:pt x="128" y="137"/>
                  <a:pt x="123" y="141"/>
                </a:cubicBezTo>
                <a:cubicBezTo>
                  <a:pt x="122" y="141"/>
                  <a:pt x="121" y="143"/>
                  <a:pt x="122" y="141"/>
                </a:cubicBezTo>
                <a:cubicBezTo>
                  <a:pt x="121" y="142"/>
                  <a:pt x="120" y="143"/>
                  <a:pt x="117" y="145"/>
                </a:cubicBezTo>
                <a:cubicBezTo>
                  <a:pt x="121" y="141"/>
                  <a:pt x="127" y="135"/>
                  <a:pt x="130" y="134"/>
                </a:cubicBezTo>
                <a:cubicBezTo>
                  <a:pt x="131" y="133"/>
                  <a:pt x="130" y="132"/>
                  <a:pt x="131" y="132"/>
                </a:cubicBezTo>
                <a:cubicBezTo>
                  <a:pt x="129" y="133"/>
                  <a:pt x="130" y="133"/>
                  <a:pt x="128" y="135"/>
                </a:cubicBezTo>
                <a:cubicBezTo>
                  <a:pt x="131" y="131"/>
                  <a:pt x="126" y="134"/>
                  <a:pt x="127" y="132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24" y="134"/>
                  <a:pt x="127" y="133"/>
                  <a:pt x="125" y="135"/>
                </a:cubicBezTo>
                <a:cubicBezTo>
                  <a:pt x="126" y="134"/>
                  <a:pt x="126" y="134"/>
                  <a:pt x="126" y="134"/>
                </a:cubicBezTo>
                <a:cubicBezTo>
                  <a:pt x="113" y="146"/>
                  <a:pt x="113" y="146"/>
                  <a:pt x="113" y="146"/>
                </a:cubicBezTo>
                <a:cubicBezTo>
                  <a:pt x="112" y="146"/>
                  <a:pt x="112" y="146"/>
                  <a:pt x="113" y="145"/>
                </a:cubicBezTo>
                <a:cubicBezTo>
                  <a:pt x="111" y="147"/>
                  <a:pt x="111" y="147"/>
                  <a:pt x="111" y="147"/>
                </a:cubicBezTo>
                <a:cubicBezTo>
                  <a:pt x="111" y="148"/>
                  <a:pt x="112" y="146"/>
                  <a:pt x="113" y="146"/>
                </a:cubicBezTo>
                <a:cubicBezTo>
                  <a:pt x="113" y="147"/>
                  <a:pt x="111" y="147"/>
                  <a:pt x="110" y="148"/>
                </a:cubicBezTo>
                <a:cubicBezTo>
                  <a:pt x="106" y="153"/>
                  <a:pt x="106" y="153"/>
                  <a:pt x="106" y="153"/>
                </a:cubicBezTo>
                <a:cubicBezTo>
                  <a:pt x="106" y="150"/>
                  <a:pt x="103" y="155"/>
                  <a:pt x="100" y="157"/>
                </a:cubicBezTo>
                <a:cubicBezTo>
                  <a:pt x="101" y="156"/>
                  <a:pt x="104" y="154"/>
                  <a:pt x="104" y="152"/>
                </a:cubicBezTo>
                <a:cubicBezTo>
                  <a:pt x="108" y="149"/>
                  <a:pt x="109" y="148"/>
                  <a:pt x="111" y="145"/>
                </a:cubicBezTo>
                <a:cubicBezTo>
                  <a:pt x="110" y="145"/>
                  <a:pt x="109" y="147"/>
                  <a:pt x="108" y="148"/>
                </a:cubicBezTo>
                <a:cubicBezTo>
                  <a:pt x="108" y="145"/>
                  <a:pt x="106" y="148"/>
                  <a:pt x="103" y="152"/>
                </a:cubicBezTo>
                <a:cubicBezTo>
                  <a:pt x="105" y="150"/>
                  <a:pt x="103" y="150"/>
                  <a:pt x="101" y="151"/>
                </a:cubicBezTo>
                <a:cubicBezTo>
                  <a:pt x="103" y="149"/>
                  <a:pt x="103" y="149"/>
                  <a:pt x="104" y="149"/>
                </a:cubicBezTo>
                <a:cubicBezTo>
                  <a:pt x="105" y="148"/>
                  <a:pt x="105" y="147"/>
                  <a:pt x="107" y="145"/>
                </a:cubicBezTo>
                <a:cubicBezTo>
                  <a:pt x="108" y="144"/>
                  <a:pt x="108" y="146"/>
                  <a:pt x="109" y="144"/>
                </a:cubicBezTo>
                <a:cubicBezTo>
                  <a:pt x="111" y="142"/>
                  <a:pt x="109" y="141"/>
                  <a:pt x="113" y="139"/>
                </a:cubicBezTo>
                <a:cubicBezTo>
                  <a:pt x="113" y="139"/>
                  <a:pt x="111" y="141"/>
                  <a:pt x="111" y="141"/>
                </a:cubicBezTo>
                <a:cubicBezTo>
                  <a:pt x="114" y="139"/>
                  <a:pt x="114" y="138"/>
                  <a:pt x="113" y="138"/>
                </a:cubicBezTo>
                <a:cubicBezTo>
                  <a:pt x="115" y="136"/>
                  <a:pt x="115" y="137"/>
                  <a:pt x="115" y="137"/>
                </a:cubicBezTo>
                <a:cubicBezTo>
                  <a:pt x="115" y="136"/>
                  <a:pt x="118" y="134"/>
                  <a:pt x="118" y="133"/>
                </a:cubicBezTo>
                <a:cubicBezTo>
                  <a:pt x="118" y="133"/>
                  <a:pt x="116" y="134"/>
                  <a:pt x="115" y="135"/>
                </a:cubicBezTo>
                <a:cubicBezTo>
                  <a:pt x="116" y="134"/>
                  <a:pt x="116" y="134"/>
                  <a:pt x="117" y="132"/>
                </a:cubicBezTo>
                <a:cubicBezTo>
                  <a:pt x="115" y="134"/>
                  <a:pt x="115" y="134"/>
                  <a:pt x="116" y="132"/>
                </a:cubicBezTo>
                <a:cubicBezTo>
                  <a:pt x="115" y="132"/>
                  <a:pt x="115" y="132"/>
                  <a:pt x="115" y="132"/>
                </a:cubicBezTo>
                <a:cubicBezTo>
                  <a:pt x="114" y="133"/>
                  <a:pt x="113" y="134"/>
                  <a:pt x="112" y="135"/>
                </a:cubicBezTo>
                <a:cubicBezTo>
                  <a:pt x="111" y="136"/>
                  <a:pt x="112" y="134"/>
                  <a:pt x="109" y="137"/>
                </a:cubicBezTo>
                <a:cubicBezTo>
                  <a:pt x="111" y="135"/>
                  <a:pt x="109" y="136"/>
                  <a:pt x="110" y="134"/>
                </a:cubicBezTo>
                <a:cubicBezTo>
                  <a:pt x="112" y="133"/>
                  <a:pt x="110" y="133"/>
                  <a:pt x="111" y="133"/>
                </a:cubicBezTo>
                <a:cubicBezTo>
                  <a:pt x="112" y="131"/>
                  <a:pt x="115" y="128"/>
                  <a:pt x="116" y="127"/>
                </a:cubicBezTo>
                <a:cubicBezTo>
                  <a:pt x="118" y="126"/>
                  <a:pt x="119" y="125"/>
                  <a:pt x="120" y="126"/>
                </a:cubicBezTo>
                <a:cubicBezTo>
                  <a:pt x="121" y="125"/>
                  <a:pt x="121" y="124"/>
                  <a:pt x="121" y="124"/>
                </a:cubicBezTo>
                <a:cubicBezTo>
                  <a:pt x="121" y="124"/>
                  <a:pt x="119" y="125"/>
                  <a:pt x="119" y="124"/>
                </a:cubicBezTo>
                <a:cubicBezTo>
                  <a:pt x="122" y="121"/>
                  <a:pt x="125" y="119"/>
                  <a:pt x="126" y="117"/>
                </a:cubicBezTo>
                <a:cubicBezTo>
                  <a:pt x="127" y="116"/>
                  <a:pt x="127" y="116"/>
                  <a:pt x="128" y="116"/>
                </a:cubicBezTo>
                <a:cubicBezTo>
                  <a:pt x="142" y="104"/>
                  <a:pt x="148" y="99"/>
                  <a:pt x="162" y="88"/>
                </a:cubicBezTo>
                <a:cubicBezTo>
                  <a:pt x="163" y="89"/>
                  <a:pt x="163" y="89"/>
                  <a:pt x="164" y="88"/>
                </a:cubicBezTo>
                <a:cubicBezTo>
                  <a:pt x="166" y="86"/>
                  <a:pt x="163" y="88"/>
                  <a:pt x="163" y="88"/>
                </a:cubicBezTo>
                <a:cubicBezTo>
                  <a:pt x="175" y="79"/>
                  <a:pt x="184" y="73"/>
                  <a:pt x="197" y="65"/>
                </a:cubicBezTo>
                <a:cubicBezTo>
                  <a:pt x="197" y="65"/>
                  <a:pt x="196" y="65"/>
                  <a:pt x="195" y="66"/>
                </a:cubicBezTo>
                <a:cubicBezTo>
                  <a:pt x="196" y="65"/>
                  <a:pt x="197" y="65"/>
                  <a:pt x="199" y="63"/>
                </a:cubicBezTo>
                <a:cubicBezTo>
                  <a:pt x="199" y="64"/>
                  <a:pt x="199" y="64"/>
                  <a:pt x="201" y="63"/>
                </a:cubicBezTo>
                <a:cubicBezTo>
                  <a:pt x="202" y="63"/>
                  <a:pt x="201" y="62"/>
                  <a:pt x="201" y="62"/>
                </a:cubicBezTo>
                <a:cubicBezTo>
                  <a:pt x="203" y="61"/>
                  <a:pt x="203" y="61"/>
                  <a:pt x="203" y="62"/>
                </a:cubicBezTo>
                <a:cubicBezTo>
                  <a:pt x="207" y="60"/>
                  <a:pt x="211" y="58"/>
                  <a:pt x="214" y="56"/>
                </a:cubicBezTo>
                <a:cubicBezTo>
                  <a:pt x="213" y="56"/>
                  <a:pt x="212" y="57"/>
                  <a:pt x="210" y="57"/>
                </a:cubicBezTo>
                <a:cubicBezTo>
                  <a:pt x="214" y="54"/>
                  <a:pt x="214" y="57"/>
                  <a:pt x="222" y="53"/>
                </a:cubicBezTo>
                <a:cubicBezTo>
                  <a:pt x="222" y="52"/>
                  <a:pt x="218" y="54"/>
                  <a:pt x="217" y="54"/>
                </a:cubicBezTo>
                <a:cubicBezTo>
                  <a:pt x="219" y="52"/>
                  <a:pt x="216" y="54"/>
                  <a:pt x="216" y="53"/>
                </a:cubicBezTo>
                <a:cubicBezTo>
                  <a:pt x="215" y="53"/>
                  <a:pt x="214" y="54"/>
                  <a:pt x="214" y="54"/>
                </a:cubicBezTo>
                <a:cubicBezTo>
                  <a:pt x="212" y="54"/>
                  <a:pt x="215" y="53"/>
                  <a:pt x="210" y="56"/>
                </a:cubicBezTo>
                <a:cubicBezTo>
                  <a:pt x="211" y="54"/>
                  <a:pt x="217" y="52"/>
                  <a:pt x="219" y="50"/>
                </a:cubicBezTo>
                <a:cubicBezTo>
                  <a:pt x="220" y="50"/>
                  <a:pt x="219" y="51"/>
                  <a:pt x="221" y="50"/>
                </a:cubicBezTo>
                <a:cubicBezTo>
                  <a:pt x="227" y="46"/>
                  <a:pt x="237" y="41"/>
                  <a:pt x="245" y="39"/>
                </a:cubicBezTo>
                <a:cubicBezTo>
                  <a:pt x="246" y="40"/>
                  <a:pt x="242" y="40"/>
                  <a:pt x="241" y="41"/>
                </a:cubicBezTo>
                <a:cubicBezTo>
                  <a:pt x="242" y="41"/>
                  <a:pt x="244" y="40"/>
                  <a:pt x="245" y="40"/>
                </a:cubicBezTo>
                <a:cubicBezTo>
                  <a:pt x="247" y="39"/>
                  <a:pt x="249" y="39"/>
                  <a:pt x="254" y="37"/>
                </a:cubicBezTo>
                <a:cubicBezTo>
                  <a:pt x="252" y="37"/>
                  <a:pt x="247" y="38"/>
                  <a:pt x="253" y="36"/>
                </a:cubicBezTo>
                <a:cubicBezTo>
                  <a:pt x="252" y="36"/>
                  <a:pt x="250" y="37"/>
                  <a:pt x="251" y="36"/>
                </a:cubicBezTo>
                <a:cubicBezTo>
                  <a:pt x="252" y="36"/>
                  <a:pt x="254" y="35"/>
                  <a:pt x="255" y="35"/>
                </a:cubicBezTo>
                <a:cubicBezTo>
                  <a:pt x="257" y="35"/>
                  <a:pt x="255" y="34"/>
                  <a:pt x="258" y="33"/>
                </a:cubicBezTo>
                <a:cubicBezTo>
                  <a:pt x="259" y="34"/>
                  <a:pt x="259" y="34"/>
                  <a:pt x="259" y="34"/>
                </a:cubicBezTo>
                <a:cubicBezTo>
                  <a:pt x="263" y="32"/>
                  <a:pt x="265" y="32"/>
                  <a:pt x="267" y="31"/>
                </a:cubicBezTo>
                <a:cubicBezTo>
                  <a:pt x="273" y="28"/>
                  <a:pt x="273" y="30"/>
                  <a:pt x="279" y="27"/>
                </a:cubicBezTo>
                <a:cubicBezTo>
                  <a:pt x="280" y="27"/>
                  <a:pt x="279" y="27"/>
                  <a:pt x="279" y="28"/>
                </a:cubicBezTo>
                <a:cubicBezTo>
                  <a:pt x="282" y="27"/>
                  <a:pt x="285" y="26"/>
                  <a:pt x="285" y="25"/>
                </a:cubicBezTo>
                <a:cubicBezTo>
                  <a:pt x="288" y="26"/>
                  <a:pt x="294" y="23"/>
                  <a:pt x="301" y="22"/>
                </a:cubicBezTo>
                <a:cubicBezTo>
                  <a:pt x="301" y="21"/>
                  <a:pt x="301" y="21"/>
                  <a:pt x="301" y="21"/>
                </a:cubicBezTo>
                <a:cubicBezTo>
                  <a:pt x="301" y="21"/>
                  <a:pt x="297" y="22"/>
                  <a:pt x="296" y="22"/>
                </a:cubicBezTo>
                <a:cubicBezTo>
                  <a:pt x="298" y="21"/>
                  <a:pt x="297" y="22"/>
                  <a:pt x="298" y="21"/>
                </a:cubicBezTo>
                <a:cubicBezTo>
                  <a:pt x="301" y="20"/>
                  <a:pt x="301" y="20"/>
                  <a:pt x="301" y="20"/>
                </a:cubicBezTo>
                <a:cubicBezTo>
                  <a:pt x="301" y="20"/>
                  <a:pt x="297" y="21"/>
                  <a:pt x="297" y="21"/>
                </a:cubicBezTo>
                <a:cubicBezTo>
                  <a:pt x="300" y="19"/>
                  <a:pt x="301" y="19"/>
                  <a:pt x="305" y="18"/>
                </a:cubicBezTo>
                <a:cubicBezTo>
                  <a:pt x="305" y="19"/>
                  <a:pt x="307" y="18"/>
                  <a:pt x="306" y="19"/>
                </a:cubicBezTo>
                <a:cubicBezTo>
                  <a:pt x="308" y="18"/>
                  <a:pt x="309" y="17"/>
                  <a:pt x="309" y="18"/>
                </a:cubicBezTo>
                <a:cubicBezTo>
                  <a:pt x="316" y="16"/>
                  <a:pt x="316" y="16"/>
                  <a:pt x="322" y="15"/>
                </a:cubicBezTo>
                <a:cubicBezTo>
                  <a:pt x="325" y="15"/>
                  <a:pt x="325" y="14"/>
                  <a:pt x="327" y="13"/>
                </a:cubicBezTo>
                <a:cubicBezTo>
                  <a:pt x="329" y="12"/>
                  <a:pt x="329" y="13"/>
                  <a:pt x="330" y="13"/>
                </a:cubicBezTo>
                <a:cubicBezTo>
                  <a:pt x="332" y="13"/>
                  <a:pt x="332" y="12"/>
                  <a:pt x="334" y="12"/>
                </a:cubicBezTo>
                <a:cubicBezTo>
                  <a:pt x="336" y="12"/>
                  <a:pt x="338" y="11"/>
                  <a:pt x="338" y="12"/>
                </a:cubicBezTo>
                <a:cubicBezTo>
                  <a:pt x="337" y="12"/>
                  <a:pt x="338" y="12"/>
                  <a:pt x="337" y="12"/>
                </a:cubicBezTo>
                <a:cubicBezTo>
                  <a:pt x="337" y="12"/>
                  <a:pt x="336" y="12"/>
                  <a:pt x="336" y="12"/>
                </a:cubicBezTo>
                <a:cubicBezTo>
                  <a:pt x="336" y="13"/>
                  <a:pt x="340" y="11"/>
                  <a:pt x="341" y="12"/>
                </a:cubicBezTo>
                <a:cubicBezTo>
                  <a:pt x="343" y="12"/>
                  <a:pt x="337" y="12"/>
                  <a:pt x="340" y="11"/>
                </a:cubicBezTo>
                <a:cubicBezTo>
                  <a:pt x="342" y="11"/>
                  <a:pt x="342" y="11"/>
                  <a:pt x="342" y="11"/>
                </a:cubicBezTo>
                <a:cubicBezTo>
                  <a:pt x="344" y="11"/>
                  <a:pt x="344" y="11"/>
                  <a:pt x="345" y="11"/>
                </a:cubicBezTo>
                <a:cubicBezTo>
                  <a:pt x="346" y="10"/>
                  <a:pt x="340" y="11"/>
                  <a:pt x="342" y="10"/>
                </a:cubicBezTo>
                <a:cubicBezTo>
                  <a:pt x="347" y="10"/>
                  <a:pt x="347" y="10"/>
                  <a:pt x="347" y="10"/>
                </a:cubicBezTo>
                <a:cubicBezTo>
                  <a:pt x="347" y="9"/>
                  <a:pt x="347" y="9"/>
                  <a:pt x="345" y="9"/>
                </a:cubicBezTo>
                <a:cubicBezTo>
                  <a:pt x="349" y="8"/>
                  <a:pt x="350" y="10"/>
                  <a:pt x="354" y="10"/>
                </a:cubicBezTo>
                <a:cubicBezTo>
                  <a:pt x="356" y="10"/>
                  <a:pt x="358" y="9"/>
                  <a:pt x="360" y="9"/>
                </a:cubicBezTo>
                <a:cubicBezTo>
                  <a:pt x="361" y="9"/>
                  <a:pt x="359" y="9"/>
                  <a:pt x="361" y="9"/>
                </a:cubicBezTo>
                <a:cubicBezTo>
                  <a:pt x="360" y="9"/>
                  <a:pt x="359" y="9"/>
                  <a:pt x="358" y="9"/>
                </a:cubicBezTo>
                <a:cubicBezTo>
                  <a:pt x="355" y="8"/>
                  <a:pt x="363" y="8"/>
                  <a:pt x="360" y="8"/>
                </a:cubicBezTo>
                <a:cubicBezTo>
                  <a:pt x="361" y="7"/>
                  <a:pt x="362" y="9"/>
                  <a:pt x="364" y="8"/>
                </a:cubicBezTo>
                <a:cubicBezTo>
                  <a:pt x="367" y="8"/>
                  <a:pt x="362" y="8"/>
                  <a:pt x="363" y="7"/>
                </a:cubicBezTo>
                <a:cubicBezTo>
                  <a:pt x="364" y="7"/>
                  <a:pt x="365" y="7"/>
                  <a:pt x="365" y="7"/>
                </a:cubicBezTo>
                <a:cubicBezTo>
                  <a:pt x="366" y="7"/>
                  <a:pt x="367" y="8"/>
                  <a:pt x="367" y="8"/>
                </a:cubicBezTo>
                <a:cubicBezTo>
                  <a:pt x="367" y="9"/>
                  <a:pt x="370" y="8"/>
                  <a:pt x="371" y="9"/>
                </a:cubicBezTo>
                <a:cubicBezTo>
                  <a:pt x="374" y="8"/>
                  <a:pt x="371" y="8"/>
                  <a:pt x="372" y="8"/>
                </a:cubicBezTo>
                <a:cubicBezTo>
                  <a:pt x="372" y="7"/>
                  <a:pt x="371" y="8"/>
                  <a:pt x="371" y="8"/>
                </a:cubicBezTo>
                <a:cubicBezTo>
                  <a:pt x="371" y="7"/>
                  <a:pt x="379" y="9"/>
                  <a:pt x="381" y="7"/>
                </a:cubicBezTo>
                <a:cubicBezTo>
                  <a:pt x="384" y="7"/>
                  <a:pt x="386" y="8"/>
                  <a:pt x="390" y="7"/>
                </a:cubicBezTo>
                <a:cubicBezTo>
                  <a:pt x="390" y="7"/>
                  <a:pt x="389" y="7"/>
                  <a:pt x="390" y="7"/>
                </a:cubicBezTo>
                <a:cubicBezTo>
                  <a:pt x="387" y="6"/>
                  <a:pt x="389" y="6"/>
                  <a:pt x="386" y="5"/>
                </a:cubicBezTo>
                <a:cubicBezTo>
                  <a:pt x="388" y="6"/>
                  <a:pt x="389" y="7"/>
                  <a:pt x="391" y="6"/>
                </a:cubicBezTo>
                <a:cubicBezTo>
                  <a:pt x="392" y="6"/>
                  <a:pt x="392" y="7"/>
                  <a:pt x="394" y="7"/>
                </a:cubicBezTo>
                <a:cubicBezTo>
                  <a:pt x="395" y="7"/>
                  <a:pt x="395" y="6"/>
                  <a:pt x="395" y="6"/>
                </a:cubicBezTo>
                <a:cubicBezTo>
                  <a:pt x="396" y="6"/>
                  <a:pt x="399" y="6"/>
                  <a:pt x="397" y="6"/>
                </a:cubicBezTo>
                <a:cubicBezTo>
                  <a:pt x="401" y="5"/>
                  <a:pt x="402" y="7"/>
                  <a:pt x="401" y="7"/>
                </a:cubicBezTo>
                <a:cubicBezTo>
                  <a:pt x="408" y="7"/>
                  <a:pt x="400" y="5"/>
                  <a:pt x="400" y="4"/>
                </a:cubicBezTo>
                <a:cubicBezTo>
                  <a:pt x="402" y="5"/>
                  <a:pt x="404" y="4"/>
                  <a:pt x="401" y="4"/>
                </a:cubicBezTo>
                <a:cubicBezTo>
                  <a:pt x="406" y="3"/>
                  <a:pt x="402" y="5"/>
                  <a:pt x="407" y="5"/>
                </a:cubicBezTo>
                <a:cubicBezTo>
                  <a:pt x="411" y="4"/>
                  <a:pt x="406" y="3"/>
                  <a:pt x="410" y="3"/>
                </a:cubicBezTo>
                <a:cubicBezTo>
                  <a:pt x="408" y="2"/>
                  <a:pt x="400" y="3"/>
                  <a:pt x="399" y="2"/>
                </a:cubicBezTo>
                <a:cubicBezTo>
                  <a:pt x="400" y="1"/>
                  <a:pt x="404" y="2"/>
                  <a:pt x="404" y="2"/>
                </a:cubicBezTo>
                <a:cubicBezTo>
                  <a:pt x="407" y="2"/>
                  <a:pt x="407" y="1"/>
                  <a:pt x="412" y="2"/>
                </a:cubicBezTo>
                <a:cubicBezTo>
                  <a:pt x="411" y="2"/>
                  <a:pt x="413" y="2"/>
                  <a:pt x="412" y="3"/>
                </a:cubicBezTo>
                <a:cubicBezTo>
                  <a:pt x="415" y="3"/>
                  <a:pt x="415" y="1"/>
                  <a:pt x="419" y="1"/>
                </a:cubicBezTo>
                <a:cubicBezTo>
                  <a:pt x="417" y="2"/>
                  <a:pt x="416" y="2"/>
                  <a:pt x="421" y="2"/>
                </a:cubicBezTo>
                <a:cubicBezTo>
                  <a:pt x="420" y="3"/>
                  <a:pt x="417" y="3"/>
                  <a:pt x="417" y="2"/>
                </a:cubicBezTo>
                <a:cubicBezTo>
                  <a:pt x="416" y="2"/>
                  <a:pt x="416" y="3"/>
                  <a:pt x="415" y="3"/>
                </a:cubicBezTo>
                <a:cubicBezTo>
                  <a:pt x="414" y="3"/>
                  <a:pt x="417" y="3"/>
                  <a:pt x="417" y="4"/>
                </a:cubicBezTo>
                <a:cubicBezTo>
                  <a:pt x="419" y="4"/>
                  <a:pt x="418" y="3"/>
                  <a:pt x="416" y="3"/>
                </a:cubicBezTo>
                <a:cubicBezTo>
                  <a:pt x="417" y="3"/>
                  <a:pt x="421" y="3"/>
                  <a:pt x="421" y="4"/>
                </a:cubicBezTo>
                <a:cubicBezTo>
                  <a:pt x="418" y="4"/>
                  <a:pt x="427" y="5"/>
                  <a:pt x="424" y="5"/>
                </a:cubicBezTo>
                <a:cubicBezTo>
                  <a:pt x="427" y="5"/>
                  <a:pt x="427" y="6"/>
                  <a:pt x="430" y="6"/>
                </a:cubicBezTo>
                <a:cubicBezTo>
                  <a:pt x="426" y="5"/>
                  <a:pt x="427" y="5"/>
                  <a:pt x="425" y="4"/>
                </a:cubicBezTo>
                <a:cubicBezTo>
                  <a:pt x="426" y="4"/>
                  <a:pt x="428" y="4"/>
                  <a:pt x="430" y="4"/>
                </a:cubicBezTo>
                <a:cubicBezTo>
                  <a:pt x="427" y="4"/>
                  <a:pt x="430" y="4"/>
                  <a:pt x="428" y="4"/>
                </a:cubicBezTo>
                <a:cubicBezTo>
                  <a:pt x="429" y="5"/>
                  <a:pt x="432" y="5"/>
                  <a:pt x="433" y="5"/>
                </a:cubicBezTo>
                <a:cubicBezTo>
                  <a:pt x="434" y="5"/>
                  <a:pt x="431" y="5"/>
                  <a:pt x="431" y="4"/>
                </a:cubicBezTo>
                <a:cubicBezTo>
                  <a:pt x="432" y="4"/>
                  <a:pt x="438" y="5"/>
                  <a:pt x="438" y="5"/>
                </a:cubicBezTo>
                <a:cubicBezTo>
                  <a:pt x="442" y="6"/>
                  <a:pt x="445" y="6"/>
                  <a:pt x="453" y="7"/>
                </a:cubicBezTo>
                <a:cubicBezTo>
                  <a:pt x="453" y="7"/>
                  <a:pt x="452" y="7"/>
                  <a:pt x="451" y="7"/>
                </a:cubicBezTo>
                <a:cubicBezTo>
                  <a:pt x="451" y="7"/>
                  <a:pt x="453" y="7"/>
                  <a:pt x="453" y="7"/>
                </a:cubicBezTo>
                <a:cubicBezTo>
                  <a:pt x="452" y="8"/>
                  <a:pt x="450" y="7"/>
                  <a:pt x="447" y="6"/>
                </a:cubicBezTo>
                <a:cubicBezTo>
                  <a:pt x="447" y="7"/>
                  <a:pt x="447" y="7"/>
                  <a:pt x="447" y="7"/>
                </a:cubicBezTo>
                <a:cubicBezTo>
                  <a:pt x="448" y="7"/>
                  <a:pt x="453" y="8"/>
                  <a:pt x="453" y="9"/>
                </a:cubicBezTo>
                <a:cubicBezTo>
                  <a:pt x="454" y="8"/>
                  <a:pt x="456" y="7"/>
                  <a:pt x="453" y="6"/>
                </a:cubicBezTo>
                <a:cubicBezTo>
                  <a:pt x="454" y="6"/>
                  <a:pt x="457" y="7"/>
                  <a:pt x="455" y="6"/>
                </a:cubicBezTo>
                <a:cubicBezTo>
                  <a:pt x="456" y="6"/>
                  <a:pt x="458" y="7"/>
                  <a:pt x="460" y="7"/>
                </a:cubicBezTo>
                <a:cubicBezTo>
                  <a:pt x="460" y="7"/>
                  <a:pt x="459" y="7"/>
                  <a:pt x="458" y="6"/>
                </a:cubicBezTo>
                <a:cubicBezTo>
                  <a:pt x="460" y="6"/>
                  <a:pt x="465" y="7"/>
                  <a:pt x="465" y="6"/>
                </a:cubicBezTo>
                <a:cubicBezTo>
                  <a:pt x="466" y="7"/>
                  <a:pt x="466" y="7"/>
                  <a:pt x="465" y="7"/>
                </a:cubicBezTo>
                <a:cubicBezTo>
                  <a:pt x="466" y="7"/>
                  <a:pt x="469" y="8"/>
                  <a:pt x="468" y="8"/>
                </a:cubicBezTo>
                <a:cubicBezTo>
                  <a:pt x="466" y="8"/>
                  <a:pt x="466" y="8"/>
                  <a:pt x="463" y="7"/>
                </a:cubicBezTo>
                <a:cubicBezTo>
                  <a:pt x="463" y="8"/>
                  <a:pt x="464" y="8"/>
                  <a:pt x="464" y="8"/>
                </a:cubicBezTo>
                <a:cubicBezTo>
                  <a:pt x="468" y="9"/>
                  <a:pt x="467" y="8"/>
                  <a:pt x="470" y="9"/>
                </a:cubicBezTo>
                <a:cubicBezTo>
                  <a:pt x="470" y="8"/>
                  <a:pt x="473" y="8"/>
                  <a:pt x="477" y="9"/>
                </a:cubicBezTo>
                <a:cubicBezTo>
                  <a:pt x="476" y="10"/>
                  <a:pt x="474" y="9"/>
                  <a:pt x="471" y="9"/>
                </a:cubicBezTo>
                <a:cubicBezTo>
                  <a:pt x="472" y="9"/>
                  <a:pt x="472" y="10"/>
                  <a:pt x="472" y="10"/>
                </a:cubicBezTo>
                <a:cubicBezTo>
                  <a:pt x="473" y="10"/>
                  <a:pt x="475" y="10"/>
                  <a:pt x="476" y="10"/>
                </a:cubicBezTo>
                <a:cubicBezTo>
                  <a:pt x="478" y="10"/>
                  <a:pt x="478" y="11"/>
                  <a:pt x="478" y="11"/>
                </a:cubicBezTo>
                <a:cubicBezTo>
                  <a:pt x="479" y="11"/>
                  <a:pt x="481" y="11"/>
                  <a:pt x="483" y="12"/>
                </a:cubicBezTo>
                <a:cubicBezTo>
                  <a:pt x="483" y="11"/>
                  <a:pt x="484" y="11"/>
                  <a:pt x="482" y="11"/>
                </a:cubicBezTo>
                <a:cubicBezTo>
                  <a:pt x="483" y="10"/>
                  <a:pt x="485" y="11"/>
                  <a:pt x="484" y="12"/>
                </a:cubicBezTo>
                <a:cubicBezTo>
                  <a:pt x="485" y="12"/>
                  <a:pt x="486" y="11"/>
                  <a:pt x="487" y="12"/>
                </a:cubicBezTo>
                <a:cubicBezTo>
                  <a:pt x="487" y="12"/>
                  <a:pt x="485" y="10"/>
                  <a:pt x="490" y="11"/>
                </a:cubicBezTo>
                <a:cubicBezTo>
                  <a:pt x="490" y="10"/>
                  <a:pt x="485" y="10"/>
                  <a:pt x="484" y="9"/>
                </a:cubicBezTo>
                <a:cubicBezTo>
                  <a:pt x="482" y="9"/>
                  <a:pt x="481" y="9"/>
                  <a:pt x="482" y="9"/>
                </a:cubicBezTo>
                <a:cubicBezTo>
                  <a:pt x="480" y="9"/>
                  <a:pt x="481" y="9"/>
                  <a:pt x="478" y="8"/>
                </a:cubicBezTo>
                <a:cubicBezTo>
                  <a:pt x="478" y="8"/>
                  <a:pt x="482" y="9"/>
                  <a:pt x="481" y="7"/>
                </a:cubicBezTo>
                <a:cubicBezTo>
                  <a:pt x="484" y="8"/>
                  <a:pt x="482" y="8"/>
                  <a:pt x="482" y="8"/>
                </a:cubicBezTo>
                <a:cubicBezTo>
                  <a:pt x="486" y="9"/>
                  <a:pt x="486" y="9"/>
                  <a:pt x="489" y="9"/>
                </a:cubicBezTo>
                <a:cubicBezTo>
                  <a:pt x="489" y="9"/>
                  <a:pt x="487" y="9"/>
                  <a:pt x="487" y="8"/>
                </a:cubicBezTo>
                <a:cubicBezTo>
                  <a:pt x="491" y="9"/>
                  <a:pt x="493" y="10"/>
                  <a:pt x="496" y="11"/>
                </a:cubicBezTo>
                <a:cubicBezTo>
                  <a:pt x="495" y="11"/>
                  <a:pt x="495" y="10"/>
                  <a:pt x="495" y="11"/>
                </a:cubicBezTo>
                <a:cubicBezTo>
                  <a:pt x="496" y="11"/>
                  <a:pt x="499" y="12"/>
                  <a:pt x="499" y="11"/>
                </a:cubicBezTo>
                <a:cubicBezTo>
                  <a:pt x="500" y="12"/>
                  <a:pt x="500" y="12"/>
                  <a:pt x="501" y="13"/>
                </a:cubicBezTo>
                <a:cubicBezTo>
                  <a:pt x="505" y="13"/>
                  <a:pt x="510" y="15"/>
                  <a:pt x="512" y="16"/>
                </a:cubicBezTo>
                <a:cubicBezTo>
                  <a:pt x="514" y="17"/>
                  <a:pt x="512" y="15"/>
                  <a:pt x="510" y="14"/>
                </a:cubicBezTo>
                <a:cubicBezTo>
                  <a:pt x="510" y="14"/>
                  <a:pt x="516" y="16"/>
                  <a:pt x="514" y="16"/>
                </a:cubicBezTo>
                <a:cubicBezTo>
                  <a:pt x="516" y="17"/>
                  <a:pt x="519" y="18"/>
                  <a:pt x="520" y="18"/>
                </a:cubicBezTo>
                <a:cubicBezTo>
                  <a:pt x="519" y="17"/>
                  <a:pt x="518" y="17"/>
                  <a:pt x="517" y="17"/>
                </a:cubicBezTo>
                <a:cubicBezTo>
                  <a:pt x="520" y="17"/>
                  <a:pt x="527" y="19"/>
                  <a:pt x="532" y="21"/>
                </a:cubicBezTo>
                <a:cubicBezTo>
                  <a:pt x="529" y="19"/>
                  <a:pt x="537" y="22"/>
                  <a:pt x="537" y="22"/>
                </a:cubicBezTo>
                <a:cubicBezTo>
                  <a:pt x="539" y="22"/>
                  <a:pt x="538" y="23"/>
                  <a:pt x="540" y="23"/>
                </a:cubicBezTo>
                <a:cubicBezTo>
                  <a:pt x="539" y="23"/>
                  <a:pt x="538" y="23"/>
                  <a:pt x="536" y="22"/>
                </a:cubicBezTo>
                <a:cubicBezTo>
                  <a:pt x="536" y="23"/>
                  <a:pt x="543" y="25"/>
                  <a:pt x="545" y="25"/>
                </a:cubicBezTo>
                <a:cubicBezTo>
                  <a:pt x="545" y="25"/>
                  <a:pt x="542" y="25"/>
                  <a:pt x="540" y="24"/>
                </a:cubicBezTo>
                <a:cubicBezTo>
                  <a:pt x="543" y="24"/>
                  <a:pt x="547" y="25"/>
                  <a:pt x="551" y="27"/>
                </a:cubicBezTo>
                <a:cubicBezTo>
                  <a:pt x="551" y="27"/>
                  <a:pt x="550" y="27"/>
                  <a:pt x="552" y="28"/>
                </a:cubicBezTo>
                <a:cubicBezTo>
                  <a:pt x="551" y="28"/>
                  <a:pt x="549" y="26"/>
                  <a:pt x="549" y="27"/>
                </a:cubicBezTo>
                <a:cubicBezTo>
                  <a:pt x="550" y="28"/>
                  <a:pt x="552" y="28"/>
                  <a:pt x="552" y="29"/>
                </a:cubicBezTo>
                <a:cubicBezTo>
                  <a:pt x="554" y="30"/>
                  <a:pt x="550" y="28"/>
                  <a:pt x="551" y="29"/>
                </a:cubicBezTo>
                <a:cubicBezTo>
                  <a:pt x="555" y="29"/>
                  <a:pt x="555" y="30"/>
                  <a:pt x="558" y="30"/>
                </a:cubicBezTo>
                <a:cubicBezTo>
                  <a:pt x="562" y="32"/>
                  <a:pt x="569" y="34"/>
                  <a:pt x="569" y="35"/>
                </a:cubicBezTo>
                <a:cubicBezTo>
                  <a:pt x="571" y="36"/>
                  <a:pt x="570" y="35"/>
                  <a:pt x="571" y="35"/>
                </a:cubicBezTo>
                <a:cubicBezTo>
                  <a:pt x="572" y="36"/>
                  <a:pt x="575" y="37"/>
                  <a:pt x="573" y="37"/>
                </a:cubicBezTo>
                <a:cubicBezTo>
                  <a:pt x="575" y="38"/>
                  <a:pt x="575" y="38"/>
                  <a:pt x="577" y="39"/>
                </a:cubicBezTo>
                <a:cubicBezTo>
                  <a:pt x="577" y="39"/>
                  <a:pt x="575" y="39"/>
                  <a:pt x="576" y="39"/>
                </a:cubicBezTo>
                <a:cubicBezTo>
                  <a:pt x="578" y="40"/>
                  <a:pt x="578" y="39"/>
                  <a:pt x="579" y="39"/>
                </a:cubicBezTo>
                <a:cubicBezTo>
                  <a:pt x="579" y="38"/>
                  <a:pt x="576" y="38"/>
                  <a:pt x="576" y="38"/>
                </a:cubicBezTo>
                <a:cubicBezTo>
                  <a:pt x="576" y="37"/>
                  <a:pt x="580" y="39"/>
                  <a:pt x="579" y="39"/>
                </a:cubicBezTo>
                <a:cubicBezTo>
                  <a:pt x="581" y="40"/>
                  <a:pt x="581" y="40"/>
                  <a:pt x="583" y="40"/>
                </a:cubicBezTo>
                <a:cubicBezTo>
                  <a:pt x="586" y="42"/>
                  <a:pt x="586" y="42"/>
                  <a:pt x="589" y="44"/>
                </a:cubicBezTo>
                <a:cubicBezTo>
                  <a:pt x="587" y="43"/>
                  <a:pt x="587" y="42"/>
                  <a:pt x="586" y="42"/>
                </a:cubicBezTo>
                <a:cubicBezTo>
                  <a:pt x="585" y="40"/>
                  <a:pt x="593" y="44"/>
                  <a:pt x="594" y="45"/>
                </a:cubicBezTo>
                <a:cubicBezTo>
                  <a:pt x="594" y="45"/>
                  <a:pt x="591" y="43"/>
                  <a:pt x="590" y="43"/>
                </a:cubicBezTo>
                <a:cubicBezTo>
                  <a:pt x="592" y="45"/>
                  <a:pt x="596" y="46"/>
                  <a:pt x="598" y="48"/>
                </a:cubicBezTo>
                <a:cubicBezTo>
                  <a:pt x="600" y="49"/>
                  <a:pt x="597" y="46"/>
                  <a:pt x="599" y="47"/>
                </a:cubicBezTo>
                <a:cubicBezTo>
                  <a:pt x="600" y="48"/>
                  <a:pt x="601" y="49"/>
                  <a:pt x="603" y="50"/>
                </a:cubicBezTo>
                <a:cubicBezTo>
                  <a:pt x="603" y="50"/>
                  <a:pt x="606" y="52"/>
                  <a:pt x="606" y="51"/>
                </a:cubicBezTo>
                <a:cubicBezTo>
                  <a:pt x="612" y="54"/>
                  <a:pt x="615" y="56"/>
                  <a:pt x="620" y="59"/>
                </a:cubicBezTo>
                <a:cubicBezTo>
                  <a:pt x="619" y="58"/>
                  <a:pt x="619" y="59"/>
                  <a:pt x="619" y="59"/>
                </a:cubicBezTo>
                <a:cubicBezTo>
                  <a:pt x="624" y="60"/>
                  <a:pt x="634" y="67"/>
                  <a:pt x="640" y="71"/>
                </a:cubicBezTo>
                <a:cubicBezTo>
                  <a:pt x="642" y="72"/>
                  <a:pt x="641" y="71"/>
                  <a:pt x="643" y="73"/>
                </a:cubicBezTo>
                <a:cubicBezTo>
                  <a:pt x="643" y="73"/>
                  <a:pt x="643" y="73"/>
                  <a:pt x="644" y="73"/>
                </a:cubicBezTo>
                <a:cubicBezTo>
                  <a:pt x="644" y="73"/>
                  <a:pt x="643" y="72"/>
                  <a:pt x="642" y="72"/>
                </a:cubicBezTo>
                <a:cubicBezTo>
                  <a:pt x="645" y="73"/>
                  <a:pt x="651" y="78"/>
                  <a:pt x="653" y="78"/>
                </a:cubicBezTo>
                <a:cubicBezTo>
                  <a:pt x="655" y="80"/>
                  <a:pt x="658" y="83"/>
                  <a:pt x="661" y="84"/>
                </a:cubicBezTo>
                <a:cubicBezTo>
                  <a:pt x="665" y="87"/>
                  <a:pt x="675" y="94"/>
                  <a:pt x="680" y="98"/>
                </a:cubicBezTo>
                <a:cubicBezTo>
                  <a:pt x="680" y="98"/>
                  <a:pt x="679" y="97"/>
                  <a:pt x="679" y="98"/>
                </a:cubicBezTo>
                <a:cubicBezTo>
                  <a:pt x="681" y="99"/>
                  <a:pt x="682" y="100"/>
                  <a:pt x="684" y="102"/>
                </a:cubicBezTo>
                <a:cubicBezTo>
                  <a:pt x="685" y="102"/>
                  <a:pt x="683" y="101"/>
                  <a:pt x="684" y="101"/>
                </a:cubicBezTo>
                <a:cubicBezTo>
                  <a:pt x="688" y="104"/>
                  <a:pt x="693" y="109"/>
                  <a:pt x="699" y="114"/>
                </a:cubicBezTo>
                <a:cubicBezTo>
                  <a:pt x="698" y="114"/>
                  <a:pt x="698" y="114"/>
                  <a:pt x="699" y="115"/>
                </a:cubicBezTo>
                <a:cubicBezTo>
                  <a:pt x="701" y="117"/>
                  <a:pt x="702" y="118"/>
                  <a:pt x="703" y="118"/>
                </a:cubicBezTo>
                <a:cubicBezTo>
                  <a:pt x="705" y="120"/>
                  <a:pt x="704" y="119"/>
                  <a:pt x="705" y="120"/>
                </a:cubicBezTo>
                <a:cubicBezTo>
                  <a:pt x="707" y="122"/>
                  <a:pt x="704" y="119"/>
                  <a:pt x="705" y="119"/>
                </a:cubicBezTo>
                <a:cubicBezTo>
                  <a:pt x="707" y="121"/>
                  <a:pt x="707" y="121"/>
                  <a:pt x="709" y="123"/>
                </a:cubicBezTo>
                <a:cubicBezTo>
                  <a:pt x="705" y="121"/>
                  <a:pt x="715" y="129"/>
                  <a:pt x="718" y="132"/>
                </a:cubicBezTo>
                <a:cubicBezTo>
                  <a:pt x="716" y="131"/>
                  <a:pt x="717" y="131"/>
                  <a:pt x="716" y="129"/>
                </a:cubicBezTo>
                <a:cubicBezTo>
                  <a:pt x="716" y="129"/>
                  <a:pt x="717" y="130"/>
                  <a:pt x="717" y="130"/>
                </a:cubicBezTo>
                <a:cubicBezTo>
                  <a:pt x="722" y="135"/>
                  <a:pt x="722" y="134"/>
                  <a:pt x="723" y="137"/>
                </a:cubicBezTo>
                <a:cubicBezTo>
                  <a:pt x="724" y="138"/>
                  <a:pt x="723" y="136"/>
                  <a:pt x="724" y="136"/>
                </a:cubicBezTo>
                <a:cubicBezTo>
                  <a:pt x="727" y="139"/>
                  <a:pt x="727" y="140"/>
                  <a:pt x="728" y="141"/>
                </a:cubicBezTo>
                <a:cubicBezTo>
                  <a:pt x="729" y="142"/>
                  <a:pt x="732" y="144"/>
                  <a:pt x="732" y="145"/>
                </a:cubicBezTo>
                <a:cubicBezTo>
                  <a:pt x="732" y="146"/>
                  <a:pt x="735" y="148"/>
                  <a:pt x="734" y="148"/>
                </a:cubicBezTo>
                <a:cubicBezTo>
                  <a:pt x="736" y="149"/>
                  <a:pt x="736" y="149"/>
                  <a:pt x="737" y="150"/>
                </a:cubicBezTo>
                <a:cubicBezTo>
                  <a:pt x="738" y="150"/>
                  <a:pt x="735" y="148"/>
                  <a:pt x="734" y="147"/>
                </a:cubicBezTo>
                <a:cubicBezTo>
                  <a:pt x="736" y="147"/>
                  <a:pt x="734" y="144"/>
                  <a:pt x="736" y="144"/>
                </a:cubicBezTo>
                <a:cubicBezTo>
                  <a:pt x="739" y="150"/>
                  <a:pt x="741" y="155"/>
                  <a:pt x="745" y="161"/>
                </a:cubicBezTo>
                <a:cubicBezTo>
                  <a:pt x="747" y="163"/>
                  <a:pt x="742" y="157"/>
                  <a:pt x="747" y="162"/>
                </a:cubicBezTo>
                <a:cubicBezTo>
                  <a:pt x="747" y="161"/>
                  <a:pt x="745" y="159"/>
                  <a:pt x="746" y="160"/>
                </a:cubicBezTo>
                <a:cubicBezTo>
                  <a:pt x="744" y="157"/>
                  <a:pt x="744" y="158"/>
                  <a:pt x="743" y="156"/>
                </a:cubicBezTo>
                <a:cubicBezTo>
                  <a:pt x="743" y="156"/>
                  <a:pt x="745" y="158"/>
                  <a:pt x="746" y="159"/>
                </a:cubicBezTo>
                <a:cubicBezTo>
                  <a:pt x="746" y="159"/>
                  <a:pt x="745" y="156"/>
                  <a:pt x="747" y="158"/>
                </a:cubicBezTo>
                <a:cubicBezTo>
                  <a:pt x="746" y="156"/>
                  <a:pt x="744" y="153"/>
                  <a:pt x="745" y="154"/>
                </a:cubicBezTo>
                <a:cubicBezTo>
                  <a:pt x="747" y="156"/>
                  <a:pt x="748" y="158"/>
                  <a:pt x="749" y="159"/>
                </a:cubicBezTo>
                <a:cubicBezTo>
                  <a:pt x="749" y="160"/>
                  <a:pt x="752" y="165"/>
                  <a:pt x="750" y="164"/>
                </a:cubicBezTo>
                <a:cubicBezTo>
                  <a:pt x="752" y="166"/>
                  <a:pt x="751" y="167"/>
                  <a:pt x="751" y="167"/>
                </a:cubicBezTo>
                <a:cubicBezTo>
                  <a:pt x="753" y="170"/>
                  <a:pt x="756" y="173"/>
                  <a:pt x="757" y="174"/>
                </a:cubicBezTo>
                <a:cubicBezTo>
                  <a:pt x="757" y="173"/>
                  <a:pt x="755" y="172"/>
                  <a:pt x="754" y="170"/>
                </a:cubicBezTo>
                <a:cubicBezTo>
                  <a:pt x="754" y="168"/>
                  <a:pt x="759" y="172"/>
                  <a:pt x="756" y="168"/>
                </a:cubicBezTo>
                <a:cubicBezTo>
                  <a:pt x="757" y="169"/>
                  <a:pt x="757" y="170"/>
                  <a:pt x="759" y="173"/>
                </a:cubicBezTo>
                <a:cubicBezTo>
                  <a:pt x="759" y="174"/>
                  <a:pt x="757" y="173"/>
                  <a:pt x="760" y="177"/>
                </a:cubicBezTo>
                <a:cubicBezTo>
                  <a:pt x="759" y="176"/>
                  <a:pt x="759" y="175"/>
                  <a:pt x="758" y="175"/>
                </a:cubicBezTo>
                <a:cubicBezTo>
                  <a:pt x="760" y="177"/>
                  <a:pt x="760" y="179"/>
                  <a:pt x="762" y="181"/>
                </a:cubicBezTo>
                <a:cubicBezTo>
                  <a:pt x="762" y="182"/>
                  <a:pt x="762" y="181"/>
                  <a:pt x="764" y="182"/>
                </a:cubicBezTo>
                <a:cubicBezTo>
                  <a:pt x="765" y="184"/>
                  <a:pt x="766" y="187"/>
                  <a:pt x="767" y="186"/>
                </a:cubicBezTo>
                <a:cubicBezTo>
                  <a:pt x="768" y="186"/>
                  <a:pt x="765" y="183"/>
                  <a:pt x="764" y="182"/>
                </a:cubicBezTo>
                <a:cubicBezTo>
                  <a:pt x="762" y="178"/>
                  <a:pt x="767" y="183"/>
                  <a:pt x="764" y="178"/>
                </a:cubicBezTo>
                <a:cubicBezTo>
                  <a:pt x="766" y="180"/>
                  <a:pt x="766" y="181"/>
                  <a:pt x="766" y="179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70" y="185"/>
                  <a:pt x="768" y="190"/>
                  <a:pt x="774" y="194"/>
                </a:cubicBezTo>
                <a:cubicBezTo>
                  <a:pt x="773" y="192"/>
                  <a:pt x="774" y="192"/>
                  <a:pt x="776" y="194"/>
                </a:cubicBezTo>
                <a:cubicBezTo>
                  <a:pt x="775" y="192"/>
                  <a:pt x="774" y="188"/>
                  <a:pt x="776" y="190"/>
                </a:cubicBezTo>
                <a:cubicBezTo>
                  <a:pt x="782" y="200"/>
                  <a:pt x="774" y="198"/>
                  <a:pt x="781" y="209"/>
                </a:cubicBezTo>
                <a:cubicBezTo>
                  <a:pt x="782" y="211"/>
                  <a:pt x="782" y="210"/>
                  <a:pt x="784" y="211"/>
                </a:cubicBezTo>
                <a:cubicBezTo>
                  <a:pt x="782" y="207"/>
                  <a:pt x="785" y="207"/>
                  <a:pt x="785" y="203"/>
                </a:cubicBezTo>
                <a:cubicBezTo>
                  <a:pt x="789" y="210"/>
                  <a:pt x="784" y="206"/>
                  <a:pt x="788" y="212"/>
                </a:cubicBezTo>
                <a:cubicBezTo>
                  <a:pt x="786" y="212"/>
                  <a:pt x="788" y="216"/>
                  <a:pt x="786" y="217"/>
                </a:cubicBezTo>
                <a:cubicBezTo>
                  <a:pt x="787" y="218"/>
                  <a:pt x="788" y="218"/>
                  <a:pt x="789" y="220"/>
                </a:cubicBezTo>
                <a:cubicBezTo>
                  <a:pt x="788" y="220"/>
                  <a:pt x="787" y="218"/>
                  <a:pt x="787" y="219"/>
                </a:cubicBezTo>
                <a:cubicBezTo>
                  <a:pt x="788" y="221"/>
                  <a:pt x="789" y="223"/>
                  <a:pt x="791" y="226"/>
                </a:cubicBezTo>
                <a:cubicBezTo>
                  <a:pt x="793" y="227"/>
                  <a:pt x="790" y="222"/>
                  <a:pt x="793" y="224"/>
                </a:cubicBezTo>
                <a:cubicBezTo>
                  <a:pt x="792" y="220"/>
                  <a:pt x="793" y="220"/>
                  <a:pt x="795" y="221"/>
                </a:cubicBezTo>
                <a:cubicBezTo>
                  <a:pt x="798" y="227"/>
                  <a:pt x="796" y="231"/>
                  <a:pt x="795" y="230"/>
                </a:cubicBezTo>
                <a:cubicBezTo>
                  <a:pt x="795" y="231"/>
                  <a:pt x="796" y="233"/>
                  <a:pt x="796" y="234"/>
                </a:cubicBezTo>
                <a:cubicBezTo>
                  <a:pt x="793" y="231"/>
                  <a:pt x="796" y="239"/>
                  <a:pt x="792" y="235"/>
                </a:cubicBezTo>
                <a:cubicBezTo>
                  <a:pt x="794" y="238"/>
                  <a:pt x="793" y="237"/>
                  <a:pt x="792" y="236"/>
                </a:cubicBezTo>
                <a:cubicBezTo>
                  <a:pt x="794" y="240"/>
                  <a:pt x="794" y="243"/>
                  <a:pt x="797" y="248"/>
                </a:cubicBezTo>
                <a:cubicBezTo>
                  <a:pt x="797" y="246"/>
                  <a:pt x="797" y="245"/>
                  <a:pt x="799" y="248"/>
                </a:cubicBezTo>
                <a:cubicBezTo>
                  <a:pt x="799" y="247"/>
                  <a:pt x="798" y="246"/>
                  <a:pt x="798" y="245"/>
                </a:cubicBezTo>
                <a:cubicBezTo>
                  <a:pt x="798" y="244"/>
                  <a:pt x="799" y="247"/>
                  <a:pt x="800" y="247"/>
                </a:cubicBezTo>
                <a:cubicBezTo>
                  <a:pt x="800" y="246"/>
                  <a:pt x="799" y="246"/>
                  <a:pt x="798" y="244"/>
                </a:cubicBezTo>
                <a:cubicBezTo>
                  <a:pt x="799" y="244"/>
                  <a:pt x="800" y="246"/>
                  <a:pt x="800" y="246"/>
                </a:cubicBezTo>
                <a:cubicBezTo>
                  <a:pt x="802" y="250"/>
                  <a:pt x="800" y="249"/>
                  <a:pt x="801" y="252"/>
                </a:cubicBezTo>
                <a:cubicBezTo>
                  <a:pt x="799" y="250"/>
                  <a:pt x="800" y="252"/>
                  <a:pt x="799" y="251"/>
                </a:cubicBezTo>
                <a:cubicBezTo>
                  <a:pt x="800" y="252"/>
                  <a:pt x="801" y="254"/>
                  <a:pt x="802" y="256"/>
                </a:cubicBezTo>
                <a:cubicBezTo>
                  <a:pt x="800" y="254"/>
                  <a:pt x="800" y="256"/>
                  <a:pt x="799" y="255"/>
                </a:cubicBezTo>
                <a:cubicBezTo>
                  <a:pt x="799" y="256"/>
                  <a:pt x="800" y="257"/>
                  <a:pt x="800" y="258"/>
                </a:cubicBezTo>
                <a:cubicBezTo>
                  <a:pt x="798" y="257"/>
                  <a:pt x="797" y="261"/>
                  <a:pt x="794" y="257"/>
                </a:cubicBezTo>
                <a:cubicBezTo>
                  <a:pt x="794" y="258"/>
                  <a:pt x="795" y="260"/>
                  <a:pt x="794" y="260"/>
                </a:cubicBezTo>
                <a:cubicBezTo>
                  <a:pt x="792" y="255"/>
                  <a:pt x="791" y="256"/>
                  <a:pt x="790" y="256"/>
                </a:cubicBezTo>
                <a:cubicBezTo>
                  <a:pt x="792" y="259"/>
                  <a:pt x="794" y="261"/>
                  <a:pt x="795" y="265"/>
                </a:cubicBezTo>
                <a:cubicBezTo>
                  <a:pt x="793" y="262"/>
                  <a:pt x="795" y="266"/>
                  <a:pt x="793" y="262"/>
                </a:cubicBezTo>
                <a:cubicBezTo>
                  <a:pt x="792" y="267"/>
                  <a:pt x="790" y="268"/>
                  <a:pt x="787" y="266"/>
                </a:cubicBezTo>
                <a:cubicBezTo>
                  <a:pt x="786" y="263"/>
                  <a:pt x="784" y="260"/>
                  <a:pt x="784" y="259"/>
                </a:cubicBezTo>
                <a:cubicBezTo>
                  <a:pt x="784" y="258"/>
                  <a:pt x="783" y="258"/>
                  <a:pt x="783" y="257"/>
                </a:cubicBezTo>
                <a:cubicBezTo>
                  <a:pt x="783" y="257"/>
                  <a:pt x="783" y="258"/>
                  <a:pt x="784" y="259"/>
                </a:cubicBezTo>
                <a:cubicBezTo>
                  <a:pt x="783" y="258"/>
                  <a:pt x="782" y="256"/>
                  <a:pt x="782" y="255"/>
                </a:cubicBezTo>
                <a:close/>
                <a:moveTo>
                  <a:pt x="340" y="50"/>
                </a:moveTo>
                <a:cubicBezTo>
                  <a:pt x="338" y="51"/>
                  <a:pt x="336" y="51"/>
                  <a:pt x="336" y="51"/>
                </a:cubicBezTo>
                <a:cubicBezTo>
                  <a:pt x="338" y="51"/>
                  <a:pt x="340" y="51"/>
                  <a:pt x="340" y="50"/>
                </a:cubicBezTo>
                <a:close/>
                <a:moveTo>
                  <a:pt x="236" y="74"/>
                </a:moveTo>
                <a:cubicBezTo>
                  <a:pt x="236" y="74"/>
                  <a:pt x="235" y="75"/>
                  <a:pt x="235" y="74"/>
                </a:cubicBezTo>
                <a:cubicBezTo>
                  <a:pt x="234" y="75"/>
                  <a:pt x="233" y="75"/>
                  <a:pt x="233" y="76"/>
                </a:cubicBezTo>
                <a:cubicBezTo>
                  <a:pt x="236" y="75"/>
                  <a:pt x="230" y="77"/>
                  <a:pt x="232" y="77"/>
                </a:cubicBezTo>
                <a:cubicBezTo>
                  <a:pt x="234" y="76"/>
                  <a:pt x="235" y="75"/>
                  <a:pt x="236" y="74"/>
                </a:cubicBezTo>
                <a:close/>
                <a:moveTo>
                  <a:pt x="231" y="76"/>
                </a:moveTo>
                <a:cubicBezTo>
                  <a:pt x="232" y="75"/>
                  <a:pt x="233" y="76"/>
                  <a:pt x="234" y="74"/>
                </a:cubicBezTo>
                <a:cubicBezTo>
                  <a:pt x="234" y="75"/>
                  <a:pt x="236" y="72"/>
                  <a:pt x="237" y="71"/>
                </a:cubicBezTo>
                <a:cubicBezTo>
                  <a:pt x="233" y="73"/>
                  <a:pt x="233" y="74"/>
                  <a:pt x="231" y="76"/>
                </a:cubicBezTo>
                <a:close/>
                <a:moveTo>
                  <a:pt x="162" y="116"/>
                </a:moveTo>
                <a:cubicBezTo>
                  <a:pt x="164" y="115"/>
                  <a:pt x="164" y="115"/>
                  <a:pt x="164" y="115"/>
                </a:cubicBezTo>
                <a:cubicBezTo>
                  <a:pt x="162" y="115"/>
                  <a:pt x="165" y="114"/>
                  <a:pt x="167" y="112"/>
                </a:cubicBezTo>
                <a:cubicBezTo>
                  <a:pt x="165" y="113"/>
                  <a:pt x="164" y="114"/>
                  <a:pt x="164" y="114"/>
                </a:cubicBezTo>
                <a:cubicBezTo>
                  <a:pt x="167" y="111"/>
                  <a:pt x="164" y="113"/>
                  <a:pt x="165" y="111"/>
                </a:cubicBezTo>
                <a:cubicBezTo>
                  <a:pt x="164" y="112"/>
                  <a:pt x="162" y="113"/>
                  <a:pt x="162" y="114"/>
                </a:cubicBezTo>
                <a:cubicBezTo>
                  <a:pt x="168" y="110"/>
                  <a:pt x="160" y="115"/>
                  <a:pt x="162" y="114"/>
                </a:cubicBezTo>
                <a:cubicBezTo>
                  <a:pt x="166" y="112"/>
                  <a:pt x="161" y="116"/>
                  <a:pt x="162" y="116"/>
                </a:cubicBezTo>
                <a:close/>
                <a:moveTo>
                  <a:pt x="132" y="113"/>
                </a:moveTo>
                <a:cubicBezTo>
                  <a:pt x="134" y="112"/>
                  <a:pt x="135" y="111"/>
                  <a:pt x="134" y="111"/>
                </a:cubicBezTo>
                <a:cubicBezTo>
                  <a:pt x="132" y="113"/>
                  <a:pt x="132" y="113"/>
                  <a:pt x="132" y="113"/>
                </a:cubicBezTo>
                <a:close/>
                <a:moveTo>
                  <a:pt x="788" y="254"/>
                </a:moveTo>
                <a:cubicBezTo>
                  <a:pt x="788" y="256"/>
                  <a:pt x="790" y="259"/>
                  <a:pt x="791" y="260"/>
                </a:cubicBezTo>
                <a:cubicBezTo>
                  <a:pt x="790" y="258"/>
                  <a:pt x="789" y="255"/>
                  <a:pt x="788" y="254"/>
                </a:cubicBezTo>
                <a:close/>
                <a:moveTo>
                  <a:pt x="792" y="242"/>
                </a:moveTo>
                <a:cubicBezTo>
                  <a:pt x="793" y="245"/>
                  <a:pt x="794" y="247"/>
                  <a:pt x="796" y="250"/>
                </a:cubicBezTo>
                <a:cubicBezTo>
                  <a:pt x="797" y="249"/>
                  <a:pt x="792" y="240"/>
                  <a:pt x="790" y="237"/>
                </a:cubicBezTo>
                <a:cubicBezTo>
                  <a:pt x="790" y="239"/>
                  <a:pt x="794" y="244"/>
                  <a:pt x="795" y="246"/>
                </a:cubicBezTo>
                <a:cubicBezTo>
                  <a:pt x="794" y="246"/>
                  <a:pt x="793" y="243"/>
                  <a:pt x="792" y="242"/>
                </a:cubicBezTo>
                <a:close/>
                <a:moveTo>
                  <a:pt x="787" y="245"/>
                </a:moveTo>
                <a:cubicBezTo>
                  <a:pt x="787" y="245"/>
                  <a:pt x="787" y="247"/>
                  <a:pt x="786" y="246"/>
                </a:cubicBezTo>
                <a:cubicBezTo>
                  <a:pt x="788" y="248"/>
                  <a:pt x="789" y="252"/>
                  <a:pt x="790" y="253"/>
                </a:cubicBezTo>
                <a:cubicBezTo>
                  <a:pt x="789" y="250"/>
                  <a:pt x="788" y="247"/>
                  <a:pt x="787" y="245"/>
                </a:cubicBezTo>
                <a:close/>
                <a:moveTo>
                  <a:pt x="779" y="256"/>
                </a:moveTo>
                <a:cubicBezTo>
                  <a:pt x="779" y="256"/>
                  <a:pt x="776" y="252"/>
                  <a:pt x="777" y="255"/>
                </a:cubicBezTo>
                <a:cubicBezTo>
                  <a:pt x="778" y="255"/>
                  <a:pt x="778" y="255"/>
                  <a:pt x="779" y="257"/>
                </a:cubicBezTo>
                <a:cubicBezTo>
                  <a:pt x="779" y="258"/>
                  <a:pt x="779" y="258"/>
                  <a:pt x="779" y="258"/>
                </a:cubicBezTo>
                <a:cubicBezTo>
                  <a:pt x="780" y="258"/>
                  <a:pt x="780" y="258"/>
                  <a:pt x="779" y="256"/>
                </a:cubicBezTo>
                <a:close/>
                <a:moveTo>
                  <a:pt x="785" y="244"/>
                </a:moveTo>
                <a:cubicBezTo>
                  <a:pt x="787" y="249"/>
                  <a:pt x="783" y="241"/>
                  <a:pt x="784" y="244"/>
                </a:cubicBezTo>
                <a:cubicBezTo>
                  <a:pt x="786" y="246"/>
                  <a:pt x="784" y="246"/>
                  <a:pt x="785" y="247"/>
                </a:cubicBezTo>
                <a:cubicBezTo>
                  <a:pt x="785" y="246"/>
                  <a:pt x="787" y="249"/>
                  <a:pt x="787" y="249"/>
                </a:cubicBezTo>
                <a:cubicBezTo>
                  <a:pt x="786" y="247"/>
                  <a:pt x="786" y="245"/>
                  <a:pt x="785" y="244"/>
                </a:cubicBezTo>
                <a:close/>
                <a:moveTo>
                  <a:pt x="789" y="230"/>
                </a:moveTo>
                <a:cubicBezTo>
                  <a:pt x="790" y="231"/>
                  <a:pt x="791" y="232"/>
                  <a:pt x="792" y="233"/>
                </a:cubicBezTo>
                <a:cubicBezTo>
                  <a:pt x="790" y="230"/>
                  <a:pt x="789" y="228"/>
                  <a:pt x="790" y="229"/>
                </a:cubicBezTo>
                <a:cubicBezTo>
                  <a:pt x="788" y="225"/>
                  <a:pt x="789" y="224"/>
                  <a:pt x="787" y="222"/>
                </a:cubicBezTo>
                <a:cubicBezTo>
                  <a:pt x="787" y="222"/>
                  <a:pt x="787" y="224"/>
                  <a:pt x="786" y="224"/>
                </a:cubicBezTo>
                <a:cubicBezTo>
                  <a:pt x="788" y="225"/>
                  <a:pt x="788" y="226"/>
                  <a:pt x="789" y="227"/>
                </a:cubicBezTo>
                <a:cubicBezTo>
                  <a:pt x="789" y="228"/>
                  <a:pt x="789" y="229"/>
                  <a:pt x="789" y="229"/>
                </a:cubicBezTo>
                <a:cubicBezTo>
                  <a:pt x="788" y="226"/>
                  <a:pt x="787" y="226"/>
                  <a:pt x="785" y="224"/>
                </a:cubicBezTo>
                <a:cubicBezTo>
                  <a:pt x="787" y="227"/>
                  <a:pt x="786" y="227"/>
                  <a:pt x="785" y="226"/>
                </a:cubicBezTo>
                <a:cubicBezTo>
                  <a:pt x="787" y="230"/>
                  <a:pt x="786" y="228"/>
                  <a:pt x="787" y="231"/>
                </a:cubicBezTo>
                <a:cubicBezTo>
                  <a:pt x="788" y="231"/>
                  <a:pt x="789" y="234"/>
                  <a:pt x="790" y="235"/>
                </a:cubicBezTo>
                <a:cubicBezTo>
                  <a:pt x="790" y="235"/>
                  <a:pt x="792" y="237"/>
                  <a:pt x="791" y="235"/>
                </a:cubicBezTo>
                <a:cubicBezTo>
                  <a:pt x="790" y="235"/>
                  <a:pt x="790" y="233"/>
                  <a:pt x="789" y="232"/>
                </a:cubicBezTo>
                <a:cubicBezTo>
                  <a:pt x="789" y="232"/>
                  <a:pt x="790" y="235"/>
                  <a:pt x="789" y="233"/>
                </a:cubicBezTo>
                <a:cubicBezTo>
                  <a:pt x="789" y="233"/>
                  <a:pt x="787" y="230"/>
                  <a:pt x="788" y="230"/>
                </a:cubicBezTo>
                <a:cubicBezTo>
                  <a:pt x="789" y="232"/>
                  <a:pt x="790" y="234"/>
                  <a:pt x="792" y="235"/>
                </a:cubicBezTo>
                <a:cubicBezTo>
                  <a:pt x="791" y="234"/>
                  <a:pt x="789" y="231"/>
                  <a:pt x="789" y="230"/>
                </a:cubicBezTo>
                <a:close/>
                <a:moveTo>
                  <a:pt x="788" y="235"/>
                </a:moveTo>
                <a:cubicBezTo>
                  <a:pt x="788" y="233"/>
                  <a:pt x="786" y="229"/>
                  <a:pt x="785" y="229"/>
                </a:cubicBezTo>
                <a:cubicBezTo>
                  <a:pt x="787" y="231"/>
                  <a:pt x="787" y="234"/>
                  <a:pt x="788" y="235"/>
                </a:cubicBezTo>
                <a:close/>
                <a:moveTo>
                  <a:pt x="756" y="236"/>
                </a:moveTo>
                <a:cubicBezTo>
                  <a:pt x="755" y="236"/>
                  <a:pt x="757" y="239"/>
                  <a:pt x="758" y="240"/>
                </a:cubicBezTo>
                <a:cubicBezTo>
                  <a:pt x="760" y="241"/>
                  <a:pt x="759" y="242"/>
                  <a:pt x="760" y="244"/>
                </a:cubicBezTo>
                <a:cubicBezTo>
                  <a:pt x="760" y="243"/>
                  <a:pt x="762" y="245"/>
                  <a:pt x="761" y="242"/>
                </a:cubicBezTo>
                <a:cubicBezTo>
                  <a:pt x="759" y="241"/>
                  <a:pt x="759" y="241"/>
                  <a:pt x="756" y="236"/>
                </a:cubicBezTo>
                <a:close/>
                <a:moveTo>
                  <a:pt x="780" y="220"/>
                </a:moveTo>
                <a:cubicBezTo>
                  <a:pt x="781" y="222"/>
                  <a:pt x="781" y="223"/>
                  <a:pt x="782" y="225"/>
                </a:cubicBezTo>
                <a:cubicBezTo>
                  <a:pt x="783" y="226"/>
                  <a:pt x="784" y="227"/>
                  <a:pt x="785" y="228"/>
                </a:cubicBezTo>
                <a:cubicBezTo>
                  <a:pt x="783" y="225"/>
                  <a:pt x="782" y="222"/>
                  <a:pt x="780" y="220"/>
                </a:cubicBezTo>
                <a:close/>
                <a:moveTo>
                  <a:pt x="787" y="219"/>
                </a:moveTo>
                <a:cubicBezTo>
                  <a:pt x="786" y="219"/>
                  <a:pt x="786" y="220"/>
                  <a:pt x="787" y="221"/>
                </a:cubicBezTo>
                <a:cubicBezTo>
                  <a:pt x="787" y="221"/>
                  <a:pt x="789" y="225"/>
                  <a:pt x="789" y="223"/>
                </a:cubicBezTo>
                <a:cubicBezTo>
                  <a:pt x="787" y="221"/>
                  <a:pt x="787" y="220"/>
                  <a:pt x="787" y="219"/>
                </a:cubicBezTo>
                <a:close/>
                <a:moveTo>
                  <a:pt x="781" y="226"/>
                </a:moveTo>
                <a:cubicBezTo>
                  <a:pt x="781" y="227"/>
                  <a:pt x="780" y="223"/>
                  <a:pt x="779" y="224"/>
                </a:cubicBezTo>
                <a:cubicBezTo>
                  <a:pt x="780" y="224"/>
                  <a:pt x="780" y="225"/>
                  <a:pt x="779" y="225"/>
                </a:cubicBezTo>
                <a:cubicBezTo>
                  <a:pt x="781" y="228"/>
                  <a:pt x="783" y="228"/>
                  <a:pt x="781" y="226"/>
                </a:cubicBezTo>
                <a:close/>
                <a:moveTo>
                  <a:pt x="760" y="233"/>
                </a:moveTo>
                <a:cubicBezTo>
                  <a:pt x="761" y="237"/>
                  <a:pt x="756" y="230"/>
                  <a:pt x="756" y="233"/>
                </a:cubicBezTo>
                <a:cubicBezTo>
                  <a:pt x="758" y="234"/>
                  <a:pt x="760" y="235"/>
                  <a:pt x="762" y="237"/>
                </a:cubicBezTo>
                <a:cubicBezTo>
                  <a:pt x="761" y="235"/>
                  <a:pt x="761" y="233"/>
                  <a:pt x="760" y="233"/>
                </a:cubicBezTo>
                <a:close/>
                <a:moveTo>
                  <a:pt x="754" y="232"/>
                </a:moveTo>
                <a:cubicBezTo>
                  <a:pt x="755" y="231"/>
                  <a:pt x="756" y="235"/>
                  <a:pt x="757" y="236"/>
                </a:cubicBezTo>
                <a:cubicBezTo>
                  <a:pt x="757" y="234"/>
                  <a:pt x="753" y="229"/>
                  <a:pt x="754" y="232"/>
                </a:cubicBezTo>
                <a:close/>
                <a:moveTo>
                  <a:pt x="747" y="236"/>
                </a:moveTo>
                <a:cubicBezTo>
                  <a:pt x="746" y="236"/>
                  <a:pt x="748" y="238"/>
                  <a:pt x="748" y="239"/>
                </a:cubicBezTo>
                <a:cubicBezTo>
                  <a:pt x="749" y="239"/>
                  <a:pt x="749" y="240"/>
                  <a:pt x="749" y="239"/>
                </a:cubicBezTo>
                <a:cubicBezTo>
                  <a:pt x="748" y="239"/>
                  <a:pt x="748" y="237"/>
                  <a:pt x="747" y="236"/>
                </a:cubicBezTo>
                <a:close/>
                <a:moveTo>
                  <a:pt x="753" y="170"/>
                </a:moveTo>
                <a:cubicBezTo>
                  <a:pt x="752" y="170"/>
                  <a:pt x="752" y="170"/>
                  <a:pt x="753" y="172"/>
                </a:cubicBezTo>
                <a:cubicBezTo>
                  <a:pt x="754" y="172"/>
                  <a:pt x="755" y="172"/>
                  <a:pt x="756" y="173"/>
                </a:cubicBezTo>
                <a:cubicBezTo>
                  <a:pt x="754" y="172"/>
                  <a:pt x="753" y="171"/>
                  <a:pt x="753" y="170"/>
                </a:cubicBezTo>
                <a:close/>
                <a:moveTo>
                  <a:pt x="747" y="163"/>
                </a:moveTo>
                <a:cubicBezTo>
                  <a:pt x="746" y="162"/>
                  <a:pt x="745" y="163"/>
                  <a:pt x="746" y="165"/>
                </a:cubicBezTo>
                <a:cubicBezTo>
                  <a:pt x="746" y="164"/>
                  <a:pt x="749" y="168"/>
                  <a:pt x="749" y="167"/>
                </a:cubicBezTo>
                <a:cubicBezTo>
                  <a:pt x="746" y="163"/>
                  <a:pt x="748" y="165"/>
                  <a:pt x="747" y="163"/>
                </a:cubicBezTo>
                <a:close/>
                <a:moveTo>
                  <a:pt x="726" y="156"/>
                </a:moveTo>
                <a:cubicBezTo>
                  <a:pt x="725" y="156"/>
                  <a:pt x="728" y="159"/>
                  <a:pt x="729" y="160"/>
                </a:cubicBezTo>
                <a:cubicBezTo>
                  <a:pt x="730" y="160"/>
                  <a:pt x="728" y="158"/>
                  <a:pt x="726" y="156"/>
                </a:cubicBezTo>
                <a:close/>
                <a:moveTo>
                  <a:pt x="723" y="152"/>
                </a:moveTo>
                <a:cubicBezTo>
                  <a:pt x="722" y="152"/>
                  <a:pt x="721" y="151"/>
                  <a:pt x="721" y="150"/>
                </a:cubicBezTo>
                <a:cubicBezTo>
                  <a:pt x="720" y="150"/>
                  <a:pt x="720" y="151"/>
                  <a:pt x="721" y="152"/>
                </a:cubicBezTo>
                <a:cubicBezTo>
                  <a:pt x="722" y="151"/>
                  <a:pt x="725" y="155"/>
                  <a:pt x="724" y="153"/>
                </a:cubicBezTo>
                <a:cubicBezTo>
                  <a:pt x="723" y="153"/>
                  <a:pt x="723" y="153"/>
                  <a:pt x="723" y="152"/>
                </a:cubicBezTo>
                <a:close/>
                <a:moveTo>
                  <a:pt x="726" y="146"/>
                </a:moveTo>
                <a:cubicBezTo>
                  <a:pt x="727" y="147"/>
                  <a:pt x="726" y="147"/>
                  <a:pt x="728" y="149"/>
                </a:cubicBezTo>
                <a:cubicBezTo>
                  <a:pt x="729" y="150"/>
                  <a:pt x="727" y="147"/>
                  <a:pt x="726" y="146"/>
                </a:cubicBezTo>
                <a:close/>
                <a:moveTo>
                  <a:pt x="717" y="154"/>
                </a:moveTo>
                <a:cubicBezTo>
                  <a:pt x="718" y="156"/>
                  <a:pt x="715" y="152"/>
                  <a:pt x="714" y="152"/>
                </a:cubicBezTo>
                <a:cubicBezTo>
                  <a:pt x="714" y="153"/>
                  <a:pt x="716" y="154"/>
                  <a:pt x="717" y="156"/>
                </a:cubicBezTo>
                <a:cubicBezTo>
                  <a:pt x="718" y="156"/>
                  <a:pt x="718" y="155"/>
                  <a:pt x="717" y="154"/>
                </a:cubicBezTo>
                <a:close/>
                <a:moveTo>
                  <a:pt x="723" y="138"/>
                </a:moveTo>
                <a:cubicBezTo>
                  <a:pt x="726" y="140"/>
                  <a:pt x="727" y="142"/>
                  <a:pt x="728" y="143"/>
                </a:cubicBezTo>
                <a:cubicBezTo>
                  <a:pt x="727" y="141"/>
                  <a:pt x="725" y="139"/>
                  <a:pt x="723" y="138"/>
                </a:cubicBezTo>
                <a:close/>
                <a:moveTo>
                  <a:pt x="723" y="139"/>
                </a:moveTo>
                <a:cubicBezTo>
                  <a:pt x="723" y="138"/>
                  <a:pt x="722" y="137"/>
                  <a:pt x="721" y="137"/>
                </a:cubicBezTo>
                <a:cubicBezTo>
                  <a:pt x="720" y="136"/>
                  <a:pt x="720" y="136"/>
                  <a:pt x="720" y="137"/>
                </a:cubicBezTo>
                <a:cubicBezTo>
                  <a:pt x="721" y="139"/>
                  <a:pt x="722" y="140"/>
                  <a:pt x="723" y="141"/>
                </a:cubicBezTo>
                <a:cubicBezTo>
                  <a:pt x="722" y="139"/>
                  <a:pt x="720" y="138"/>
                  <a:pt x="721" y="137"/>
                </a:cubicBezTo>
                <a:cubicBezTo>
                  <a:pt x="723" y="139"/>
                  <a:pt x="724" y="140"/>
                  <a:pt x="725" y="140"/>
                </a:cubicBezTo>
                <a:cubicBezTo>
                  <a:pt x="724" y="139"/>
                  <a:pt x="724" y="139"/>
                  <a:pt x="723" y="139"/>
                </a:cubicBezTo>
                <a:close/>
                <a:moveTo>
                  <a:pt x="722" y="140"/>
                </a:moveTo>
                <a:cubicBezTo>
                  <a:pt x="719" y="137"/>
                  <a:pt x="719" y="137"/>
                  <a:pt x="719" y="137"/>
                </a:cubicBezTo>
                <a:cubicBezTo>
                  <a:pt x="718" y="137"/>
                  <a:pt x="720" y="140"/>
                  <a:pt x="721" y="141"/>
                </a:cubicBezTo>
                <a:cubicBezTo>
                  <a:pt x="722" y="141"/>
                  <a:pt x="722" y="141"/>
                  <a:pt x="722" y="140"/>
                </a:cubicBezTo>
                <a:close/>
                <a:moveTo>
                  <a:pt x="721" y="134"/>
                </a:moveTo>
                <a:cubicBezTo>
                  <a:pt x="720" y="134"/>
                  <a:pt x="719" y="134"/>
                  <a:pt x="719" y="134"/>
                </a:cubicBezTo>
                <a:cubicBezTo>
                  <a:pt x="723" y="138"/>
                  <a:pt x="724" y="137"/>
                  <a:pt x="721" y="134"/>
                </a:cubicBezTo>
                <a:close/>
                <a:moveTo>
                  <a:pt x="714" y="136"/>
                </a:moveTo>
                <a:cubicBezTo>
                  <a:pt x="715" y="135"/>
                  <a:pt x="715" y="135"/>
                  <a:pt x="714" y="134"/>
                </a:cubicBezTo>
                <a:cubicBezTo>
                  <a:pt x="713" y="133"/>
                  <a:pt x="712" y="134"/>
                  <a:pt x="714" y="136"/>
                </a:cubicBezTo>
                <a:close/>
                <a:moveTo>
                  <a:pt x="697" y="113"/>
                </a:moveTo>
                <a:cubicBezTo>
                  <a:pt x="698" y="114"/>
                  <a:pt x="698" y="113"/>
                  <a:pt x="697" y="113"/>
                </a:cubicBezTo>
                <a:cubicBezTo>
                  <a:pt x="696" y="113"/>
                  <a:pt x="694" y="110"/>
                  <a:pt x="693" y="110"/>
                </a:cubicBezTo>
                <a:cubicBezTo>
                  <a:pt x="695" y="112"/>
                  <a:pt x="698" y="116"/>
                  <a:pt x="700" y="117"/>
                </a:cubicBezTo>
                <a:cubicBezTo>
                  <a:pt x="699" y="116"/>
                  <a:pt x="696" y="113"/>
                  <a:pt x="697" y="113"/>
                </a:cubicBezTo>
                <a:close/>
                <a:moveTo>
                  <a:pt x="662" y="153"/>
                </a:moveTo>
                <a:cubicBezTo>
                  <a:pt x="663" y="154"/>
                  <a:pt x="665" y="156"/>
                  <a:pt x="666" y="156"/>
                </a:cubicBezTo>
                <a:cubicBezTo>
                  <a:pt x="665" y="155"/>
                  <a:pt x="663" y="152"/>
                  <a:pt x="662" y="153"/>
                </a:cubicBezTo>
                <a:close/>
                <a:moveTo>
                  <a:pt x="685" y="103"/>
                </a:moveTo>
                <a:cubicBezTo>
                  <a:pt x="687" y="104"/>
                  <a:pt x="686" y="104"/>
                  <a:pt x="687" y="105"/>
                </a:cubicBezTo>
                <a:cubicBezTo>
                  <a:pt x="688" y="106"/>
                  <a:pt x="689" y="106"/>
                  <a:pt x="689" y="106"/>
                </a:cubicBezTo>
                <a:cubicBezTo>
                  <a:pt x="688" y="105"/>
                  <a:pt x="687" y="103"/>
                  <a:pt x="685" y="103"/>
                </a:cubicBezTo>
                <a:close/>
                <a:moveTo>
                  <a:pt x="599" y="49"/>
                </a:moveTo>
                <a:cubicBezTo>
                  <a:pt x="600" y="50"/>
                  <a:pt x="603" y="51"/>
                  <a:pt x="603" y="50"/>
                </a:cubicBezTo>
                <a:cubicBezTo>
                  <a:pt x="600" y="49"/>
                  <a:pt x="601" y="50"/>
                  <a:pt x="599" y="49"/>
                </a:cubicBezTo>
                <a:close/>
                <a:moveTo>
                  <a:pt x="579" y="43"/>
                </a:moveTo>
                <a:cubicBezTo>
                  <a:pt x="579" y="42"/>
                  <a:pt x="584" y="44"/>
                  <a:pt x="581" y="43"/>
                </a:cubicBezTo>
                <a:cubicBezTo>
                  <a:pt x="581" y="43"/>
                  <a:pt x="576" y="41"/>
                  <a:pt x="579" y="43"/>
                </a:cubicBezTo>
                <a:close/>
                <a:moveTo>
                  <a:pt x="568" y="37"/>
                </a:moveTo>
                <a:cubicBezTo>
                  <a:pt x="568" y="36"/>
                  <a:pt x="570" y="37"/>
                  <a:pt x="571" y="38"/>
                </a:cubicBezTo>
                <a:cubicBezTo>
                  <a:pt x="573" y="38"/>
                  <a:pt x="568" y="36"/>
                  <a:pt x="567" y="36"/>
                </a:cubicBezTo>
                <a:cubicBezTo>
                  <a:pt x="570" y="37"/>
                  <a:pt x="565" y="36"/>
                  <a:pt x="568" y="37"/>
                </a:cubicBezTo>
                <a:close/>
                <a:moveTo>
                  <a:pt x="562" y="33"/>
                </a:moveTo>
                <a:cubicBezTo>
                  <a:pt x="563" y="34"/>
                  <a:pt x="563" y="33"/>
                  <a:pt x="565" y="33"/>
                </a:cubicBezTo>
                <a:cubicBezTo>
                  <a:pt x="567" y="35"/>
                  <a:pt x="567" y="35"/>
                  <a:pt x="567" y="35"/>
                </a:cubicBezTo>
                <a:cubicBezTo>
                  <a:pt x="570" y="35"/>
                  <a:pt x="558" y="30"/>
                  <a:pt x="562" y="33"/>
                </a:cubicBezTo>
                <a:close/>
                <a:moveTo>
                  <a:pt x="533" y="22"/>
                </a:moveTo>
                <a:cubicBezTo>
                  <a:pt x="531" y="22"/>
                  <a:pt x="527" y="19"/>
                  <a:pt x="523" y="19"/>
                </a:cubicBezTo>
                <a:cubicBezTo>
                  <a:pt x="524" y="20"/>
                  <a:pt x="519" y="18"/>
                  <a:pt x="519" y="19"/>
                </a:cubicBezTo>
                <a:cubicBezTo>
                  <a:pt x="522" y="20"/>
                  <a:pt x="520" y="20"/>
                  <a:pt x="524" y="21"/>
                </a:cubicBezTo>
                <a:cubicBezTo>
                  <a:pt x="522" y="19"/>
                  <a:pt x="526" y="20"/>
                  <a:pt x="528" y="20"/>
                </a:cubicBezTo>
                <a:cubicBezTo>
                  <a:pt x="529" y="21"/>
                  <a:pt x="532" y="22"/>
                  <a:pt x="535" y="23"/>
                </a:cubicBezTo>
                <a:cubicBezTo>
                  <a:pt x="534" y="23"/>
                  <a:pt x="535" y="22"/>
                  <a:pt x="533" y="22"/>
                </a:cubicBezTo>
                <a:close/>
                <a:moveTo>
                  <a:pt x="513" y="21"/>
                </a:moveTo>
                <a:cubicBezTo>
                  <a:pt x="515" y="21"/>
                  <a:pt x="520" y="24"/>
                  <a:pt x="520" y="23"/>
                </a:cubicBezTo>
                <a:cubicBezTo>
                  <a:pt x="516" y="22"/>
                  <a:pt x="514" y="21"/>
                  <a:pt x="513" y="21"/>
                </a:cubicBezTo>
                <a:close/>
                <a:moveTo>
                  <a:pt x="499" y="13"/>
                </a:moveTo>
                <a:cubicBezTo>
                  <a:pt x="501" y="14"/>
                  <a:pt x="499" y="14"/>
                  <a:pt x="502" y="15"/>
                </a:cubicBezTo>
                <a:cubicBezTo>
                  <a:pt x="501" y="14"/>
                  <a:pt x="504" y="14"/>
                  <a:pt x="502" y="14"/>
                </a:cubicBezTo>
                <a:cubicBezTo>
                  <a:pt x="502" y="14"/>
                  <a:pt x="499" y="13"/>
                  <a:pt x="499" y="13"/>
                </a:cubicBezTo>
                <a:close/>
                <a:moveTo>
                  <a:pt x="497" y="13"/>
                </a:moveTo>
                <a:cubicBezTo>
                  <a:pt x="502" y="15"/>
                  <a:pt x="497" y="14"/>
                  <a:pt x="497" y="15"/>
                </a:cubicBezTo>
                <a:cubicBezTo>
                  <a:pt x="499" y="15"/>
                  <a:pt x="500" y="16"/>
                  <a:pt x="501" y="16"/>
                </a:cubicBezTo>
                <a:cubicBezTo>
                  <a:pt x="500" y="15"/>
                  <a:pt x="499" y="13"/>
                  <a:pt x="497" y="13"/>
                </a:cubicBezTo>
                <a:close/>
                <a:moveTo>
                  <a:pt x="494" y="15"/>
                </a:moveTo>
                <a:cubicBezTo>
                  <a:pt x="494" y="14"/>
                  <a:pt x="496" y="15"/>
                  <a:pt x="496" y="14"/>
                </a:cubicBezTo>
                <a:cubicBezTo>
                  <a:pt x="492" y="13"/>
                  <a:pt x="493" y="14"/>
                  <a:pt x="494" y="15"/>
                </a:cubicBezTo>
                <a:close/>
                <a:moveTo>
                  <a:pt x="441" y="7"/>
                </a:moveTo>
                <a:cubicBezTo>
                  <a:pt x="441" y="7"/>
                  <a:pt x="443" y="7"/>
                  <a:pt x="445" y="7"/>
                </a:cubicBezTo>
                <a:cubicBezTo>
                  <a:pt x="444" y="7"/>
                  <a:pt x="445" y="7"/>
                  <a:pt x="444" y="7"/>
                </a:cubicBezTo>
                <a:cubicBezTo>
                  <a:pt x="444" y="7"/>
                  <a:pt x="439" y="7"/>
                  <a:pt x="441" y="7"/>
                </a:cubicBezTo>
                <a:close/>
                <a:moveTo>
                  <a:pt x="436" y="6"/>
                </a:moveTo>
                <a:cubicBezTo>
                  <a:pt x="433" y="6"/>
                  <a:pt x="434" y="5"/>
                  <a:pt x="431" y="6"/>
                </a:cubicBezTo>
                <a:cubicBezTo>
                  <a:pt x="431" y="6"/>
                  <a:pt x="433" y="6"/>
                  <a:pt x="432" y="7"/>
                </a:cubicBezTo>
                <a:cubicBezTo>
                  <a:pt x="434" y="7"/>
                  <a:pt x="436" y="8"/>
                  <a:pt x="437" y="7"/>
                </a:cubicBezTo>
                <a:cubicBezTo>
                  <a:pt x="432" y="7"/>
                  <a:pt x="433" y="6"/>
                  <a:pt x="436" y="6"/>
                </a:cubicBezTo>
                <a:close/>
                <a:moveTo>
                  <a:pt x="424" y="8"/>
                </a:moveTo>
                <a:cubicBezTo>
                  <a:pt x="420" y="7"/>
                  <a:pt x="426" y="6"/>
                  <a:pt x="421" y="7"/>
                </a:cubicBezTo>
                <a:cubicBezTo>
                  <a:pt x="423" y="7"/>
                  <a:pt x="420" y="8"/>
                  <a:pt x="424" y="8"/>
                </a:cubicBezTo>
                <a:close/>
                <a:moveTo>
                  <a:pt x="415" y="4"/>
                </a:moveTo>
                <a:cubicBezTo>
                  <a:pt x="415" y="4"/>
                  <a:pt x="414" y="4"/>
                  <a:pt x="413" y="4"/>
                </a:cubicBezTo>
                <a:cubicBezTo>
                  <a:pt x="415" y="4"/>
                  <a:pt x="417" y="5"/>
                  <a:pt x="420" y="5"/>
                </a:cubicBezTo>
                <a:cubicBezTo>
                  <a:pt x="420" y="4"/>
                  <a:pt x="417" y="4"/>
                  <a:pt x="415" y="4"/>
                </a:cubicBezTo>
                <a:close/>
                <a:moveTo>
                  <a:pt x="417" y="5"/>
                </a:moveTo>
                <a:cubicBezTo>
                  <a:pt x="417" y="6"/>
                  <a:pt x="414" y="6"/>
                  <a:pt x="412" y="5"/>
                </a:cubicBezTo>
                <a:cubicBezTo>
                  <a:pt x="412" y="6"/>
                  <a:pt x="415" y="6"/>
                  <a:pt x="416" y="7"/>
                </a:cubicBezTo>
                <a:cubicBezTo>
                  <a:pt x="416" y="7"/>
                  <a:pt x="417" y="7"/>
                  <a:pt x="418" y="7"/>
                </a:cubicBezTo>
                <a:cubicBezTo>
                  <a:pt x="413" y="6"/>
                  <a:pt x="418" y="6"/>
                  <a:pt x="419" y="6"/>
                </a:cubicBezTo>
                <a:cubicBezTo>
                  <a:pt x="419" y="6"/>
                  <a:pt x="419" y="5"/>
                  <a:pt x="417" y="5"/>
                </a:cubicBezTo>
                <a:close/>
                <a:moveTo>
                  <a:pt x="412" y="4"/>
                </a:moveTo>
                <a:cubicBezTo>
                  <a:pt x="409" y="4"/>
                  <a:pt x="409" y="5"/>
                  <a:pt x="410" y="5"/>
                </a:cubicBezTo>
                <a:cubicBezTo>
                  <a:pt x="409" y="4"/>
                  <a:pt x="414" y="5"/>
                  <a:pt x="413" y="5"/>
                </a:cubicBezTo>
                <a:cubicBezTo>
                  <a:pt x="410" y="4"/>
                  <a:pt x="413" y="4"/>
                  <a:pt x="412" y="4"/>
                </a:cubicBezTo>
                <a:close/>
                <a:moveTo>
                  <a:pt x="409" y="5"/>
                </a:moveTo>
                <a:cubicBezTo>
                  <a:pt x="405" y="5"/>
                  <a:pt x="405" y="5"/>
                  <a:pt x="405" y="5"/>
                </a:cubicBezTo>
                <a:cubicBezTo>
                  <a:pt x="404" y="6"/>
                  <a:pt x="408" y="6"/>
                  <a:pt x="407" y="7"/>
                </a:cubicBezTo>
                <a:cubicBezTo>
                  <a:pt x="409" y="7"/>
                  <a:pt x="409" y="7"/>
                  <a:pt x="412" y="8"/>
                </a:cubicBezTo>
                <a:cubicBezTo>
                  <a:pt x="411" y="7"/>
                  <a:pt x="404" y="6"/>
                  <a:pt x="409" y="5"/>
                </a:cubicBezTo>
                <a:close/>
                <a:moveTo>
                  <a:pt x="391" y="7"/>
                </a:moveTo>
                <a:cubicBezTo>
                  <a:pt x="393" y="7"/>
                  <a:pt x="395" y="7"/>
                  <a:pt x="397" y="7"/>
                </a:cubicBezTo>
                <a:cubicBezTo>
                  <a:pt x="397" y="7"/>
                  <a:pt x="397" y="7"/>
                  <a:pt x="397" y="7"/>
                </a:cubicBezTo>
                <a:cubicBezTo>
                  <a:pt x="395" y="7"/>
                  <a:pt x="393" y="7"/>
                  <a:pt x="391" y="7"/>
                </a:cubicBezTo>
                <a:close/>
                <a:moveTo>
                  <a:pt x="376" y="46"/>
                </a:moveTo>
                <a:cubicBezTo>
                  <a:pt x="376" y="47"/>
                  <a:pt x="379" y="47"/>
                  <a:pt x="380" y="47"/>
                </a:cubicBezTo>
                <a:cubicBezTo>
                  <a:pt x="378" y="47"/>
                  <a:pt x="378" y="46"/>
                  <a:pt x="376" y="46"/>
                </a:cubicBezTo>
                <a:close/>
                <a:moveTo>
                  <a:pt x="354" y="47"/>
                </a:moveTo>
                <a:cubicBezTo>
                  <a:pt x="353" y="48"/>
                  <a:pt x="359" y="47"/>
                  <a:pt x="359" y="47"/>
                </a:cubicBezTo>
                <a:cubicBezTo>
                  <a:pt x="357" y="47"/>
                  <a:pt x="357" y="46"/>
                  <a:pt x="354" y="47"/>
                </a:cubicBezTo>
                <a:close/>
                <a:moveTo>
                  <a:pt x="323" y="15"/>
                </a:moveTo>
                <a:cubicBezTo>
                  <a:pt x="323" y="16"/>
                  <a:pt x="322" y="16"/>
                  <a:pt x="324" y="16"/>
                </a:cubicBezTo>
                <a:cubicBezTo>
                  <a:pt x="326" y="16"/>
                  <a:pt x="326" y="15"/>
                  <a:pt x="323" y="15"/>
                </a:cubicBezTo>
                <a:close/>
                <a:moveTo>
                  <a:pt x="325" y="47"/>
                </a:moveTo>
                <a:cubicBezTo>
                  <a:pt x="324" y="48"/>
                  <a:pt x="328" y="47"/>
                  <a:pt x="329" y="46"/>
                </a:cubicBezTo>
                <a:cubicBezTo>
                  <a:pt x="327" y="47"/>
                  <a:pt x="327" y="46"/>
                  <a:pt x="325" y="47"/>
                </a:cubicBezTo>
                <a:close/>
                <a:moveTo>
                  <a:pt x="321" y="51"/>
                </a:moveTo>
                <a:cubicBezTo>
                  <a:pt x="324" y="50"/>
                  <a:pt x="323" y="50"/>
                  <a:pt x="321" y="51"/>
                </a:cubicBezTo>
                <a:cubicBezTo>
                  <a:pt x="323" y="51"/>
                  <a:pt x="325" y="50"/>
                  <a:pt x="327" y="50"/>
                </a:cubicBezTo>
                <a:cubicBezTo>
                  <a:pt x="328" y="50"/>
                  <a:pt x="328" y="49"/>
                  <a:pt x="328" y="49"/>
                </a:cubicBezTo>
                <a:cubicBezTo>
                  <a:pt x="325" y="50"/>
                  <a:pt x="321" y="49"/>
                  <a:pt x="321" y="51"/>
                </a:cubicBezTo>
                <a:close/>
                <a:moveTo>
                  <a:pt x="316" y="18"/>
                </a:moveTo>
                <a:cubicBezTo>
                  <a:pt x="319" y="17"/>
                  <a:pt x="317" y="18"/>
                  <a:pt x="320" y="18"/>
                </a:cubicBezTo>
                <a:cubicBezTo>
                  <a:pt x="319" y="17"/>
                  <a:pt x="321" y="17"/>
                  <a:pt x="321" y="16"/>
                </a:cubicBezTo>
                <a:cubicBezTo>
                  <a:pt x="318" y="17"/>
                  <a:pt x="319" y="17"/>
                  <a:pt x="317" y="17"/>
                </a:cubicBezTo>
                <a:cubicBezTo>
                  <a:pt x="317" y="17"/>
                  <a:pt x="317" y="17"/>
                  <a:pt x="316" y="18"/>
                </a:cubicBezTo>
                <a:close/>
                <a:moveTo>
                  <a:pt x="311" y="35"/>
                </a:moveTo>
                <a:cubicBezTo>
                  <a:pt x="312" y="34"/>
                  <a:pt x="316" y="34"/>
                  <a:pt x="315" y="34"/>
                </a:cubicBezTo>
                <a:cubicBezTo>
                  <a:pt x="314" y="34"/>
                  <a:pt x="308" y="35"/>
                  <a:pt x="311" y="35"/>
                </a:cubicBezTo>
                <a:close/>
                <a:moveTo>
                  <a:pt x="314" y="49"/>
                </a:moveTo>
                <a:cubicBezTo>
                  <a:pt x="314" y="50"/>
                  <a:pt x="318" y="49"/>
                  <a:pt x="318" y="49"/>
                </a:cubicBezTo>
                <a:lnTo>
                  <a:pt x="314" y="49"/>
                </a:lnTo>
                <a:close/>
                <a:moveTo>
                  <a:pt x="308" y="47"/>
                </a:moveTo>
                <a:cubicBezTo>
                  <a:pt x="308" y="48"/>
                  <a:pt x="314" y="46"/>
                  <a:pt x="315" y="46"/>
                </a:cubicBezTo>
                <a:cubicBezTo>
                  <a:pt x="315" y="46"/>
                  <a:pt x="315" y="45"/>
                  <a:pt x="316" y="45"/>
                </a:cubicBezTo>
                <a:cubicBezTo>
                  <a:pt x="313" y="46"/>
                  <a:pt x="309" y="47"/>
                  <a:pt x="308" y="47"/>
                </a:cubicBezTo>
                <a:close/>
                <a:moveTo>
                  <a:pt x="302" y="21"/>
                </a:moveTo>
                <a:cubicBezTo>
                  <a:pt x="305" y="21"/>
                  <a:pt x="305" y="20"/>
                  <a:pt x="306" y="20"/>
                </a:cubicBezTo>
                <a:cubicBezTo>
                  <a:pt x="306" y="19"/>
                  <a:pt x="307" y="19"/>
                  <a:pt x="307" y="19"/>
                </a:cubicBezTo>
                <a:cubicBezTo>
                  <a:pt x="304" y="20"/>
                  <a:pt x="303" y="20"/>
                  <a:pt x="302" y="21"/>
                </a:cubicBezTo>
                <a:close/>
                <a:moveTo>
                  <a:pt x="314" y="52"/>
                </a:moveTo>
                <a:cubicBezTo>
                  <a:pt x="313" y="52"/>
                  <a:pt x="311" y="53"/>
                  <a:pt x="311" y="53"/>
                </a:cubicBezTo>
                <a:cubicBezTo>
                  <a:pt x="314" y="52"/>
                  <a:pt x="313" y="53"/>
                  <a:pt x="315" y="52"/>
                </a:cubicBezTo>
                <a:cubicBezTo>
                  <a:pt x="315" y="52"/>
                  <a:pt x="315" y="52"/>
                  <a:pt x="314" y="52"/>
                </a:cubicBezTo>
                <a:close/>
                <a:moveTo>
                  <a:pt x="309" y="42"/>
                </a:moveTo>
                <a:cubicBezTo>
                  <a:pt x="307" y="43"/>
                  <a:pt x="305" y="43"/>
                  <a:pt x="304" y="44"/>
                </a:cubicBezTo>
                <a:cubicBezTo>
                  <a:pt x="306" y="44"/>
                  <a:pt x="309" y="43"/>
                  <a:pt x="310" y="42"/>
                </a:cubicBezTo>
                <a:cubicBezTo>
                  <a:pt x="310" y="42"/>
                  <a:pt x="310" y="41"/>
                  <a:pt x="309" y="41"/>
                </a:cubicBezTo>
                <a:lnTo>
                  <a:pt x="309" y="42"/>
                </a:lnTo>
                <a:close/>
                <a:moveTo>
                  <a:pt x="306" y="49"/>
                </a:moveTo>
                <a:cubicBezTo>
                  <a:pt x="308" y="49"/>
                  <a:pt x="309" y="49"/>
                  <a:pt x="310" y="49"/>
                </a:cubicBezTo>
                <a:cubicBezTo>
                  <a:pt x="310" y="48"/>
                  <a:pt x="310" y="48"/>
                  <a:pt x="311" y="48"/>
                </a:cubicBezTo>
                <a:cubicBezTo>
                  <a:pt x="311" y="48"/>
                  <a:pt x="311" y="48"/>
                  <a:pt x="311" y="48"/>
                </a:cubicBezTo>
                <a:cubicBezTo>
                  <a:pt x="308" y="49"/>
                  <a:pt x="307" y="48"/>
                  <a:pt x="306" y="49"/>
                </a:cubicBezTo>
                <a:close/>
                <a:moveTo>
                  <a:pt x="306" y="51"/>
                </a:moveTo>
                <a:cubicBezTo>
                  <a:pt x="307" y="51"/>
                  <a:pt x="308" y="50"/>
                  <a:pt x="309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07" y="50"/>
                  <a:pt x="304" y="51"/>
                  <a:pt x="306" y="51"/>
                </a:cubicBezTo>
                <a:close/>
                <a:moveTo>
                  <a:pt x="307" y="53"/>
                </a:moveTo>
                <a:cubicBezTo>
                  <a:pt x="309" y="53"/>
                  <a:pt x="306" y="54"/>
                  <a:pt x="306" y="54"/>
                </a:cubicBezTo>
                <a:cubicBezTo>
                  <a:pt x="309" y="54"/>
                  <a:pt x="310" y="53"/>
                  <a:pt x="311" y="52"/>
                </a:cubicBezTo>
                <a:cubicBezTo>
                  <a:pt x="310" y="52"/>
                  <a:pt x="308" y="53"/>
                  <a:pt x="307" y="53"/>
                </a:cubicBezTo>
                <a:close/>
                <a:moveTo>
                  <a:pt x="308" y="54"/>
                </a:moveTo>
                <a:cubicBezTo>
                  <a:pt x="305" y="55"/>
                  <a:pt x="306" y="55"/>
                  <a:pt x="305" y="56"/>
                </a:cubicBezTo>
                <a:cubicBezTo>
                  <a:pt x="308" y="55"/>
                  <a:pt x="309" y="56"/>
                  <a:pt x="310" y="55"/>
                </a:cubicBezTo>
                <a:cubicBezTo>
                  <a:pt x="308" y="55"/>
                  <a:pt x="308" y="55"/>
                  <a:pt x="308" y="54"/>
                </a:cubicBezTo>
                <a:close/>
                <a:moveTo>
                  <a:pt x="302" y="38"/>
                </a:moveTo>
                <a:cubicBezTo>
                  <a:pt x="300" y="39"/>
                  <a:pt x="300" y="39"/>
                  <a:pt x="300" y="40"/>
                </a:cubicBezTo>
                <a:cubicBezTo>
                  <a:pt x="303" y="39"/>
                  <a:pt x="303" y="39"/>
                  <a:pt x="302" y="38"/>
                </a:cubicBezTo>
                <a:close/>
                <a:moveTo>
                  <a:pt x="301" y="46"/>
                </a:moveTo>
                <a:cubicBezTo>
                  <a:pt x="300" y="47"/>
                  <a:pt x="300" y="47"/>
                  <a:pt x="299" y="47"/>
                </a:cubicBezTo>
                <a:cubicBezTo>
                  <a:pt x="299" y="47"/>
                  <a:pt x="297" y="48"/>
                  <a:pt x="299" y="48"/>
                </a:cubicBezTo>
                <a:cubicBezTo>
                  <a:pt x="300" y="47"/>
                  <a:pt x="305" y="45"/>
                  <a:pt x="302" y="46"/>
                </a:cubicBezTo>
                <a:cubicBezTo>
                  <a:pt x="302" y="46"/>
                  <a:pt x="301" y="46"/>
                  <a:pt x="301" y="46"/>
                </a:cubicBezTo>
                <a:close/>
                <a:moveTo>
                  <a:pt x="300" y="51"/>
                </a:moveTo>
                <a:cubicBezTo>
                  <a:pt x="300" y="51"/>
                  <a:pt x="303" y="50"/>
                  <a:pt x="303" y="50"/>
                </a:cubicBezTo>
                <a:cubicBezTo>
                  <a:pt x="301" y="50"/>
                  <a:pt x="297" y="52"/>
                  <a:pt x="300" y="51"/>
                </a:cubicBezTo>
                <a:close/>
                <a:moveTo>
                  <a:pt x="296" y="41"/>
                </a:moveTo>
                <a:cubicBezTo>
                  <a:pt x="296" y="40"/>
                  <a:pt x="297" y="40"/>
                  <a:pt x="297" y="40"/>
                </a:cubicBezTo>
                <a:cubicBezTo>
                  <a:pt x="294" y="40"/>
                  <a:pt x="293" y="42"/>
                  <a:pt x="296" y="41"/>
                </a:cubicBezTo>
                <a:close/>
                <a:moveTo>
                  <a:pt x="295" y="49"/>
                </a:moveTo>
                <a:cubicBezTo>
                  <a:pt x="293" y="50"/>
                  <a:pt x="294" y="51"/>
                  <a:pt x="297" y="51"/>
                </a:cubicBezTo>
                <a:cubicBezTo>
                  <a:pt x="298" y="50"/>
                  <a:pt x="294" y="50"/>
                  <a:pt x="297" y="49"/>
                </a:cubicBezTo>
                <a:cubicBezTo>
                  <a:pt x="296" y="49"/>
                  <a:pt x="296" y="49"/>
                  <a:pt x="295" y="49"/>
                </a:cubicBezTo>
                <a:close/>
                <a:moveTo>
                  <a:pt x="296" y="54"/>
                </a:moveTo>
                <a:cubicBezTo>
                  <a:pt x="296" y="55"/>
                  <a:pt x="294" y="55"/>
                  <a:pt x="294" y="55"/>
                </a:cubicBezTo>
                <a:cubicBezTo>
                  <a:pt x="294" y="56"/>
                  <a:pt x="294" y="56"/>
                  <a:pt x="295" y="57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93" y="58"/>
                  <a:pt x="293" y="58"/>
                  <a:pt x="292" y="58"/>
                </a:cubicBezTo>
                <a:cubicBezTo>
                  <a:pt x="294" y="58"/>
                  <a:pt x="294" y="58"/>
                  <a:pt x="295" y="58"/>
                </a:cubicBezTo>
                <a:cubicBezTo>
                  <a:pt x="293" y="58"/>
                  <a:pt x="293" y="57"/>
                  <a:pt x="297" y="57"/>
                </a:cubicBezTo>
                <a:cubicBezTo>
                  <a:pt x="297" y="56"/>
                  <a:pt x="295" y="56"/>
                  <a:pt x="295" y="56"/>
                </a:cubicBezTo>
                <a:cubicBezTo>
                  <a:pt x="295" y="55"/>
                  <a:pt x="299" y="54"/>
                  <a:pt x="298" y="54"/>
                </a:cubicBezTo>
                <a:cubicBezTo>
                  <a:pt x="297" y="55"/>
                  <a:pt x="297" y="54"/>
                  <a:pt x="296" y="54"/>
                </a:cubicBezTo>
                <a:close/>
                <a:moveTo>
                  <a:pt x="286" y="51"/>
                </a:moveTo>
                <a:cubicBezTo>
                  <a:pt x="286" y="52"/>
                  <a:pt x="282" y="52"/>
                  <a:pt x="282" y="53"/>
                </a:cubicBezTo>
                <a:cubicBezTo>
                  <a:pt x="285" y="52"/>
                  <a:pt x="292" y="51"/>
                  <a:pt x="293" y="49"/>
                </a:cubicBezTo>
                <a:cubicBezTo>
                  <a:pt x="289" y="50"/>
                  <a:pt x="289" y="51"/>
                  <a:pt x="286" y="51"/>
                </a:cubicBezTo>
                <a:close/>
                <a:moveTo>
                  <a:pt x="287" y="58"/>
                </a:moveTo>
                <a:cubicBezTo>
                  <a:pt x="291" y="56"/>
                  <a:pt x="292" y="55"/>
                  <a:pt x="293" y="54"/>
                </a:cubicBezTo>
                <a:cubicBezTo>
                  <a:pt x="288" y="56"/>
                  <a:pt x="290" y="56"/>
                  <a:pt x="287" y="58"/>
                </a:cubicBezTo>
                <a:close/>
                <a:moveTo>
                  <a:pt x="286" y="51"/>
                </a:moveTo>
                <a:cubicBezTo>
                  <a:pt x="288" y="50"/>
                  <a:pt x="291" y="49"/>
                  <a:pt x="291" y="48"/>
                </a:cubicBezTo>
                <a:cubicBezTo>
                  <a:pt x="289" y="49"/>
                  <a:pt x="285" y="51"/>
                  <a:pt x="286" y="51"/>
                </a:cubicBezTo>
                <a:close/>
                <a:moveTo>
                  <a:pt x="288" y="60"/>
                </a:moveTo>
                <a:cubicBezTo>
                  <a:pt x="289" y="60"/>
                  <a:pt x="294" y="59"/>
                  <a:pt x="294" y="59"/>
                </a:cubicBezTo>
                <a:cubicBezTo>
                  <a:pt x="293" y="59"/>
                  <a:pt x="289" y="59"/>
                  <a:pt x="288" y="60"/>
                </a:cubicBezTo>
                <a:close/>
                <a:moveTo>
                  <a:pt x="283" y="27"/>
                </a:moveTo>
                <a:cubicBezTo>
                  <a:pt x="276" y="29"/>
                  <a:pt x="276" y="29"/>
                  <a:pt x="276" y="29"/>
                </a:cubicBezTo>
                <a:cubicBezTo>
                  <a:pt x="277" y="30"/>
                  <a:pt x="274" y="30"/>
                  <a:pt x="274" y="31"/>
                </a:cubicBezTo>
                <a:cubicBezTo>
                  <a:pt x="278" y="29"/>
                  <a:pt x="276" y="29"/>
                  <a:pt x="281" y="28"/>
                </a:cubicBezTo>
                <a:cubicBezTo>
                  <a:pt x="281" y="28"/>
                  <a:pt x="279" y="29"/>
                  <a:pt x="280" y="29"/>
                </a:cubicBezTo>
                <a:cubicBezTo>
                  <a:pt x="282" y="28"/>
                  <a:pt x="282" y="29"/>
                  <a:pt x="284" y="28"/>
                </a:cubicBezTo>
                <a:cubicBezTo>
                  <a:pt x="285" y="27"/>
                  <a:pt x="281" y="28"/>
                  <a:pt x="283" y="27"/>
                </a:cubicBezTo>
                <a:close/>
                <a:moveTo>
                  <a:pt x="291" y="52"/>
                </a:moveTo>
                <a:cubicBezTo>
                  <a:pt x="291" y="51"/>
                  <a:pt x="289" y="52"/>
                  <a:pt x="291" y="51"/>
                </a:cubicBezTo>
                <a:cubicBezTo>
                  <a:pt x="285" y="53"/>
                  <a:pt x="289" y="53"/>
                  <a:pt x="291" y="52"/>
                </a:cubicBezTo>
                <a:close/>
                <a:moveTo>
                  <a:pt x="282" y="46"/>
                </a:moveTo>
                <a:cubicBezTo>
                  <a:pt x="282" y="46"/>
                  <a:pt x="281" y="46"/>
                  <a:pt x="281" y="47"/>
                </a:cubicBezTo>
                <a:cubicBezTo>
                  <a:pt x="283" y="46"/>
                  <a:pt x="285" y="46"/>
                  <a:pt x="286" y="45"/>
                </a:cubicBezTo>
                <a:cubicBezTo>
                  <a:pt x="284" y="45"/>
                  <a:pt x="284" y="45"/>
                  <a:pt x="282" y="46"/>
                </a:cubicBezTo>
                <a:close/>
                <a:moveTo>
                  <a:pt x="275" y="46"/>
                </a:moveTo>
                <a:cubicBezTo>
                  <a:pt x="277" y="46"/>
                  <a:pt x="280" y="44"/>
                  <a:pt x="281" y="44"/>
                </a:cubicBezTo>
                <a:cubicBezTo>
                  <a:pt x="282" y="44"/>
                  <a:pt x="286" y="42"/>
                  <a:pt x="284" y="42"/>
                </a:cubicBezTo>
                <a:cubicBezTo>
                  <a:pt x="283" y="43"/>
                  <a:pt x="276" y="45"/>
                  <a:pt x="275" y="46"/>
                </a:cubicBezTo>
                <a:close/>
                <a:moveTo>
                  <a:pt x="284" y="57"/>
                </a:moveTo>
                <a:cubicBezTo>
                  <a:pt x="285" y="56"/>
                  <a:pt x="283" y="55"/>
                  <a:pt x="287" y="54"/>
                </a:cubicBezTo>
                <a:cubicBezTo>
                  <a:pt x="288" y="53"/>
                  <a:pt x="286" y="54"/>
                  <a:pt x="285" y="54"/>
                </a:cubicBezTo>
                <a:cubicBezTo>
                  <a:pt x="284" y="55"/>
                  <a:pt x="285" y="55"/>
                  <a:pt x="283" y="56"/>
                </a:cubicBezTo>
                <a:cubicBezTo>
                  <a:pt x="282" y="56"/>
                  <a:pt x="285" y="56"/>
                  <a:pt x="281" y="57"/>
                </a:cubicBezTo>
                <a:cubicBezTo>
                  <a:pt x="281" y="58"/>
                  <a:pt x="283" y="57"/>
                  <a:pt x="284" y="57"/>
                </a:cubicBezTo>
                <a:cubicBezTo>
                  <a:pt x="283" y="57"/>
                  <a:pt x="283" y="57"/>
                  <a:pt x="284" y="57"/>
                </a:cubicBezTo>
                <a:close/>
                <a:moveTo>
                  <a:pt x="279" y="43"/>
                </a:moveTo>
                <a:cubicBezTo>
                  <a:pt x="279" y="43"/>
                  <a:pt x="279" y="43"/>
                  <a:pt x="280" y="43"/>
                </a:cubicBezTo>
                <a:cubicBezTo>
                  <a:pt x="280" y="43"/>
                  <a:pt x="283" y="42"/>
                  <a:pt x="283" y="42"/>
                </a:cubicBezTo>
                <a:cubicBezTo>
                  <a:pt x="281" y="42"/>
                  <a:pt x="281" y="42"/>
                  <a:pt x="279" y="43"/>
                </a:cubicBezTo>
                <a:close/>
                <a:moveTo>
                  <a:pt x="273" y="49"/>
                </a:moveTo>
                <a:cubicBezTo>
                  <a:pt x="277" y="47"/>
                  <a:pt x="276" y="49"/>
                  <a:pt x="277" y="48"/>
                </a:cubicBezTo>
                <a:cubicBezTo>
                  <a:pt x="278" y="48"/>
                  <a:pt x="278" y="48"/>
                  <a:pt x="278" y="47"/>
                </a:cubicBezTo>
                <a:cubicBezTo>
                  <a:pt x="276" y="48"/>
                  <a:pt x="274" y="48"/>
                  <a:pt x="273" y="49"/>
                </a:cubicBezTo>
                <a:close/>
                <a:moveTo>
                  <a:pt x="274" y="62"/>
                </a:moveTo>
                <a:cubicBezTo>
                  <a:pt x="273" y="62"/>
                  <a:pt x="272" y="63"/>
                  <a:pt x="272" y="63"/>
                </a:cubicBezTo>
                <a:cubicBezTo>
                  <a:pt x="273" y="62"/>
                  <a:pt x="274" y="63"/>
                  <a:pt x="275" y="62"/>
                </a:cubicBezTo>
                <a:cubicBezTo>
                  <a:pt x="274" y="62"/>
                  <a:pt x="281" y="60"/>
                  <a:pt x="282" y="59"/>
                </a:cubicBezTo>
                <a:cubicBezTo>
                  <a:pt x="281" y="60"/>
                  <a:pt x="280" y="60"/>
                  <a:pt x="280" y="60"/>
                </a:cubicBezTo>
                <a:cubicBezTo>
                  <a:pt x="279" y="60"/>
                  <a:pt x="280" y="59"/>
                  <a:pt x="278" y="59"/>
                </a:cubicBezTo>
                <a:cubicBezTo>
                  <a:pt x="279" y="60"/>
                  <a:pt x="277" y="60"/>
                  <a:pt x="275" y="61"/>
                </a:cubicBezTo>
                <a:cubicBezTo>
                  <a:pt x="276" y="61"/>
                  <a:pt x="275" y="61"/>
                  <a:pt x="274" y="62"/>
                </a:cubicBezTo>
                <a:close/>
                <a:moveTo>
                  <a:pt x="270" y="48"/>
                </a:moveTo>
                <a:cubicBezTo>
                  <a:pt x="270" y="49"/>
                  <a:pt x="273" y="48"/>
                  <a:pt x="276" y="47"/>
                </a:cubicBezTo>
                <a:cubicBezTo>
                  <a:pt x="273" y="47"/>
                  <a:pt x="273" y="46"/>
                  <a:pt x="271" y="47"/>
                </a:cubicBezTo>
                <a:cubicBezTo>
                  <a:pt x="272" y="47"/>
                  <a:pt x="274" y="47"/>
                  <a:pt x="270" y="48"/>
                </a:cubicBezTo>
                <a:close/>
                <a:moveTo>
                  <a:pt x="276" y="60"/>
                </a:moveTo>
                <a:cubicBezTo>
                  <a:pt x="276" y="60"/>
                  <a:pt x="277" y="59"/>
                  <a:pt x="276" y="59"/>
                </a:cubicBezTo>
                <a:cubicBezTo>
                  <a:pt x="270" y="61"/>
                  <a:pt x="269" y="62"/>
                  <a:pt x="276" y="60"/>
                </a:cubicBezTo>
                <a:close/>
                <a:moveTo>
                  <a:pt x="264" y="34"/>
                </a:moveTo>
                <a:cubicBezTo>
                  <a:pt x="262" y="34"/>
                  <a:pt x="261" y="35"/>
                  <a:pt x="261" y="35"/>
                </a:cubicBezTo>
                <a:cubicBezTo>
                  <a:pt x="263" y="35"/>
                  <a:pt x="265" y="34"/>
                  <a:pt x="265" y="34"/>
                </a:cubicBezTo>
                <a:cubicBezTo>
                  <a:pt x="264" y="34"/>
                  <a:pt x="264" y="34"/>
                  <a:pt x="264" y="34"/>
                </a:cubicBezTo>
                <a:close/>
                <a:moveTo>
                  <a:pt x="248" y="40"/>
                </a:moveTo>
                <a:cubicBezTo>
                  <a:pt x="250" y="40"/>
                  <a:pt x="247" y="41"/>
                  <a:pt x="248" y="41"/>
                </a:cubicBezTo>
                <a:cubicBezTo>
                  <a:pt x="251" y="40"/>
                  <a:pt x="250" y="40"/>
                  <a:pt x="252" y="39"/>
                </a:cubicBezTo>
                <a:cubicBezTo>
                  <a:pt x="252" y="39"/>
                  <a:pt x="252" y="40"/>
                  <a:pt x="253" y="39"/>
                </a:cubicBezTo>
                <a:cubicBezTo>
                  <a:pt x="254" y="39"/>
                  <a:pt x="253" y="39"/>
                  <a:pt x="254" y="38"/>
                </a:cubicBezTo>
                <a:cubicBezTo>
                  <a:pt x="257" y="37"/>
                  <a:pt x="256" y="38"/>
                  <a:pt x="259" y="36"/>
                </a:cubicBezTo>
                <a:cubicBezTo>
                  <a:pt x="260" y="36"/>
                  <a:pt x="260" y="36"/>
                  <a:pt x="260" y="35"/>
                </a:cubicBezTo>
                <a:cubicBezTo>
                  <a:pt x="258" y="36"/>
                  <a:pt x="258" y="36"/>
                  <a:pt x="256" y="36"/>
                </a:cubicBezTo>
                <a:cubicBezTo>
                  <a:pt x="258" y="36"/>
                  <a:pt x="253" y="38"/>
                  <a:pt x="254" y="37"/>
                </a:cubicBezTo>
                <a:cubicBezTo>
                  <a:pt x="251" y="38"/>
                  <a:pt x="252" y="39"/>
                  <a:pt x="250" y="40"/>
                </a:cubicBezTo>
                <a:cubicBezTo>
                  <a:pt x="250" y="39"/>
                  <a:pt x="251" y="39"/>
                  <a:pt x="250" y="39"/>
                </a:cubicBezTo>
                <a:cubicBezTo>
                  <a:pt x="245" y="41"/>
                  <a:pt x="242" y="42"/>
                  <a:pt x="238" y="44"/>
                </a:cubicBezTo>
                <a:cubicBezTo>
                  <a:pt x="237" y="45"/>
                  <a:pt x="241" y="44"/>
                  <a:pt x="239" y="45"/>
                </a:cubicBezTo>
                <a:cubicBezTo>
                  <a:pt x="235" y="46"/>
                  <a:pt x="238" y="43"/>
                  <a:pt x="235" y="45"/>
                </a:cubicBezTo>
                <a:cubicBezTo>
                  <a:pt x="236" y="45"/>
                  <a:pt x="236" y="46"/>
                  <a:pt x="238" y="45"/>
                </a:cubicBezTo>
                <a:cubicBezTo>
                  <a:pt x="239" y="44"/>
                  <a:pt x="241" y="44"/>
                  <a:pt x="242" y="44"/>
                </a:cubicBezTo>
                <a:cubicBezTo>
                  <a:pt x="243" y="43"/>
                  <a:pt x="241" y="44"/>
                  <a:pt x="242" y="43"/>
                </a:cubicBezTo>
                <a:cubicBezTo>
                  <a:pt x="245" y="42"/>
                  <a:pt x="246" y="41"/>
                  <a:pt x="248" y="40"/>
                </a:cubicBezTo>
                <a:close/>
                <a:moveTo>
                  <a:pt x="253" y="56"/>
                </a:moveTo>
                <a:cubicBezTo>
                  <a:pt x="253" y="57"/>
                  <a:pt x="253" y="57"/>
                  <a:pt x="254" y="57"/>
                </a:cubicBezTo>
                <a:cubicBezTo>
                  <a:pt x="257" y="55"/>
                  <a:pt x="256" y="56"/>
                  <a:pt x="258" y="55"/>
                </a:cubicBezTo>
                <a:cubicBezTo>
                  <a:pt x="258" y="55"/>
                  <a:pt x="263" y="53"/>
                  <a:pt x="264" y="52"/>
                </a:cubicBezTo>
                <a:cubicBezTo>
                  <a:pt x="260" y="53"/>
                  <a:pt x="255" y="56"/>
                  <a:pt x="253" y="56"/>
                </a:cubicBezTo>
                <a:close/>
                <a:moveTo>
                  <a:pt x="264" y="64"/>
                </a:moveTo>
                <a:cubicBezTo>
                  <a:pt x="267" y="64"/>
                  <a:pt x="264" y="65"/>
                  <a:pt x="263" y="65"/>
                </a:cubicBezTo>
                <a:cubicBezTo>
                  <a:pt x="263" y="66"/>
                  <a:pt x="263" y="66"/>
                  <a:pt x="264" y="66"/>
                </a:cubicBezTo>
                <a:cubicBezTo>
                  <a:pt x="264" y="65"/>
                  <a:pt x="265" y="66"/>
                  <a:pt x="267" y="65"/>
                </a:cubicBezTo>
                <a:cubicBezTo>
                  <a:pt x="268" y="64"/>
                  <a:pt x="268" y="64"/>
                  <a:pt x="268" y="63"/>
                </a:cubicBezTo>
                <a:cubicBezTo>
                  <a:pt x="267" y="64"/>
                  <a:pt x="265" y="63"/>
                  <a:pt x="264" y="64"/>
                </a:cubicBezTo>
                <a:close/>
                <a:moveTo>
                  <a:pt x="261" y="65"/>
                </a:moveTo>
                <a:cubicBezTo>
                  <a:pt x="261" y="65"/>
                  <a:pt x="261" y="65"/>
                  <a:pt x="261" y="65"/>
                </a:cubicBezTo>
                <a:cubicBezTo>
                  <a:pt x="263" y="65"/>
                  <a:pt x="266" y="63"/>
                  <a:pt x="264" y="63"/>
                </a:cubicBezTo>
                <a:cubicBezTo>
                  <a:pt x="264" y="64"/>
                  <a:pt x="263" y="64"/>
                  <a:pt x="261" y="65"/>
                </a:cubicBezTo>
                <a:close/>
                <a:moveTo>
                  <a:pt x="253" y="68"/>
                </a:moveTo>
                <a:cubicBezTo>
                  <a:pt x="255" y="68"/>
                  <a:pt x="258" y="67"/>
                  <a:pt x="259" y="67"/>
                </a:cubicBezTo>
                <a:cubicBezTo>
                  <a:pt x="258" y="67"/>
                  <a:pt x="261" y="66"/>
                  <a:pt x="260" y="66"/>
                </a:cubicBezTo>
                <a:cubicBezTo>
                  <a:pt x="257" y="67"/>
                  <a:pt x="256" y="67"/>
                  <a:pt x="253" y="68"/>
                </a:cubicBezTo>
                <a:close/>
                <a:moveTo>
                  <a:pt x="256" y="64"/>
                </a:moveTo>
                <a:cubicBezTo>
                  <a:pt x="258" y="64"/>
                  <a:pt x="255" y="65"/>
                  <a:pt x="257" y="65"/>
                </a:cubicBezTo>
                <a:cubicBezTo>
                  <a:pt x="258" y="64"/>
                  <a:pt x="257" y="64"/>
                  <a:pt x="258" y="63"/>
                </a:cubicBezTo>
                <a:lnTo>
                  <a:pt x="256" y="64"/>
                </a:lnTo>
                <a:close/>
                <a:moveTo>
                  <a:pt x="249" y="75"/>
                </a:moveTo>
                <a:cubicBezTo>
                  <a:pt x="249" y="75"/>
                  <a:pt x="249" y="75"/>
                  <a:pt x="248" y="75"/>
                </a:cubicBezTo>
                <a:cubicBezTo>
                  <a:pt x="247" y="75"/>
                  <a:pt x="250" y="73"/>
                  <a:pt x="247" y="74"/>
                </a:cubicBezTo>
                <a:cubicBezTo>
                  <a:pt x="250" y="74"/>
                  <a:pt x="243" y="77"/>
                  <a:pt x="246" y="77"/>
                </a:cubicBezTo>
                <a:cubicBezTo>
                  <a:pt x="246" y="77"/>
                  <a:pt x="247" y="76"/>
                  <a:pt x="247" y="76"/>
                </a:cubicBezTo>
                <a:cubicBezTo>
                  <a:pt x="246" y="77"/>
                  <a:pt x="246" y="77"/>
                  <a:pt x="247" y="77"/>
                </a:cubicBezTo>
                <a:cubicBezTo>
                  <a:pt x="249" y="75"/>
                  <a:pt x="255" y="74"/>
                  <a:pt x="257" y="72"/>
                </a:cubicBezTo>
                <a:cubicBezTo>
                  <a:pt x="255" y="72"/>
                  <a:pt x="252" y="74"/>
                  <a:pt x="249" y="75"/>
                </a:cubicBezTo>
                <a:close/>
                <a:moveTo>
                  <a:pt x="248" y="62"/>
                </a:moveTo>
                <a:cubicBezTo>
                  <a:pt x="250" y="61"/>
                  <a:pt x="251" y="61"/>
                  <a:pt x="251" y="60"/>
                </a:cubicBezTo>
                <a:cubicBezTo>
                  <a:pt x="249" y="61"/>
                  <a:pt x="248" y="62"/>
                  <a:pt x="248" y="62"/>
                </a:cubicBezTo>
                <a:close/>
                <a:moveTo>
                  <a:pt x="246" y="67"/>
                </a:moveTo>
                <a:cubicBezTo>
                  <a:pt x="243" y="68"/>
                  <a:pt x="245" y="69"/>
                  <a:pt x="248" y="68"/>
                </a:cubicBezTo>
                <a:cubicBezTo>
                  <a:pt x="248" y="67"/>
                  <a:pt x="246" y="68"/>
                  <a:pt x="246" y="67"/>
                </a:cubicBezTo>
                <a:close/>
                <a:moveTo>
                  <a:pt x="244" y="65"/>
                </a:moveTo>
                <a:cubicBezTo>
                  <a:pt x="243" y="65"/>
                  <a:pt x="245" y="64"/>
                  <a:pt x="245" y="63"/>
                </a:cubicBezTo>
                <a:cubicBezTo>
                  <a:pt x="242" y="64"/>
                  <a:pt x="242" y="66"/>
                  <a:pt x="244" y="65"/>
                </a:cubicBezTo>
                <a:close/>
                <a:moveTo>
                  <a:pt x="241" y="72"/>
                </a:moveTo>
                <a:cubicBezTo>
                  <a:pt x="241" y="72"/>
                  <a:pt x="241" y="71"/>
                  <a:pt x="240" y="71"/>
                </a:cubicBezTo>
                <a:cubicBezTo>
                  <a:pt x="240" y="72"/>
                  <a:pt x="239" y="72"/>
                  <a:pt x="239" y="72"/>
                </a:cubicBezTo>
                <a:cubicBezTo>
                  <a:pt x="239" y="72"/>
                  <a:pt x="238" y="73"/>
                  <a:pt x="238" y="73"/>
                </a:cubicBezTo>
                <a:cubicBezTo>
                  <a:pt x="242" y="71"/>
                  <a:pt x="237" y="74"/>
                  <a:pt x="239" y="74"/>
                </a:cubicBezTo>
                <a:cubicBezTo>
                  <a:pt x="243" y="71"/>
                  <a:pt x="246" y="72"/>
                  <a:pt x="248" y="70"/>
                </a:cubicBezTo>
                <a:cubicBezTo>
                  <a:pt x="245" y="70"/>
                  <a:pt x="241" y="73"/>
                  <a:pt x="239" y="73"/>
                </a:cubicBezTo>
                <a:cubicBezTo>
                  <a:pt x="239" y="73"/>
                  <a:pt x="240" y="72"/>
                  <a:pt x="241" y="72"/>
                </a:cubicBezTo>
                <a:close/>
                <a:moveTo>
                  <a:pt x="239" y="71"/>
                </a:moveTo>
                <a:cubicBezTo>
                  <a:pt x="236" y="72"/>
                  <a:pt x="237" y="73"/>
                  <a:pt x="236" y="74"/>
                </a:cubicBezTo>
                <a:cubicBezTo>
                  <a:pt x="238" y="73"/>
                  <a:pt x="239" y="72"/>
                  <a:pt x="239" y="71"/>
                </a:cubicBezTo>
                <a:close/>
                <a:moveTo>
                  <a:pt x="226" y="49"/>
                </a:moveTo>
                <a:cubicBezTo>
                  <a:pt x="226" y="48"/>
                  <a:pt x="225" y="49"/>
                  <a:pt x="227" y="47"/>
                </a:cubicBezTo>
                <a:cubicBezTo>
                  <a:pt x="225" y="49"/>
                  <a:pt x="222" y="49"/>
                  <a:pt x="221" y="51"/>
                </a:cubicBezTo>
                <a:cubicBezTo>
                  <a:pt x="225" y="49"/>
                  <a:pt x="224" y="50"/>
                  <a:pt x="226" y="50"/>
                </a:cubicBezTo>
                <a:cubicBezTo>
                  <a:pt x="224" y="51"/>
                  <a:pt x="224" y="51"/>
                  <a:pt x="222" y="51"/>
                </a:cubicBezTo>
                <a:cubicBezTo>
                  <a:pt x="223" y="52"/>
                  <a:pt x="227" y="50"/>
                  <a:pt x="230" y="49"/>
                </a:cubicBezTo>
                <a:cubicBezTo>
                  <a:pt x="230" y="48"/>
                  <a:pt x="230" y="48"/>
                  <a:pt x="231" y="47"/>
                </a:cubicBezTo>
                <a:cubicBezTo>
                  <a:pt x="231" y="47"/>
                  <a:pt x="231" y="48"/>
                  <a:pt x="233" y="47"/>
                </a:cubicBezTo>
                <a:cubicBezTo>
                  <a:pt x="233" y="46"/>
                  <a:pt x="233" y="46"/>
                  <a:pt x="233" y="46"/>
                </a:cubicBezTo>
                <a:cubicBezTo>
                  <a:pt x="229" y="48"/>
                  <a:pt x="228" y="48"/>
                  <a:pt x="226" y="49"/>
                </a:cubicBezTo>
                <a:close/>
                <a:moveTo>
                  <a:pt x="235" y="57"/>
                </a:moveTo>
                <a:cubicBezTo>
                  <a:pt x="233" y="58"/>
                  <a:pt x="231" y="59"/>
                  <a:pt x="230" y="59"/>
                </a:cubicBezTo>
                <a:cubicBezTo>
                  <a:pt x="228" y="60"/>
                  <a:pt x="231" y="59"/>
                  <a:pt x="232" y="59"/>
                </a:cubicBezTo>
                <a:cubicBezTo>
                  <a:pt x="232" y="59"/>
                  <a:pt x="231" y="59"/>
                  <a:pt x="233" y="58"/>
                </a:cubicBezTo>
                <a:cubicBezTo>
                  <a:pt x="233" y="58"/>
                  <a:pt x="233" y="59"/>
                  <a:pt x="232" y="59"/>
                </a:cubicBezTo>
                <a:cubicBezTo>
                  <a:pt x="234" y="58"/>
                  <a:pt x="236" y="58"/>
                  <a:pt x="236" y="57"/>
                </a:cubicBezTo>
                <a:cubicBezTo>
                  <a:pt x="235" y="57"/>
                  <a:pt x="235" y="57"/>
                  <a:pt x="235" y="57"/>
                </a:cubicBezTo>
                <a:close/>
                <a:moveTo>
                  <a:pt x="235" y="64"/>
                </a:moveTo>
                <a:cubicBezTo>
                  <a:pt x="237" y="63"/>
                  <a:pt x="235" y="65"/>
                  <a:pt x="235" y="65"/>
                </a:cubicBezTo>
                <a:cubicBezTo>
                  <a:pt x="238" y="64"/>
                  <a:pt x="238" y="64"/>
                  <a:pt x="238" y="63"/>
                </a:cubicBezTo>
                <a:cubicBezTo>
                  <a:pt x="237" y="64"/>
                  <a:pt x="235" y="64"/>
                  <a:pt x="235" y="64"/>
                </a:cubicBezTo>
                <a:close/>
                <a:moveTo>
                  <a:pt x="230" y="61"/>
                </a:moveTo>
                <a:cubicBezTo>
                  <a:pt x="230" y="61"/>
                  <a:pt x="228" y="63"/>
                  <a:pt x="231" y="62"/>
                </a:cubicBezTo>
                <a:cubicBezTo>
                  <a:pt x="230" y="62"/>
                  <a:pt x="232" y="60"/>
                  <a:pt x="232" y="60"/>
                </a:cubicBezTo>
                <a:cubicBezTo>
                  <a:pt x="231" y="60"/>
                  <a:pt x="230" y="61"/>
                  <a:pt x="230" y="61"/>
                </a:cubicBezTo>
                <a:close/>
                <a:moveTo>
                  <a:pt x="227" y="61"/>
                </a:moveTo>
                <a:cubicBezTo>
                  <a:pt x="227" y="62"/>
                  <a:pt x="227" y="62"/>
                  <a:pt x="227" y="62"/>
                </a:cubicBezTo>
                <a:cubicBezTo>
                  <a:pt x="228" y="61"/>
                  <a:pt x="229" y="60"/>
                  <a:pt x="230" y="60"/>
                </a:cubicBezTo>
                <a:cubicBezTo>
                  <a:pt x="230" y="60"/>
                  <a:pt x="229" y="60"/>
                  <a:pt x="227" y="61"/>
                </a:cubicBezTo>
                <a:close/>
                <a:moveTo>
                  <a:pt x="225" y="71"/>
                </a:moveTo>
                <a:cubicBezTo>
                  <a:pt x="228" y="69"/>
                  <a:pt x="229" y="68"/>
                  <a:pt x="232" y="66"/>
                </a:cubicBezTo>
                <a:cubicBezTo>
                  <a:pt x="230" y="67"/>
                  <a:pt x="232" y="66"/>
                  <a:pt x="232" y="65"/>
                </a:cubicBezTo>
                <a:cubicBezTo>
                  <a:pt x="230" y="67"/>
                  <a:pt x="226" y="67"/>
                  <a:pt x="226" y="68"/>
                </a:cubicBezTo>
                <a:cubicBezTo>
                  <a:pt x="227" y="69"/>
                  <a:pt x="228" y="67"/>
                  <a:pt x="230" y="67"/>
                </a:cubicBezTo>
                <a:cubicBezTo>
                  <a:pt x="230" y="67"/>
                  <a:pt x="231" y="67"/>
                  <a:pt x="231" y="67"/>
                </a:cubicBezTo>
                <a:cubicBezTo>
                  <a:pt x="228" y="69"/>
                  <a:pt x="225" y="70"/>
                  <a:pt x="225" y="71"/>
                </a:cubicBezTo>
                <a:close/>
                <a:moveTo>
                  <a:pt x="228" y="73"/>
                </a:moveTo>
                <a:cubicBezTo>
                  <a:pt x="228" y="73"/>
                  <a:pt x="228" y="72"/>
                  <a:pt x="226" y="73"/>
                </a:cubicBezTo>
                <a:cubicBezTo>
                  <a:pt x="227" y="74"/>
                  <a:pt x="227" y="74"/>
                  <a:pt x="227" y="74"/>
                </a:cubicBezTo>
                <a:cubicBezTo>
                  <a:pt x="228" y="73"/>
                  <a:pt x="231" y="72"/>
                  <a:pt x="230" y="72"/>
                </a:cubicBezTo>
                <a:lnTo>
                  <a:pt x="228" y="73"/>
                </a:lnTo>
                <a:close/>
                <a:moveTo>
                  <a:pt x="221" y="77"/>
                </a:moveTo>
                <a:cubicBezTo>
                  <a:pt x="221" y="77"/>
                  <a:pt x="224" y="76"/>
                  <a:pt x="225" y="76"/>
                </a:cubicBezTo>
                <a:cubicBezTo>
                  <a:pt x="224" y="77"/>
                  <a:pt x="222" y="78"/>
                  <a:pt x="221" y="79"/>
                </a:cubicBezTo>
                <a:cubicBezTo>
                  <a:pt x="223" y="78"/>
                  <a:pt x="225" y="77"/>
                  <a:pt x="227" y="76"/>
                </a:cubicBezTo>
                <a:cubicBezTo>
                  <a:pt x="228" y="75"/>
                  <a:pt x="227" y="75"/>
                  <a:pt x="226" y="74"/>
                </a:cubicBezTo>
                <a:cubicBezTo>
                  <a:pt x="224" y="75"/>
                  <a:pt x="223" y="76"/>
                  <a:pt x="222" y="77"/>
                </a:cubicBezTo>
                <a:cubicBezTo>
                  <a:pt x="222" y="76"/>
                  <a:pt x="221" y="76"/>
                  <a:pt x="221" y="77"/>
                </a:cubicBezTo>
                <a:close/>
                <a:moveTo>
                  <a:pt x="224" y="73"/>
                </a:moveTo>
                <a:cubicBezTo>
                  <a:pt x="220" y="76"/>
                  <a:pt x="220" y="76"/>
                  <a:pt x="220" y="76"/>
                </a:cubicBezTo>
                <a:cubicBezTo>
                  <a:pt x="222" y="76"/>
                  <a:pt x="221" y="76"/>
                  <a:pt x="224" y="75"/>
                </a:cubicBezTo>
                <a:cubicBezTo>
                  <a:pt x="223" y="74"/>
                  <a:pt x="226" y="73"/>
                  <a:pt x="224" y="73"/>
                </a:cubicBezTo>
                <a:close/>
                <a:moveTo>
                  <a:pt x="206" y="64"/>
                </a:moveTo>
                <a:cubicBezTo>
                  <a:pt x="207" y="65"/>
                  <a:pt x="208" y="64"/>
                  <a:pt x="207" y="65"/>
                </a:cubicBezTo>
                <a:cubicBezTo>
                  <a:pt x="212" y="62"/>
                  <a:pt x="208" y="64"/>
                  <a:pt x="209" y="63"/>
                </a:cubicBezTo>
                <a:cubicBezTo>
                  <a:pt x="210" y="62"/>
                  <a:pt x="210" y="63"/>
                  <a:pt x="212" y="62"/>
                </a:cubicBezTo>
                <a:cubicBezTo>
                  <a:pt x="212" y="61"/>
                  <a:pt x="209" y="62"/>
                  <a:pt x="206" y="64"/>
                </a:cubicBezTo>
                <a:close/>
                <a:moveTo>
                  <a:pt x="197" y="73"/>
                </a:moveTo>
                <a:cubicBezTo>
                  <a:pt x="198" y="73"/>
                  <a:pt x="198" y="72"/>
                  <a:pt x="198" y="73"/>
                </a:cubicBezTo>
                <a:cubicBezTo>
                  <a:pt x="199" y="72"/>
                  <a:pt x="200" y="71"/>
                  <a:pt x="200" y="71"/>
                </a:cubicBezTo>
                <a:cubicBezTo>
                  <a:pt x="198" y="72"/>
                  <a:pt x="201" y="70"/>
                  <a:pt x="200" y="70"/>
                </a:cubicBezTo>
                <a:cubicBezTo>
                  <a:pt x="197" y="72"/>
                  <a:pt x="200" y="72"/>
                  <a:pt x="197" y="73"/>
                </a:cubicBezTo>
                <a:close/>
                <a:moveTo>
                  <a:pt x="196" y="70"/>
                </a:moveTo>
                <a:cubicBezTo>
                  <a:pt x="196" y="71"/>
                  <a:pt x="198" y="69"/>
                  <a:pt x="197" y="71"/>
                </a:cubicBezTo>
                <a:cubicBezTo>
                  <a:pt x="200" y="69"/>
                  <a:pt x="198" y="68"/>
                  <a:pt x="196" y="70"/>
                </a:cubicBezTo>
                <a:close/>
                <a:moveTo>
                  <a:pt x="191" y="75"/>
                </a:moveTo>
                <a:cubicBezTo>
                  <a:pt x="192" y="74"/>
                  <a:pt x="194" y="72"/>
                  <a:pt x="192" y="73"/>
                </a:cubicBezTo>
                <a:cubicBezTo>
                  <a:pt x="192" y="74"/>
                  <a:pt x="189" y="75"/>
                  <a:pt x="191" y="75"/>
                </a:cubicBezTo>
                <a:close/>
                <a:moveTo>
                  <a:pt x="187" y="76"/>
                </a:moveTo>
                <a:cubicBezTo>
                  <a:pt x="186" y="77"/>
                  <a:pt x="184" y="78"/>
                  <a:pt x="185" y="79"/>
                </a:cubicBezTo>
                <a:cubicBezTo>
                  <a:pt x="185" y="78"/>
                  <a:pt x="187" y="77"/>
                  <a:pt x="187" y="78"/>
                </a:cubicBezTo>
                <a:cubicBezTo>
                  <a:pt x="186" y="78"/>
                  <a:pt x="187" y="78"/>
                  <a:pt x="188" y="77"/>
                </a:cubicBezTo>
                <a:cubicBezTo>
                  <a:pt x="189" y="76"/>
                  <a:pt x="189" y="76"/>
                  <a:pt x="187" y="76"/>
                </a:cubicBezTo>
                <a:close/>
                <a:moveTo>
                  <a:pt x="186" y="75"/>
                </a:moveTo>
                <a:cubicBezTo>
                  <a:pt x="185" y="76"/>
                  <a:pt x="184" y="77"/>
                  <a:pt x="184" y="77"/>
                </a:cubicBezTo>
                <a:cubicBezTo>
                  <a:pt x="183" y="78"/>
                  <a:pt x="188" y="76"/>
                  <a:pt x="188" y="75"/>
                </a:cubicBezTo>
                <a:cubicBezTo>
                  <a:pt x="186" y="76"/>
                  <a:pt x="187" y="75"/>
                  <a:pt x="186" y="75"/>
                </a:cubicBezTo>
                <a:close/>
                <a:moveTo>
                  <a:pt x="186" y="95"/>
                </a:moveTo>
                <a:cubicBezTo>
                  <a:pt x="187" y="94"/>
                  <a:pt x="186" y="95"/>
                  <a:pt x="186" y="95"/>
                </a:cubicBezTo>
                <a:cubicBezTo>
                  <a:pt x="191" y="92"/>
                  <a:pt x="191" y="92"/>
                  <a:pt x="191" y="92"/>
                </a:cubicBezTo>
                <a:cubicBezTo>
                  <a:pt x="192" y="92"/>
                  <a:pt x="191" y="93"/>
                  <a:pt x="193" y="92"/>
                </a:cubicBezTo>
                <a:cubicBezTo>
                  <a:pt x="192" y="92"/>
                  <a:pt x="195" y="91"/>
                  <a:pt x="195" y="90"/>
                </a:cubicBezTo>
                <a:cubicBezTo>
                  <a:pt x="194" y="91"/>
                  <a:pt x="193" y="90"/>
                  <a:pt x="192" y="91"/>
                </a:cubicBezTo>
                <a:cubicBezTo>
                  <a:pt x="190" y="93"/>
                  <a:pt x="187" y="94"/>
                  <a:pt x="186" y="95"/>
                </a:cubicBezTo>
                <a:close/>
                <a:moveTo>
                  <a:pt x="178" y="81"/>
                </a:moveTo>
                <a:cubicBezTo>
                  <a:pt x="176" y="83"/>
                  <a:pt x="179" y="82"/>
                  <a:pt x="180" y="81"/>
                </a:cubicBezTo>
                <a:cubicBezTo>
                  <a:pt x="181" y="80"/>
                  <a:pt x="183" y="79"/>
                  <a:pt x="183" y="79"/>
                </a:cubicBezTo>
                <a:cubicBezTo>
                  <a:pt x="180" y="81"/>
                  <a:pt x="183" y="78"/>
                  <a:pt x="178" y="81"/>
                </a:cubicBezTo>
                <a:close/>
                <a:moveTo>
                  <a:pt x="182" y="80"/>
                </a:moveTo>
                <a:cubicBezTo>
                  <a:pt x="182" y="81"/>
                  <a:pt x="178" y="83"/>
                  <a:pt x="179" y="83"/>
                </a:cubicBezTo>
                <a:cubicBezTo>
                  <a:pt x="181" y="82"/>
                  <a:pt x="182" y="82"/>
                  <a:pt x="183" y="81"/>
                </a:cubicBezTo>
                <a:cubicBezTo>
                  <a:pt x="180" y="82"/>
                  <a:pt x="186" y="79"/>
                  <a:pt x="182" y="80"/>
                </a:cubicBezTo>
                <a:close/>
                <a:moveTo>
                  <a:pt x="182" y="82"/>
                </a:moveTo>
                <a:cubicBezTo>
                  <a:pt x="180" y="84"/>
                  <a:pt x="178" y="86"/>
                  <a:pt x="180" y="86"/>
                </a:cubicBezTo>
                <a:cubicBezTo>
                  <a:pt x="180" y="85"/>
                  <a:pt x="183" y="83"/>
                  <a:pt x="181" y="85"/>
                </a:cubicBezTo>
                <a:cubicBezTo>
                  <a:pt x="186" y="82"/>
                  <a:pt x="180" y="85"/>
                  <a:pt x="183" y="82"/>
                </a:cubicBezTo>
                <a:cubicBezTo>
                  <a:pt x="182" y="82"/>
                  <a:pt x="182" y="83"/>
                  <a:pt x="182" y="82"/>
                </a:cubicBezTo>
                <a:close/>
                <a:moveTo>
                  <a:pt x="165" y="91"/>
                </a:moveTo>
                <a:cubicBezTo>
                  <a:pt x="163" y="92"/>
                  <a:pt x="163" y="92"/>
                  <a:pt x="163" y="93"/>
                </a:cubicBezTo>
                <a:cubicBezTo>
                  <a:pt x="163" y="92"/>
                  <a:pt x="159" y="95"/>
                  <a:pt x="158" y="95"/>
                </a:cubicBezTo>
                <a:cubicBezTo>
                  <a:pt x="159" y="96"/>
                  <a:pt x="163" y="93"/>
                  <a:pt x="166" y="91"/>
                </a:cubicBezTo>
                <a:cubicBezTo>
                  <a:pt x="165" y="91"/>
                  <a:pt x="167" y="90"/>
                  <a:pt x="165" y="91"/>
                </a:cubicBezTo>
                <a:close/>
                <a:moveTo>
                  <a:pt x="167" y="91"/>
                </a:moveTo>
                <a:cubicBezTo>
                  <a:pt x="169" y="90"/>
                  <a:pt x="169" y="90"/>
                  <a:pt x="171" y="90"/>
                </a:cubicBezTo>
                <a:cubicBezTo>
                  <a:pt x="171" y="88"/>
                  <a:pt x="176" y="85"/>
                  <a:pt x="178" y="83"/>
                </a:cubicBezTo>
                <a:cubicBezTo>
                  <a:pt x="176" y="84"/>
                  <a:pt x="176" y="82"/>
                  <a:pt x="174" y="84"/>
                </a:cubicBezTo>
                <a:cubicBezTo>
                  <a:pt x="175" y="85"/>
                  <a:pt x="170" y="87"/>
                  <a:pt x="170" y="88"/>
                </a:cubicBezTo>
                <a:cubicBezTo>
                  <a:pt x="169" y="88"/>
                  <a:pt x="169" y="88"/>
                  <a:pt x="169" y="87"/>
                </a:cubicBezTo>
                <a:cubicBezTo>
                  <a:pt x="166" y="90"/>
                  <a:pt x="167" y="90"/>
                  <a:pt x="167" y="91"/>
                </a:cubicBezTo>
                <a:close/>
                <a:moveTo>
                  <a:pt x="173" y="93"/>
                </a:moveTo>
                <a:cubicBezTo>
                  <a:pt x="174" y="92"/>
                  <a:pt x="173" y="94"/>
                  <a:pt x="176" y="92"/>
                </a:cubicBezTo>
                <a:cubicBezTo>
                  <a:pt x="176" y="91"/>
                  <a:pt x="175" y="92"/>
                  <a:pt x="176" y="91"/>
                </a:cubicBezTo>
                <a:cubicBezTo>
                  <a:pt x="174" y="92"/>
                  <a:pt x="173" y="92"/>
                  <a:pt x="173" y="93"/>
                </a:cubicBezTo>
                <a:close/>
                <a:moveTo>
                  <a:pt x="174" y="104"/>
                </a:moveTo>
                <a:cubicBezTo>
                  <a:pt x="174" y="105"/>
                  <a:pt x="181" y="100"/>
                  <a:pt x="180" y="100"/>
                </a:cubicBezTo>
                <a:cubicBezTo>
                  <a:pt x="177" y="102"/>
                  <a:pt x="177" y="103"/>
                  <a:pt x="174" y="104"/>
                </a:cubicBezTo>
                <a:close/>
                <a:moveTo>
                  <a:pt x="164" y="99"/>
                </a:moveTo>
                <a:cubicBezTo>
                  <a:pt x="166" y="98"/>
                  <a:pt x="169" y="96"/>
                  <a:pt x="170" y="95"/>
                </a:cubicBezTo>
                <a:cubicBezTo>
                  <a:pt x="167" y="97"/>
                  <a:pt x="165" y="97"/>
                  <a:pt x="164" y="99"/>
                </a:cubicBezTo>
                <a:close/>
                <a:moveTo>
                  <a:pt x="159" y="99"/>
                </a:moveTo>
                <a:cubicBezTo>
                  <a:pt x="159" y="100"/>
                  <a:pt x="158" y="100"/>
                  <a:pt x="158" y="100"/>
                </a:cubicBezTo>
                <a:cubicBezTo>
                  <a:pt x="160" y="99"/>
                  <a:pt x="160" y="98"/>
                  <a:pt x="161" y="97"/>
                </a:cubicBezTo>
                <a:cubicBezTo>
                  <a:pt x="161" y="97"/>
                  <a:pt x="161" y="98"/>
                  <a:pt x="162" y="97"/>
                </a:cubicBezTo>
                <a:cubicBezTo>
                  <a:pt x="163" y="96"/>
                  <a:pt x="162" y="97"/>
                  <a:pt x="162" y="97"/>
                </a:cubicBezTo>
                <a:cubicBezTo>
                  <a:pt x="158" y="99"/>
                  <a:pt x="158" y="99"/>
                  <a:pt x="158" y="99"/>
                </a:cubicBezTo>
                <a:cubicBezTo>
                  <a:pt x="158" y="100"/>
                  <a:pt x="157" y="102"/>
                  <a:pt x="159" y="99"/>
                </a:cubicBezTo>
                <a:close/>
                <a:moveTo>
                  <a:pt x="153" y="99"/>
                </a:moveTo>
                <a:cubicBezTo>
                  <a:pt x="153" y="99"/>
                  <a:pt x="152" y="100"/>
                  <a:pt x="153" y="101"/>
                </a:cubicBezTo>
                <a:cubicBezTo>
                  <a:pt x="151" y="101"/>
                  <a:pt x="149" y="103"/>
                  <a:pt x="150" y="103"/>
                </a:cubicBezTo>
                <a:cubicBezTo>
                  <a:pt x="154" y="100"/>
                  <a:pt x="153" y="100"/>
                  <a:pt x="156" y="98"/>
                </a:cubicBezTo>
                <a:cubicBezTo>
                  <a:pt x="155" y="98"/>
                  <a:pt x="155" y="98"/>
                  <a:pt x="154" y="98"/>
                </a:cubicBezTo>
                <a:cubicBezTo>
                  <a:pt x="154" y="100"/>
                  <a:pt x="154" y="98"/>
                  <a:pt x="153" y="99"/>
                </a:cubicBezTo>
                <a:close/>
                <a:moveTo>
                  <a:pt x="160" y="120"/>
                </a:moveTo>
                <a:cubicBezTo>
                  <a:pt x="160" y="120"/>
                  <a:pt x="160" y="121"/>
                  <a:pt x="161" y="120"/>
                </a:cubicBezTo>
                <a:cubicBezTo>
                  <a:pt x="162" y="119"/>
                  <a:pt x="165" y="116"/>
                  <a:pt x="163" y="117"/>
                </a:cubicBezTo>
                <a:cubicBezTo>
                  <a:pt x="163" y="117"/>
                  <a:pt x="162" y="119"/>
                  <a:pt x="160" y="120"/>
                </a:cubicBezTo>
                <a:close/>
                <a:moveTo>
                  <a:pt x="150" y="106"/>
                </a:moveTo>
                <a:cubicBezTo>
                  <a:pt x="148" y="108"/>
                  <a:pt x="154" y="103"/>
                  <a:pt x="151" y="106"/>
                </a:cubicBezTo>
                <a:cubicBezTo>
                  <a:pt x="154" y="104"/>
                  <a:pt x="154" y="104"/>
                  <a:pt x="154" y="104"/>
                </a:cubicBezTo>
                <a:cubicBezTo>
                  <a:pt x="154" y="103"/>
                  <a:pt x="153" y="104"/>
                  <a:pt x="154" y="103"/>
                </a:cubicBezTo>
                <a:cubicBezTo>
                  <a:pt x="151" y="105"/>
                  <a:pt x="151" y="105"/>
                  <a:pt x="150" y="106"/>
                </a:cubicBezTo>
                <a:close/>
                <a:moveTo>
                  <a:pt x="146" y="105"/>
                </a:moveTo>
                <a:cubicBezTo>
                  <a:pt x="142" y="108"/>
                  <a:pt x="147" y="106"/>
                  <a:pt x="145" y="108"/>
                </a:cubicBezTo>
                <a:cubicBezTo>
                  <a:pt x="147" y="106"/>
                  <a:pt x="146" y="106"/>
                  <a:pt x="149" y="104"/>
                </a:cubicBezTo>
                <a:cubicBezTo>
                  <a:pt x="148" y="104"/>
                  <a:pt x="149" y="103"/>
                  <a:pt x="149" y="103"/>
                </a:cubicBezTo>
                <a:cubicBezTo>
                  <a:pt x="145" y="105"/>
                  <a:pt x="149" y="103"/>
                  <a:pt x="146" y="106"/>
                </a:cubicBezTo>
                <a:cubicBezTo>
                  <a:pt x="146" y="105"/>
                  <a:pt x="147" y="104"/>
                  <a:pt x="146" y="105"/>
                </a:cubicBezTo>
                <a:close/>
                <a:moveTo>
                  <a:pt x="153" y="120"/>
                </a:moveTo>
                <a:cubicBezTo>
                  <a:pt x="156" y="118"/>
                  <a:pt x="154" y="119"/>
                  <a:pt x="157" y="116"/>
                </a:cubicBezTo>
                <a:cubicBezTo>
                  <a:pt x="156" y="117"/>
                  <a:pt x="154" y="118"/>
                  <a:pt x="152" y="119"/>
                </a:cubicBezTo>
                <a:cubicBezTo>
                  <a:pt x="154" y="119"/>
                  <a:pt x="151" y="121"/>
                  <a:pt x="149" y="122"/>
                </a:cubicBezTo>
                <a:cubicBezTo>
                  <a:pt x="148" y="124"/>
                  <a:pt x="152" y="120"/>
                  <a:pt x="151" y="122"/>
                </a:cubicBezTo>
                <a:cubicBezTo>
                  <a:pt x="153" y="120"/>
                  <a:pt x="153" y="119"/>
                  <a:pt x="154" y="119"/>
                </a:cubicBezTo>
                <a:cubicBezTo>
                  <a:pt x="154" y="119"/>
                  <a:pt x="153" y="120"/>
                  <a:pt x="153" y="120"/>
                </a:cubicBezTo>
                <a:close/>
                <a:moveTo>
                  <a:pt x="136" y="117"/>
                </a:moveTo>
                <a:cubicBezTo>
                  <a:pt x="139" y="115"/>
                  <a:pt x="135" y="118"/>
                  <a:pt x="135" y="118"/>
                </a:cubicBezTo>
                <a:cubicBezTo>
                  <a:pt x="138" y="116"/>
                  <a:pt x="140" y="115"/>
                  <a:pt x="142" y="113"/>
                </a:cubicBezTo>
                <a:cubicBezTo>
                  <a:pt x="142" y="112"/>
                  <a:pt x="147" y="109"/>
                  <a:pt x="148" y="107"/>
                </a:cubicBezTo>
                <a:cubicBezTo>
                  <a:pt x="147" y="108"/>
                  <a:pt x="146" y="108"/>
                  <a:pt x="146" y="108"/>
                </a:cubicBezTo>
                <a:cubicBezTo>
                  <a:pt x="144" y="109"/>
                  <a:pt x="144" y="110"/>
                  <a:pt x="142" y="111"/>
                </a:cubicBezTo>
                <a:cubicBezTo>
                  <a:pt x="141" y="113"/>
                  <a:pt x="142" y="113"/>
                  <a:pt x="141" y="113"/>
                </a:cubicBezTo>
                <a:cubicBezTo>
                  <a:pt x="140" y="113"/>
                  <a:pt x="136" y="116"/>
                  <a:pt x="136" y="117"/>
                </a:cubicBezTo>
                <a:close/>
                <a:moveTo>
                  <a:pt x="153" y="123"/>
                </a:moveTo>
                <a:cubicBezTo>
                  <a:pt x="154" y="123"/>
                  <a:pt x="157" y="120"/>
                  <a:pt x="156" y="120"/>
                </a:cubicBezTo>
                <a:cubicBezTo>
                  <a:pt x="155" y="121"/>
                  <a:pt x="152" y="123"/>
                  <a:pt x="153" y="123"/>
                </a:cubicBezTo>
                <a:close/>
                <a:moveTo>
                  <a:pt x="137" y="109"/>
                </a:moveTo>
                <a:cubicBezTo>
                  <a:pt x="139" y="108"/>
                  <a:pt x="141" y="106"/>
                  <a:pt x="141" y="106"/>
                </a:cubicBezTo>
                <a:cubicBezTo>
                  <a:pt x="139" y="107"/>
                  <a:pt x="137" y="109"/>
                  <a:pt x="137" y="109"/>
                </a:cubicBezTo>
                <a:close/>
                <a:moveTo>
                  <a:pt x="136" y="114"/>
                </a:moveTo>
                <a:cubicBezTo>
                  <a:pt x="138" y="114"/>
                  <a:pt x="137" y="113"/>
                  <a:pt x="137" y="115"/>
                </a:cubicBezTo>
                <a:cubicBezTo>
                  <a:pt x="138" y="114"/>
                  <a:pt x="138" y="113"/>
                  <a:pt x="141" y="111"/>
                </a:cubicBezTo>
                <a:cubicBezTo>
                  <a:pt x="142" y="110"/>
                  <a:pt x="141" y="111"/>
                  <a:pt x="140" y="111"/>
                </a:cubicBezTo>
                <a:cubicBezTo>
                  <a:pt x="141" y="110"/>
                  <a:pt x="142" y="110"/>
                  <a:pt x="143" y="109"/>
                </a:cubicBezTo>
                <a:cubicBezTo>
                  <a:pt x="143" y="109"/>
                  <a:pt x="144" y="108"/>
                  <a:pt x="143" y="108"/>
                </a:cubicBezTo>
                <a:cubicBezTo>
                  <a:pt x="141" y="111"/>
                  <a:pt x="139" y="111"/>
                  <a:pt x="136" y="114"/>
                </a:cubicBezTo>
                <a:close/>
                <a:moveTo>
                  <a:pt x="142" y="117"/>
                </a:moveTo>
                <a:cubicBezTo>
                  <a:pt x="140" y="118"/>
                  <a:pt x="142" y="116"/>
                  <a:pt x="144" y="115"/>
                </a:cubicBezTo>
                <a:cubicBezTo>
                  <a:pt x="144" y="114"/>
                  <a:pt x="142" y="115"/>
                  <a:pt x="141" y="116"/>
                </a:cubicBezTo>
                <a:cubicBezTo>
                  <a:pt x="141" y="116"/>
                  <a:pt x="141" y="117"/>
                  <a:pt x="140" y="117"/>
                </a:cubicBezTo>
                <a:cubicBezTo>
                  <a:pt x="137" y="118"/>
                  <a:pt x="139" y="119"/>
                  <a:pt x="136" y="120"/>
                </a:cubicBezTo>
                <a:cubicBezTo>
                  <a:pt x="136" y="121"/>
                  <a:pt x="133" y="123"/>
                  <a:pt x="132" y="124"/>
                </a:cubicBezTo>
                <a:cubicBezTo>
                  <a:pt x="133" y="124"/>
                  <a:pt x="131" y="125"/>
                  <a:pt x="131" y="126"/>
                </a:cubicBezTo>
                <a:cubicBezTo>
                  <a:pt x="133" y="124"/>
                  <a:pt x="135" y="122"/>
                  <a:pt x="134" y="124"/>
                </a:cubicBezTo>
                <a:cubicBezTo>
                  <a:pt x="135" y="124"/>
                  <a:pt x="139" y="121"/>
                  <a:pt x="138" y="121"/>
                </a:cubicBezTo>
                <a:cubicBezTo>
                  <a:pt x="137" y="121"/>
                  <a:pt x="135" y="124"/>
                  <a:pt x="135" y="123"/>
                </a:cubicBezTo>
                <a:cubicBezTo>
                  <a:pt x="136" y="122"/>
                  <a:pt x="135" y="122"/>
                  <a:pt x="137" y="121"/>
                </a:cubicBezTo>
                <a:cubicBezTo>
                  <a:pt x="139" y="119"/>
                  <a:pt x="142" y="117"/>
                  <a:pt x="142" y="117"/>
                </a:cubicBezTo>
                <a:close/>
                <a:moveTo>
                  <a:pt x="143" y="118"/>
                </a:moveTo>
                <a:cubicBezTo>
                  <a:pt x="141" y="119"/>
                  <a:pt x="141" y="119"/>
                  <a:pt x="141" y="119"/>
                </a:cubicBezTo>
                <a:cubicBezTo>
                  <a:pt x="140" y="120"/>
                  <a:pt x="140" y="120"/>
                  <a:pt x="141" y="121"/>
                </a:cubicBezTo>
                <a:cubicBezTo>
                  <a:pt x="143" y="119"/>
                  <a:pt x="142" y="119"/>
                  <a:pt x="143" y="118"/>
                </a:cubicBezTo>
                <a:cubicBezTo>
                  <a:pt x="143" y="119"/>
                  <a:pt x="144" y="118"/>
                  <a:pt x="145" y="117"/>
                </a:cubicBezTo>
                <a:cubicBezTo>
                  <a:pt x="143" y="118"/>
                  <a:pt x="144" y="117"/>
                  <a:pt x="143" y="118"/>
                </a:cubicBezTo>
                <a:close/>
                <a:moveTo>
                  <a:pt x="146" y="128"/>
                </a:moveTo>
                <a:cubicBezTo>
                  <a:pt x="147" y="128"/>
                  <a:pt x="145" y="129"/>
                  <a:pt x="145" y="130"/>
                </a:cubicBezTo>
                <a:cubicBezTo>
                  <a:pt x="146" y="129"/>
                  <a:pt x="146" y="129"/>
                  <a:pt x="148" y="128"/>
                </a:cubicBezTo>
                <a:cubicBezTo>
                  <a:pt x="147" y="128"/>
                  <a:pt x="147" y="127"/>
                  <a:pt x="148" y="127"/>
                </a:cubicBezTo>
                <a:cubicBezTo>
                  <a:pt x="147" y="127"/>
                  <a:pt x="146" y="128"/>
                  <a:pt x="146" y="128"/>
                </a:cubicBezTo>
                <a:close/>
                <a:moveTo>
                  <a:pt x="133" y="117"/>
                </a:moveTo>
                <a:cubicBezTo>
                  <a:pt x="133" y="118"/>
                  <a:pt x="134" y="117"/>
                  <a:pt x="135" y="117"/>
                </a:cubicBezTo>
                <a:cubicBezTo>
                  <a:pt x="136" y="116"/>
                  <a:pt x="137" y="115"/>
                  <a:pt x="137" y="115"/>
                </a:cubicBezTo>
                <a:cubicBezTo>
                  <a:pt x="136" y="116"/>
                  <a:pt x="135" y="115"/>
                  <a:pt x="133" y="117"/>
                </a:cubicBezTo>
                <a:close/>
                <a:moveTo>
                  <a:pt x="144" y="129"/>
                </a:moveTo>
                <a:cubicBezTo>
                  <a:pt x="143" y="129"/>
                  <a:pt x="141" y="129"/>
                  <a:pt x="139" y="132"/>
                </a:cubicBezTo>
                <a:cubicBezTo>
                  <a:pt x="139" y="133"/>
                  <a:pt x="145" y="129"/>
                  <a:pt x="146" y="127"/>
                </a:cubicBezTo>
                <a:cubicBezTo>
                  <a:pt x="145" y="128"/>
                  <a:pt x="144" y="128"/>
                  <a:pt x="144" y="129"/>
                </a:cubicBezTo>
                <a:close/>
                <a:moveTo>
                  <a:pt x="133" y="117"/>
                </a:moveTo>
                <a:cubicBezTo>
                  <a:pt x="132" y="118"/>
                  <a:pt x="132" y="117"/>
                  <a:pt x="131" y="118"/>
                </a:cubicBezTo>
                <a:cubicBezTo>
                  <a:pt x="131" y="119"/>
                  <a:pt x="133" y="117"/>
                  <a:pt x="135" y="116"/>
                </a:cubicBezTo>
                <a:cubicBezTo>
                  <a:pt x="134" y="116"/>
                  <a:pt x="136" y="114"/>
                  <a:pt x="134" y="115"/>
                </a:cubicBezTo>
                <a:cubicBezTo>
                  <a:pt x="134" y="116"/>
                  <a:pt x="134" y="116"/>
                  <a:pt x="133" y="117"/>
                </a:cubicBezTo>
                <a:close/>
                <a:moveTo>
                  <a:pt x="138" y="122"/>
                </a:moveTo>
                <a:cubicBezTo>
                  <a:pt x="137" y="123"/>
                  <a:pt x="137" y="123"/>
                  <a:pt x="139" y="122"/>
                </a:cubicBezTo>
                <a:cubicBezTo>
                  <a:pt x="140" y="121"/>
                  <a:pt x="140" y="120"/>
                  <a:pt x="138" y="122"/>
                </a:cubicBezTo>
                <a:close/>
                <a:moveTo>
                  <a:pt x="139" y="137"/>
                </a:moveTo>
                <a:cubicBezTo>
                  <a:pt x="141" y="135"/>
                  <a:pt x="141" y="137"/>
                  <a:pt x="139" y="138"/>
                </a:cubicBezTo>
                <a:cubicBezTo>
                  <a:pt x="140" y="137"/>
                  <a:pt x="141" y="137"/>
                  <a:pt x="142" y="136"/>
                </a:cubicBezTo>
                <a:cubicBezTo>
                  <a:pt x="142" y="135"/>
                  <a:pt x="142" y="135"/>
                  <a:pt x="142" y="135"/>
                </a:cubicBezTo>
                <a:cubicBezTo>
                  <a:pt x="142" y="135"/>
                  <a:pt x="143" y="134"/>
                  <a:pt x="144" y="134"/>
                </a:cubicBezTo>
                <a:cubicBezTo>
                  <a:pt x="142" y="136"/>
                  <a:pt x="138" y="139"/>
                  <a:pt x="138" y="140"/>
                </a:cubicBezTo>
                <a:cubicBezTo>
                  <a:pt x="138" y="140"/>
                  <a:pt x="137" y="141"/>
                  <a:pt x="136" y="141"/>
                </a:cubicBezTo>
                <a:cubicBezTo>
                  <a:pt x="138" y="140"/>
                  <a:pt x="138" y="139"/>
                  <a:pt x="139" y="138"/>
                </a:cubicBezTo>
                <a:cubicBezTo>
                  <a:pt x="139" y="137"/>
                  <a:pt x="136" y="138"/>
                  <a:pt x="133" y="141"/>
                </a:cubicBezTo>
                <a:cubicBezTo>
                  <a:pt x="134" y="141"/>
                  <a:pt x="136" y="139"/>
                  <a:pt x="137" y="139"/>
                </a:cubicBezTo>
                <a:cubicBezTo>
                  <a:pt x="137" y="139"/>
                  <a:pt x="138" y="139"/>
                  <a:pt x="138" y="139"/>
                </a:cubicBezTo>
                <a:cubicBezTo>
                  <a:pt x="135" y="142"/>
                  <a:pt x="132" y="145"/>
                  <a:pt x="132" y="146"/>
                </a:cubicBezTo>
                <a:cubicBezTo>
                  <a:pt x="133" y="145"/>
                  <a:pt x="135" y="144"/>
                  <a:pt x="135" y="143"/>
                </a:cubicBezTo>
                <a:cubicBezTo>
                  <a:pt x="134" y="144"/>
                  <a:pt x="134" y="144"/>
                  <a:pt x="134" y="144"/>
                </a:cubicBezTo>
                <a:cubicBezTo>
                  <a:pt x="135" y="144"/>
                  <a:pt x="136" y="142"/>
                  <a:pt x="136" y="142"/>
                </a:cubicBezTo>
                <a:cubicBezTo>
                  <a:pt x="137" y="142"/>
                  <a:pt x="134" y="145"/>
                  <a:pt x="137" y="143"/>
                </a:cubicBezTo>
                <a:cubicBezTo>
                  <a:pt x="136" y="142"/>
                  <a:pt x="139" y="141"/>
                  <a:pt x="140" y="141"/>
                </a:cubicBezTo>
                <a:cubicBezTo>
                  <a:pt x="139" y="140"/>
                  <a:pt x="141" y="139"/>
                  <a:pt x="141" y="139"/>
                </a:cubicBezTo>
                <a:cubicBezTo>
                  <a:pt x="140" y="139"/>
                  <a:pt x="140" y="139"/>
                  <a:pt x="141" y="138"/>
                </a:cubicBezTo>
                <a:cubicBezTo>
                  <a:pt x="144" y="136"/>
                  <a:pt x="146" y="134"/>
                  <a:pt x="148" y="133"/>
                </a:cubicBezTo>
                <a:cubicBezTo>
                  <a:pt x="147" y="133"/>
                  <a:pt x="143" y="135"/>
                  <a:pt x="146" y="132"/>
                </a:cubicBezTo>
                <a:cubicBezTo>
                  <a:pt x="143" y="133"/>
                  <a:pt x="141" y="134"/>
                  <a:pt x="139" y="137"/>
                </a:cubicBezTo>
                <a:close/>
                <a:moveTo>
                  <a:pt x="142" y="131"/>
                </a:moveTo>
                <a:cubicBezTo>
                  <a:pt x="142" y="131"/>
                  <a:pt x="143" y="132"/>
                  <a:pt x="144" y="130"/>
                </a:cubicBezTo>
                <a:cubicBezTo>
                  <a:pt x="144" y="130"/>
                  <a:pt x="144" y="130"/>
                  <a:pt x="144" y="129"/>
                </a:cubicBezTo>
                <a:cubicBezTo>
                  <a:pt x="144" y="130"/>
                  <a:pt x="143" y="130"/>
                  <a:pt x="142" y="131"/>
                </a:cubicBezTo>
                <a:close/>
                <a:moveTo>
                  <a:pt x="142" y="143"/>
                </a:moveTo>
                <a:cubicBezTo>
                  <a:pt x="142" y="143"/>
                  <a:pt x="145" y="140"/>
                  <a:pt x="145" y="142"/>
                </a:cubicBezTo>
                <a:cubicBezTo>
                  <a:pt x="147" y="140"/>
                  <a:pt x="149" y="139"/>
                  <a:pt x="150" y="138"/>
                </a:cubicBezTo>
                <a:cubicBezTo>
                  <a:pt x="148" y="139"/>
                  <a:pt x="147" y="140"/>
                  <a:pt x="146" y="140"/>
                </a:cubicBezTo>
                <a:cubicBezTo>
                  <a:pt x="147" y="139"/>
                  <a:pt x="147" y="139"/>
                  <a:pt x="148" y="138"/>
                </a:cubicBezTo>
                <a:cubicBezTo>
                  <a:pt x="147" y="139"/>
                  <a:pt x="150" y="137"/>
                  <a:pt x="150" y="137"/>
                </a:cubicBezTo>
                <a:cubicBezTo>
                  <a:pt x="148" y="138"/>
                  <a:pt x="142" y="142"/>
                  <a:pt x="142" y="143"/>
                </a:cubicBezTo>
                <a:close/>
                <a:moveTo>
                  <a:pt x="125" y="125"/>
                </a:moveTo>
                <a:cubicBezTo>
                  <a:pt x="126" y="125"/>
                  <a:pt x="128" y="123"/>
                  <a:pt x="128" y="124"/>
                </a:cubicBezTo>
                <a:cubicBezTo>
                  <a:pt x="126" y="126"/>
                  <a:pt x="124" y="127"/>
                  <a:pt x="124" y="128"/>
                </a:cubicBezTo>
                <a:cubicBezTo>
                  <a:pt x="129" y="124"/>
                  <a:pt x="129" y="124"/>
                  <a:pt x="129" y="124"/>
                </a:cubicBezTo>
                <a:cubicBezTo>
                  <a:pt x="128" y="123"/>
                  <a:pt x="132" y="121"/>
                  <a:pt x="131" y="120"/>
                </a:cubicBezTo>
                <a:cubicBezTo>
                  <a:pt x="129" y="122"/>
                  <a:pt x="127" y="123"/>
                  <a:pt x="125" y="125"/>
                </a:cubicBezTo>
                <a:close/>
                <a:moveTo>
                  <a:pt x="131" y="122"/>
                </a:moveTo>
                <a:cubicBezTo>
                  <a:pt x="132" y="122"/>
                  <a:pt x="131" y="122"/>
                  <a:pt x="131" y="123"/>
                </a:cubicBezTo>
                <a:cubicBezTo>
                  <a:pt x="132" y="122"/>
                  <a:pt x="132" y="121"/>
                  <a:pt x="133" y="120"/>
                </a:cubicBezTo>
                <a:cubicBezTo>
                  <a:pt x="134" y="120"/>
                  <a:pt x="134" y="120"/>
                  <a:pt x="134" y="120"/>
                </a:cubicBezTo>
                <a:cubicBezTo>
                  <a:pt x="133" y="120"/>
                  <a:pt x="135" y="117"/>
                  <a:pt x="131" y="119"/>
                </a:cubicBezTo>
                <a:cubicBezTo>
                  <a:pt x="131" y="120"/>
                  <a:pt x="134" y="119"/>
                  <a:pt x="131" y="122"/>
                </a:cubicBezTo>
                <a:close/>
                <a:moveTo>
                  <a:pt x="139" y="130"/>
                </a:moveTo>
                <a:cubicBezTo>
                  <a:pt x="138" y="132"/>
                  <a:pt x="142" y="129"/>
                  <a:pt x="142" y="129"/>
                </a:cubicBezTo>
                <a:lnTo>
                  <a:pt x="139" y="130"/>
                </a:lnTo>
                <a:close/>
                <a:moveTo>
                  <a:pt x="133" y="129"/>
                </a:moveTo>
                <a:cubicBezTo>
                  <a:pt x="135" y="127"/>
                  <a:pt x="136" y="126"/>
                  <a:pt x="135" y="126"/>
                </a:cubicBezTo>
                <a:cubicBezTo>
                  <a:pt x="133" y="128"/>
                  <a:pt x="132" y="129"/>
                  <a:pt x="133" y="129"/>
                </a:cubicBezTo>
                <a:close/>
                <a:moveTo>
                  <a:pt x="129" y="121"/>
                </a:moveTo>
                <a:cubicBezTo>
                  <a:pt x="128" y="120"/>
                  <a:pt x="126" y="121"/>
                  <a:pt x="124" y="124"/>
                </a:cubicBezTo>
                <a:cubicBezTo>
                  <a:pt x="125" y="123"/>
                  <a:pt x="125" y="123"/>
                  <a:pt x="124" y="124"/>
                </a:cubicBezTo>
                <a:cubicBezTo>
                  <a:pt x="123" y="124"/>
                  <a:pt x="121" y="127"/>
                  <a:pt x="120" y="128"/>
                </a:cubicBezTo>
                <a:cubicBezTo>
                  <a:pt x="121" y="128"/>
                  <a:pt x="121" y="128"/>
                  <a:pt x="120" y="130"/>
                </a:cubicBezTo>
                <a:cubicBezTo>
                  <a:pt x="121" y="129"/>
                  <a:pt x="121" y="129"/>
                  <a:pt x="121" y="129"/>
                </a:cubicBezTo>
                <a:cubicBezTo>
                  <a:pt x="125" y="126"/>
                  <a:pt x="124" y="125"/>
                  <a:pt x="128" y="123"/>
                </a:cubicBezTo>
                <a:cubicBezTo>
                  <a:pt x="127" y="122"/>
                  <a:pt x="126" y="123"/>
                  <a:pt x="129" y="121"/>
                </a:cubicBezTo>
                <a:close/>
                <a:moveTo>
                  <a:pt x="129" y="131"/>
                </a:moveTo>
                <a:cubicBezTo>
                  <a:pt x="130" y="130"/>
                  <a:pt x="133" y="127"/>
                  <a:pt x="134" y="126"/>
                </a:cubicBezTo>
                <a:cubicBezTo>
                  <a:pt x="131" y="128"/>
                  <a:pt x="130" y="130"/>
                  <a:pt x="129" y="131"/>
                </a:cubicBezTo>
                <a:close/>
                <a:moveTo>
                  <a:pt x="133" y="136"/>
                </a:moveTo>
                <a:cubicBezTo>
                  <a:pt x="135" y="136"/>
                  <a:pt x="137" y="136"/>
                  <a:pt x="139" y="133"/>
                </a:cubicBezTo>
                <a:cubicBezTo>
                  <a:pt x="136" y="135"/>
                  <a:pt x="136" y="134"/>
                  <a:pt x="133" y="136"/>
                </a:cubicBezTo>
                <a:close/>
                <a:moveTo>
                  <a:pt x="124" y="131"/>
                </a:moveTo>
                <a:cubicBezTo>
                  <a:pt x="125" y="131"/>
                  <a:pt x="125" y="131"/>
                  <a:pt x="124" y="132"/>
                </a:cubicBezTo>
                <a:cubicBezTo>
                  <a:pt x="126" y="131"/>
                  <a:pt x="131" y="127"/>
                  <a:pt x="128" y="128"/>
                </a:cubicBezTo>
                <a:cubicBezTo>
                  <a:pt x="128" y="129"/>
                  <a:pt x="126" y="130"/>
                  <a:pt x="124" y="131"/>
                </a:cubicBezTo>
                <a:close/>
                <a:moveTo>
                  <a:pt x="121" y="127"/>
                </a:moveTo>
                <a:cubicBezTo>
                  <a:pt x="121" y="126"/>
                  <a:pt x="121" y="125"/>
                  <a:pt x="123" y="124"/>
                </a:cubicBezTo>
                <a:cubicBezTo>
                  <a:pt x="120" y="126"/>
                  <a:pt x="117" y="127"/>
                  <a:pt x="117" y="128"/>
                </a:cubicBezTo>
                <a:cubicBezTo>
                  <a:pt x="118" y="128"/>
                  <a:pt x="120" y="126"/>
                  <a:pt x="121" y="126"/>
                </a:cubicBezTo>
                <a:cubicBezTo>
                  <a:pt x="120" y="126"/>
                  <a:pt x="119" y="128"/>
                  <a:pt x="121" y="127"/>
                </a:cubicBezTo>
                <a:close/>
                <a:moveTo>
                  <a:pt x="120" y="131"/>
                </a:moveTo>
                <a:cubicBezTo>
                  <a:pt x="121" y="131"/>
                  <a:pt x="122" y="131"/>
                  <a:pt x="124" y="129"/>
                </a:cubicBezTo>
                <a:cubicBezTo>
                  <a:pt x="124" y="128"/>
                  <a:pt x="121" y="130"/>
                  <a:pt x="120" y="131"/>
                </a:cubicBezTo>
                <a:close/>
                <a:moveTo>
                  <a:pt x="119" y="140"/>
                </a:moveTo>
                <a:cubicBezTo>
                  <a:pt x="121" y="139"/>
                  <a:pt x="122" y="137"/>
                  <a:pt x="124" y="135"/>
                </a:cubicBezTo>
                <a:cubicBezTo>
                  <a:pt x="124" y="134"/>
                  <a:pt x="124" y="134"/>
                  <a:pt x="124" y="134"/>
                </a:cubicBezTo>
                <a:cubicBezTo>
                  <a:pt x="121" y="137"/>
                  <a:pt x="119" y="139"/>
                  <a:pt x="119" y="140"/>
                </a:cubicBezTo>
                <a:close/>
                <a:moveTo>
                  <a:pt x="117" y="131"/>
                </a:moveTo>
                <a:cubicBezTo>
                  <a:pt x="119" y="130"/>
                  <a:pt x="117" y="130"/>
                  <a:pt x="118" y="129"/>
                </a:cubicBezTo>
                <a:cubicBezTo>
                  <a:pt x="116" y="131"/>
                  <a:pt x="116" y="131"/>
                  <a:pt x="117" y="131"/>
                </a:cubicBezTo>
                <a:close/>
                <a:moveTo>
                  <a:pt x="112" y="133"/>
                </a:moveTo>
                <a:cubicBezTo>
                  <a:pt x="112" y="134"/>
                  <a:pt x="114" y="132"/>
                  <a:pt x="113" y="133"/>
                </a:cubicBezTo>
                <a:cubicBezTo>
                  <a:pt x="117" y="130"/>
                  <a:pt x="114" y="131"/>
                  <a:pt x="112" y="133"/>
                </a:cubicBezTo>
                <a:close/>
                <a:moveTo>
                  <a:pt x="117" y="138"/>
                </a:moveTo>
                <a:cubicBezTo>
                  <a:pt x="116" y="140"/>
                  <a:pt x="113" y="143"/>
                  <a:pt x="114" y="143"/>
                </a:cubicBezTo>
                <a:cubicBezTo>
                  <a:pt x="117" y="140"/>
                  <a:pt x="116" y="140"/>
                  <a:pt x="119" y="137"/>
                </a:cubicBezTo>
                <a:cubicBezTo>
                  <a:pt x="118" y="138"/>
                  <a:pt x="118" y="137"/>
                  <a:pt x="117" y="138"/>
                </a:cubicBezTo>
                <a:close/>
                <a:moveTo>
                  <a:pt x="114" y="157"/>
                </a:moveTo>
                <a:cubicBezTo>
                  <a:pt x="112" y="158"/>
                  <a:pt x="113" y="158"/>
                  <a:pt x="111" y="158"/>
                </a:cubicBezTo>
                <a:cubicBezTo>
                  <a:pt x="113" y="158"/>
                  <a:pt x="109" y="161"/>
                  <a:pt x="109" y="161"/>
                </a:cubicBezTo>
                <a:cubicBezTo>
                  <a:pt x="111" y="159"/>
                  <a:pt x="109" y="160"/>
                  <a:pt x="108" y="161"/>
                </a:cubicBezTo>
                <a:cubicBezTo>
                  <a:pt x="108" y="162"/>
                  <a:pt x="107" y="163"/>
                  <a:pt x="107" y="164"/>
                </a:cubicBezTo>
                <a:cubicBezTo>
                  <a:pt x="105" y="166"/>
                  <a:pt x="105" y="164"/>
                  <a:pt x="102" y="167"/>
                </a:cubicBezTo>
                <a:cubicBezTo>
                  <a:pt x="102" y="169"/>
                  <a:pt x="103" y="167"/>
                  <a:pt x="104" y="167"/>
                </a:cubicBezTo>
                <a:cubicBezTo>
                  <a:pt x="103" y="168"/>
                  <a:pt x="102" y="168"/>
                  <a:pt x="101" y="169"/>
                </a:cubicBezTo>
                <a:cubicBezTo>
                  <a:pt x="103" y="169"/>
                  <a:pt x="106" y="166"/>
                  <a:pt x="107" y="164"/>
                </a:cubicBezTo>
                <a:cubicBezTo>
                  <a:pt x="106" y="167"/>
                  <a:pt x="101" y="172"/>
                  <a:pt x="99" y="173"/>
                </a:cubicBezTo>
                <a:cubicBezTo>
                  <a:pt x="99" y="173"/>
                  <a:pt x="99" y="175"/>
                  <a:pt x="98" y="175"/>
                </a:cubicBezTo>
                <a:cubicBezTo>
                  <a:pt x="98" y="175"/>
                  <a:pt x="99" y="175"/>
                  <a:pt x="98" y="175"/>
                </a:cubicBezTo>
                <a:cubicBezTo>
                  <a:pt x="99" y="175"/>
                  <a:pt x="98" y="175"/>
                  <a:pt x="99" y="175"/>
                </a:cubicBezTo>
                <a:cubicBezTo>
                  <a:pt x="99" y="175"/>
                  <a:pt x="100" y="174"/>
                  <a:pt x="100" y="174"/>
                </a:cubicBezTo>
                <a:cubicBezTo>
                  <a:pt x="100" y="174"/>
                  <a:pt x="100" y="174"/>
                  <a:pt x="100" y="174"/>
                </a:cubicBezTo>
                <a:cubicBezTo>
                  <a:pt x="101" y="172"/>
                  <a:pt x="101" y="172"/>
                  <a:pt x="101" y="172"/>
                </a:cubicBezTo>
                <a:cubicBezTo>
                  <a:pt x="102" y="172"/>
                  <a:pt x="103" y="171"/>
                  <a:pt x="104" y="170"/>
                </a:cubicBezTo>
                <a:cubicBezTo>
                  <a:pt x="103" y="170"/>
                  <a:pt x="106" y="168"/>
                  <a:pt x="106" y="167"/>
                </a:cubicBezTo>
                <a:cubicBezTo>
                  <a:pt x="108" y="166"/>
                  <a:pt x="114" y="158"/>
                  <a:pt x="117" y="157"/>
                </a:cubicBezTo>
                <a:cubicBezTo>
                  <a:pt x="117" y="157"/>
                  <a:pt x="116" y="157"/>
                  <a:pt x="117" y="156"/>
                </a:cubicBezTo>
                <a:cubicBezTo>
                  <a:pt x="119" y="155"/>
                  <a:pt x="120" y="153"/>
                  <a:pt x="123" y="151"/>
                </a:cubicBezTo>
                <a:cubicBezTo>
                  <a:pt x="122" y="150"/>
                  <a:pt x="125" y="150"/>
                  <a:pt x="126" y="148"/>
                </a:cubicBezTo>
                <a:cubicBezTo>
                  <a:pt x="126" y="148"/>
                  <a:pt x="127" y="147"/>
                  <a:pt x="126" y="147"/>
                </a:cubicBezTo>
                <a:cubicBezTo>
                  <a:pt x="123" y="150"/>
                  <a:pt x="122" y="148"/>
                  <a:pt x="120" y="151"/>
                </a:cubicBezTo>
                <a:cubicBezTo>
                  <a:pt x="121" y="150"/>
                  <a:pt x="120" y="153"/>
                  <a:pt x="119" y="153"/>
                </a:cubicBezTo>
                <a:cubicBezTo>
                  <a:pt x="119" y="152"/>
                  <a:pt x="117" y="155"/>
                  <a:pt x="116" y="155"/>
                </a:cubicBezTo>
                <a:cubicBezTo>
                  <a:pt x="117" y="154"/>
                  <a:pt x="118" y="153"/>
                  <a:pt x="118" y="152"/>
                </a:cubicBezTo>
                <a:cubicBezTo>
                  <a:pt x="117" y="154"/>
                  <a:pt x="116" y="154"/>
                  <a:pt x="116" y="154"/>
                </a:cubicBezTo>
                <a:cubicBezTo>
                  <a:pt x="116" y="154"/>
                  <a:pt x="117" y="153"/>
                  <a:pt x="117" y="153"/>
                </a:cubicBezTo>
                <a:cubicBezTo>
                  <a:pt x="115" y="155"/>
                  <a:pt x="115" y="155"/>
                  <a:pt x="114" y="157"/>
                </a:cubicBezTo>
                <a:close/>
                <a:moveTo>
                  <a:pt x="119" y="151"/>
                </a:moveTo>
                <a:cubicBezTo>
                  <a:pt x="120" y="150"/>
                  <a:pt x="121" y="149"/>
                  <a:pt x="121" y="148"/>
                </a:cubicBezTo>
                <a:cubicBezTo>
                  <a:pt x="120" y="149"/>
                  <a:pt x="119" y="149"/>
                  <a:pt x="118" y="151"/>
                </a:cubicBezTo>
                <a:cubicBezTo>
                  <a:pt x="118" y="152"/>
                  <a:pt x="119" y="150"/>
                  <a:pt x="120" y="150"/>
                </a:cubicBezTo>
                <a:cubicBezTo>
                  <a:pt x="119" y="151"/>
                  <a:pt x="118" y="152"/>
                  <a:pt x="119" y="151"/>
                </a:cubicBezTo>
                <a:close/>
                <a:moveTo>
                  <a:pt x="124" y="159"/>
                </a:moveTo>
                <a:cubicBezTo>
                  <a:pt x="125" y="159"/>
                  <a:pt x="128" y="159"/>
                  <a:pt x="128" y="157"/>
                </a:cubicBezTo>
                <a:cubicBezTo>
                  <a:pt x="125" y="160"/>
                  <a:pt x="127" y="156"/>
                  <a:pt x="124" y="159"/>
                </a:cubicBezTo>
                <a:close/>
                <a:moveTo>
                  <a:pt x="112" y="142"/>
                </a:moveTo>
                <a:cubicBezTo>
                  <a:pt x="110" y="143"/>
                  <a:pt x="109" y="144"/>
                  <a:pt x="109" y="145"/>
                </a:cubicBezTo>
                <a:cubicBezTo>
                  <a:pt x="110" y="145"/>
                  <a:pt x="111" y="143"/>
                  <a:pt x="112" y="142"/>
                </a:cubicBezTo>
                <a:cubicBezTo>
                  <a:pt x="112" y="143"/>
                  <a:pt x="112" y="143"/>
                  <a:pt x="113" y="142"/>
                </a:cubicBezTo>
                <a:cubicBezTo>
                  <a:pt x="113" y="142"/>
                  <a:pt x="112" y="142"/>
                  <a:pt x="112" y="142"/>
                </a:cubicBezTo>
                <a:close/>
                <a:moveTo>
                  <a:pt x="114" y="170"/>
                </a:moveTo>
                <a:cubicBezTo>
                  <a:pt x="115" y="170"/>
                  <a:pt x="118" y="166"/>
                  <a:pt x="117" y="166"/>
                </a:cubicBezTo>
                <a:cubicBezTo>
                  <a:pt x="115" y="168"/>
                  <a:pt x="116" y="167"/>
                  <a:pt x="114" y="170"/>
                </a:cubicBezTo>
                <a:close/>
                <a:moveTo>
                  <a:pt x="88" y="182"/>
                </a:moveTo>
                <a:cubicBezTo>
                  <a:pt x="88" y="182"/>
                  <a:pt x="89" y="182"/>
                  <a:pt x="89" y="181"/>
                </a:cubicBezTo>
                <a:cubicBezTo>
                  <a:pt x="88" y="181"/>
                  <a:pt x="88" y="182"/>
                  <a:pt x="88" y="182"/>
                </a:cubicBezTo>
                <a:close/>
                <a:moveTo>
                  <a:pt x="108" y="144"/>
                </a:moveTo>
                <a:cubicBezTo>
                  <a:pt x="106" y="144"/>
                  <a:pt x="109" y="142"/>
                  <a:pt x="108" y="142"/>
                </a:cubicBezTo>
                <a:cubicBezTo>
                  <a:pt x="107" y="142"/>
                  <a:pt x="103" y="145"/>
                  <a:pt x="103" y="145"/>
                </a:cubicBezTo>
                <a:cubicBezTo>
                  <a:pt x="105" y="144"/>
                  <a:pt x="106" y="145"/>
                  <a:pt x="107" y="144"/>
                </a:cubicBezTo>
                <a:cubicBezTo>
                  <a:pt x="109" y="143"/>
                  <a:pt x="109" y="143"/>
                  <a:pt x="110" y="141"/>
                </a:cubicBezTo>
                <a:cubicBezTo>
                  <a:pt x="110" y="141"/>
                  <a:pt x="110" y="141"/>
                  <a:pt x="110" y="141"/>
                </a:cubicBezTo>
                <a:cubicBezTo>
                  <a:pt x="107" y="143"/>
                  <a:pt x="110" y="142"/>
                  <a:pt x="108" y="144"/>
                </a:cubicBezTo>
                <a:close/>
                <a:moveTo>
                  <a:pt x="802" y="247"/>
                </a:moveTo>
                <a:cubicBezTo>
                  <a:pt x="799" y="242"/>
                  <a:pt x="799" y="242"/>
                  <a:pt x="799" y="242"/>
                </a:cubicBezTo>
                <a:cubicBezTo>
                  <a:pt x="798" y="242"/>
                  <a:pt x="801" y="247"/>
                  <a:pt x="801" y="246"/>
                </a:cubicBezTo>
                <a:cubicBezTo>
                  <a:pt x="801" y="247"/>
                  <a:pt x="801" y="247"/>
                  <a:pt x="801" y="247"/>
                </a:cubicBezTo>
                <a:cubicBezTo>
                  <a:pt x="800" y="244"/>
                  <a:pt x="802" y="246"/>
                  <a:pt x="802" y="247"/>
                </a:cubicBezTo>
                <a:close/>
                <a:moveTo>
                  <a:pt x="596" y="44"/>
                </a:moveTo>
                <a:cubicBezTo>
                  <a:pt x="592" y="42"/>
                  <a:pt x="592" y="42"/>
                  <a:pt x="592" y="42"/>
                </a:cubicBezTo>
                <a:cubicBezTo>
                  <a:pt x="592" y="43"/>
                  <a:pt x="593" y="43"/>
                  <a:pt x="594" y="44"/>
                </a:cubicBezTo>
                <a:cubicBezTo>
                  <a:pt x="591" y="43"/>
                  <a:pt x="597" y="45"/>
                  <a:pt x="596" y="44"/>
                </a:cubicBezTo>
                <a:close/>
                <a:moveTo>
                  <a:pt x="493" y="9"/>
                </a:moveTo>
                <a:cubicBezTo>
                  <a:pt x="495" y="10"/>
                  <a:pt x="500" y="11"/>
                  <a:pt x="502" y="11"/>
                </a:cubicBezTo>
                <a:cubicBezTo>
                  <a:pt x="500" y="10"/>
                  <a:pt x="492" y="9"/>
                  <a:pt x="493" y="9"/>
                </a:cubicBezTo>
                <a:close/>
                <a:moveTo>
                  <a:pt x="467" y="5"/>
                </a:moveTo>
                <a:cubicBezTo>
                  <a:pt x="469" y="5"/>
                  <a:pt x="477" y="7"/>
                  <a:pt x="475" y="6"/>
                </a:cubicBezTo>
                <a:cubicBezTo>
                  <a:pt x="473" y="6"/>
                  <a:pt x="466" y="4"/>
                  <a:pt x="466" y="5"/>
                </a:cubicBezTo>
                <a:cubicBezTo>
                  <a:pt x="467" y="6"/>
                  <a:pt x="469" y="7"/>
                  <a:pt x="470" y="6"/>
                </a:cubicBezTo>
                <a:cubicBezTo>
                  <a:pt x="469" y="6"/>
                  <a:pt x="468" y="6"/>
                  <a:pt x="467" y="5"/>
                </a:cubicBezTo>
                <a:close/>
                <a:moveTo>
                  <a:pt x="411" y="0"/>
                </a:moveTo>
                <a:cubicBezTo>
                  <a:pt x="410" y="0"/>
                  <a:pt x="406" y="0"/>
                  <a:pt x="404" y="1"/>
                </a:cubicBezTo>
                <a:cubicBezTo>
                  <a:pt x="407" y="1"/>
                  <a:pt x="411" y="1"/>
                  <a:pt x="414" y="1"/>
                </a:cubicBezTo>
                <a:cubicBezTo>
                  <a:pt x="413" y="1"/>
                  <a:pt x="411" y="1"/>
                  <a:pt x="412" y="1"/>
                </a:cubicBezTo>
                <a:cubicBezTo>
                  <a:pt x="413" y="1"/>
                  <a:pt x="417" y="0"/>
                  <a:pt x="415" y="0"/>
                </a:cubicBezTo>
                <a:cubicBezTo>
                  <a:pt x="415" y="1"/>
                  <a:pt x="413" y="0"/>
                  <a:pt x="411" y="0"/>
                </a:cubicBezTo>
                <a:close/>
                <a:moveTo>
                  <a:pt x="394" y="50"/>
                </a:moveTo>
                <a:cubicBezTo>
                  <a:pt x="394" y="49"/>
                  <a:pt x="401" y="50"/>
                  <a:pt x="399" y="50"/>
                </a:cubicBezTo>
                <a:cubicBezTo>
                  <a:pt x="399" y="49"/>
                  <a:pt x="391" y="49"/>
                  <a:pt x="394" y="50"/>
                </a:cubicBezTo>
                <a:close/>
                <a:moveTo>
                  <a:pt x="388" y="50"/>
                </a:moveTo>
                <a:cubicBezTo>
                  <a:pt x="389" y="50"/>
                  <a:pt x="391" y="51"/>
                  <a:pt x="393" y="50"/>
                </a:cubicBezTo>
                <a:cubicBezTo>
                  <a:pt x="384" y="50"/>
                  <a:pt x="379" y="50"/>
                  <a:pt x="376" y="50"/>
                </a:cubicBezTo>
                <a:cubicBezTo>
                  <a:pt x="379" y="50"/>
                  <a:pt x="373" y="51"/>
                  <a:pt x="376" y="51"/>
                </a:cubicBezTo>
                <a:cubicBezTo>
                  <a:pt x="378" y="50"/>
                  <a:pt x="383" y="51"/>
                  <a:pt x="382" y="50"/>
                </a:cubicBezTo>
                <a:cubicBezTo>
                  <a:pt x="383" y="50"/>
                  <a:pt x="386" y="50"/>
                  <a:pt x="388" y="50"/>
                </a:cubicBezTo>
                <a:close/>
                <a:moveTo>
                  <a:pt x="350" y="7"/>
                </a:moveTo>
                <a:cubicBezTo>
                  <a:pt x="351" y="6"/>
                  <a:pt x="358" y="6"/>
                  <a:pt x="359" y="6"/>
                </a:cubicBezTo>
                <a:cubicBezTo>
                  <a:pt x="355" y="6"/>
                  <a:pt x="351" y="7"/>
                  <a:pt x="349" y="7"/>
                </a:cubicBezTo>
                <a:cubicBezTo>
                  <a:pt x="350" y="7"/>
                  <a:pt x="350" y="7"/>
                  <a:pt x="350" y="7"/>
                </a:cubicBezTo>
                <a:cubicBezTo>
                  <a:pt x="350" y="7"/>
                  <a:pt x="349" y="7"/>
                  <a:pt x="350" y="7"/>
                </a:cubicBezTo>
                <a:close/>
                <a:moveTo>
                  <a:pt x="350" y="8"/>
                </a:moveTo>
                <a:cubicBezTo>
                  <a:pt x="350" y="8"/>
                  <a:pt x="350" y="8"/>
                  <a:pt x="351" y="7"/>
                </a:cubicBezTo>
                <a:cubicBezTo>
                  <a:pt x="348" y="8"/>
                  <a:pt x="348" y="7"/>
                  <a:pt x="347" y="7"/>
                </a:cubicBezTo>
                <a:cubicBezTo>
                  <a:pt x="346" y="8"/>
                  <a:pt x="345" y="8"/>
                  <a:pt x="343" y="8"/>
                </a:cubicBezTo>
                <a:cubicBezTo>
                  <a:pt x="342" y="8"/>
                  <a:pt x="336" y="8"/>
                  <a:pt x="335" y="9"/>
                </a:cubicBezTo>
                <a:cubicBezTo>
                  <a:pt x="336" y="9"/>
                  <a:pt x="337" y="9"/>
                  <a:pt x="337" y="9"/>
                </a:cubicBezTo>
                <a:cubicBezTo>
                  <a:pt x="334" y="10"/>
                  <a:pt x="330" y="9"/>
                  <a:pt x="327" y="11"/>
                </a:cubicBezTo>
                <a:cubicBezTo>
                  <a:pt x="331" y="11"/>
                  <a:pt x="333" y="10"/>
                  <a:pt x="336" y="10"/>
                </a:cubicBezTo>
                <a:cubicBezTo>
                  <a:pt x="336" y="9"/>
                  <a:pt x="337" y="9"/>
                  <a:pt x="339" y="9"/>
                </a:cubicBezTo>
                <a:cubicBezTo>
                  <a:pt x="339" y="9"/>
                  <a:pt x="336" y="9"/>
                  <a:pt x="337" y="10"/>
                </a:cubicBezTo>
                <a:cubicBezTo>
                  <a:pt x="342" y="9"/>
                  <a:pt x="350" y="9"/>
                  <a:pt x="351" y="8"/>
                </a:cubicBezTo>
                <a:cubicBezTo>
                  <a:pt x="350" y="8"/>
                  <a:pt x="350" y="8"/>
                  <a:pt x="350" y="8"/>
                </a:cubicBezTo>
                <a:close/>
                <a:moveTo>
                  <a:pt x="314" y="14"/>
                </a:moveTo>
                <a:cubicBezTo>
                  <a:pt x="315" y="14"/>
                  <a:pt x="322" y="13"/>
                  <a:pt x="320" y="13"/>
                </a:cubicBezTo>
                <a:cubicBezTo>
                  <a:pt x="317" y="14"/>
                  <a:pt x="316" y="13"/>
                  <a:pt x="314" y="14"/>
                </a:cubicBezTo>
                <a:close/>
                <a:moveTo>
                  <a:pt x="241" y="77"/>
                </a:moveTo>
                <a:cubicBezTo>
                  <a:pt x="240" y="77"/>
                  <a:pt x="241" y="75"/>
                  <a:pt x="240" y="76"/>
                </a:cubicBezTo>
                <a:cubicBezTo>
                  <a:pt x="240" y="76"/>
                  <a:pt x="238" y="77"/>
                  <a:pt x="238" y="77"/>
                </a:cubicBezTo>
                <a:cubicBezTo>
                  <a:pt x="238" y="77"/>
                  <a:pt x="238" y="77"/>
                  <a:pt x="237" y="77"/>
                </a:cubicBezTo>
                <a:cubicBezTo>
                  <a:pt x="237" y="78"/>
                  <a:pt x="238" y="77"/>
                  <a:pt x="238" y="77"/>
                </a:cubicBezTo>
                <a:cubicBezTo>
                  <a:pt x="236" y="79"/>
                  <a:pt x="236" y="78"/>
                  <a:pt x="235" y="79"/>
                </a:cubicBezTo>
                <a:cubicBezTo>
                  <a:pt x="236" y="79"/>
                  <a:pt x="240" y="77"/>
                  <a:pt x="241" y="77"/>
                </a:cubicBezTo>
                <a:close/>
                <a:moveTo>
                  <a:pt x="232" y="80"/>
                </a:moveTo>
                <a:cubicBezTo>
                  <a:pt x="232" y="81"/>
                  <a:pt x="233" y="81"/>
                  <a:pt x="228" y="83"/>
                </a:cubicBezTo>
                <a:cubicBezTo>
                  <a:pt x="231" y="83"/>
                  <a:pt x="236" y="79"/>
                  <a:pt x="241" y="77"/>
                </a:cubicBezTo>
                <a:cubicBezTo>
                  <a:pt x="238" y="78"/>
                  <a:pt x="235" y="79"/>
                  <a:pt x="232" y="80"/>
                </a:cubicBezTo>
                <a:close/>
                <a:moveTo>
                  <a:pt x="222" y="84"/>
                </a:moveTo>
                <a:cubicBezTo>
                  <a:pt x="220" y="86"/>
                  <a:pt x="220" y="87"/>
                  <a:pt x="223" y="86"/>
                </a:cubicBezTo>
                <a:cubicBezTo>
                  <a:pt x="221" y="87"/>
                  <a:pt x="219" y="89"/>
                  <a:pt x="217" y="89"/>
                </a:cubicBezTo>
                <a:cubicBezTo>
                  <a:pt x="217" y="88"/>
                  <a:pt x="219" y="88"/>
                  <a:pt x="219" y="87"/>
                </a:cubicBezTo>
                <a:cubicBezTo>
                  <a:pt x="217" y="88"/>
                  <a:pt x="213" y="90"/>
                  <a:pt x="213" y="91"/>
                </a:cubicBezTo>
                <a:cubicBezTo>
                  <a:pt x="218" y="88"/>
                  <a:pt x="214" y="91"/>
                  <a:pt x="215" y="91"/>
                </a:cubicBezTo>
                <a:cubicBezTo>
                  <a:pt x="219" y="89"/>
                  <a:pt x="219" y="89"/>
                  <a:pt x="219" y="89"/>
                </a:cubicBezTo>
                <a:cubicBezTo>
                  <a:pt x="219" y="88"/>
                  <a:pt x="224" y="86"/>
                  <a:pt x="226" y="84"/>
                </a:cubicBezTo>
                <a:cubicBezTo>
                  <a:pt x="222" y="86"/>
                  <a:pt x="223" y="85"/>
                  <a:pt x="222" y="84"/>
                </a:cubicBezTo>
                <a:close/>
                <a:moveTo>
                  <a:pt x="214" y="101"/>
                </a:moveTo>
                <a:cubicBezTo>
                  <a:pt x="214" y="103"/>
                  <a:pt x="210" y="104"/>
                  <a:pt x="207" y="106"/>
                </a:cubicBezTo>
                <a:cubicBezTo>
                  <a:pt x="211" y="104"/>
                  <a:pt x="216" y="101"/>
                  <a:pt x="220" y="99"/>
                </a:cubicBezTo>
                <a:cubicBezTo>
                  <a:pt x="219" y="99"/>
                  <a:pt x="215" y="102"/>
                  <a:pt x="215" y="101"/>
                </a:cubicBezTo>
                <a:cubicBezTo>
                  <a:pt x="219" y="99"/>
                  <a:pt x="223" y="98"/>
                  <a:pt x="226" y="95"/>
                </a:cubicBezTo>
                <a:cubicBezTo>
                  <a:pt x="223" y="97"/>
                  <a:pt x="219" y="98"/>
                  <a:pt x="214" y="101"/>
                </a:cubicBezTo>
                <a:close/>
                <a:moveTo>
                  <a:pt x="211" y="86"/>
                </a:moveTo>
                <a:cubicBezTo>
                  <a:pt x="213" y="83"/>
                  <a:pt x="216" y="83"/>
                  <a:pt x="217" y="81"/>
                </a:cubicBezTo>
                <a:cubicBezTo>
                  <a:pt x="214" y="83"/>
                  <a:pt x="214" y="82"/>
                  <a:pt x="210" y="84"/>
                </a:cubicBezTo>
                <a:cubicBezTo>
                  <a:pt x="210" y="85"/>
                  <a:pt x="208" y="86"/>
                  <a:pt x="211" y="86"/>
                </a:cubicBezTo>
                <a:close/>
                <a:moveTo>
                  <a:pt x="210" y="82"/>
                </a:moveTo>
                <a:cubicBezTo>
                  <a:pt x="211" y="82"/>
                  <a:pt x="207" y="83"/>
                  <a:pt x="208" y="84"/>
                </a:cubicBezTo>
                <a:cubicBezTo>
                  <a:pt x="211" y="83"/>
                  <a:pt x="211" y="82"/>
                  <a:pt x="213" y="80"/>
                </a:cubicBezTo>
                <a:cubicBezTo>
                  <a:pt x="214" y="80"/>
                  <a:pt x="214" y="81"/>
                  <a:pt x="215" y="80"/>
                </a:cubicBezTo>
                <a:cubicBezTo>
                  <a:pt x="216" y="79"/>
                  <a:pt x="212" y="81"/>
                  <a:pt x="210" y="82"/>
                </a:cubicBezTo>
                <a:close/>
                <a:moveTo>
                  <a:pt x="203" y="100"/>
                </a:moveTo>
                <a:cubicBezTo>
                  <a:pt x="201" y="100"/>
                  <a:pt x="199" y="102"/>
                  <a:pt x="199" y="102"/>
                </a:cubicBezTo>
                <a:cubicBezTo>
                  <a:pt x="201" y="100"/>
                  <a:pt x="205" y="97"/>
                  <a:pt x="207" y="96"/>
                </a:cubicBezTo>
                <a:cubicBezTo>
                  <a:pt x="207" y="96"/>
                  <a:pt x="213" y="92"/>
                  <a:pt x="212" y="92"/>
                </a:cubicBezTo>
                <a:cubicBezTo>
                  <a:pt x="211" y="93"/>
                  <a:pt x="207" y="95"/>
                  <a:pt x="207" y="96"/>
                </a:cubicBezTo>
                <a:cubicBezTo>
                  <a:pt x="204" y="97"/>
                  <a:pt x="201" y="100"/>
                  <a:pt x="197" y="101"/>
                </a:cubicBezTo>
                <a:cubicBezTo>
                  <a:pt x="197" y="102"/>
                  <a:pt x="198" y="101"/>
                  <a:pt x="196" y="103"/>
                </a:cubicBezTo>
                <a:cubicBezTo>
                  <a:pt x="192" y="104"/>
                  <a:pt x="183" y="110"/>
                  <a:pt x="180" y="114"/>
                </a:cubicBezTo>
                <a:cubicBezTo>
                  <a:pt x="175" y="115"/>
                  <a:pt x="167" y="123"/>
                  <a:pt x="160" y="128"/>
                </a:cubicBezTo>
                <a:cubicBezTo>
                  <a:pt x="161" y="128"/>
                  <a:pt x="163" y="127"/>
                  <a:pt x="161" y="129"/>
                </a:cubicBezTo>
                <a:cubicBezTo>
                  <a:pt x="164" y="127"/>
                  <a:pt x="163" y="126"/>
                  <a:pt x="165" y="125"/>
                </a:cubicBezTo>
                <a:cubicBezTo>
                  <a:pt x="166" y="125"/>
                  <a:pt x="167" y="124"/>
                  <a:pt x="165" y="127"/>
                </a:cubicBezTo>
                <a:cubicBezTo>
                  <a:pt x="167" y="125"/>
                  <a:pt x="166" y="126"/>
                  <a:pt x="168" y="125"/>
                </a:cubicBezTo>
                <a:cubicBezTo>
                  <a:pt x="168" y="124"/>
                  <a:pt x="169" y="122"/>
                  <a:pt x="167" y="123"/>
                </a:cubicBezTo>
                <a:cubicBezTo>
                  <a:pt x="172" y="119"/>
                  <a:pt x="174" y="119"/>
                  <a:pt x="177" y="116"/>
                </a:cubicBezTo>
                <a:cubicBezTo>
                  <a:pt x="176" y="117"/>
                  <a:pt x="178" y="116"/>
                  <a:pt x="179" y="115"/>
                </a:cubicBezTo>
                <a:cubicBezTo>
                  <a:pt x="179" y="115"/>
                  <a:pt x="178" y="115"/>
                  <a:pt x="179" y="114"/>
                </a:cubicBezTo>
                <a:cubicBezTo>
                  <a:pt x="183" y="113"/>
                  <a:pt x="189" y="107"/>
                  <a:pt x="193" y="105"/>
                </a:cubicBezTo>
                <a:cubicBezTo>
                  <a:pt x="193" y="105"/>
                  <a:pt x="192" y="105"/>
                  <a:pt x="194" y="104"/>
                </a:cubicBezTo>
                <a:cubicBezTo>
                  <a:pt x="193" y="106"/>
                  <a:pt x="196" y="103"/>
                  <a:pt x="198" y="102"/>
                </a:cubicBezTo>
                <a:cubicBezTo>
                  <a:pt x="198" y="103"/>
                  <a:pt x="189" y="108"/>
                  <a:pt x="194" y="106"/>
                </a:cubicBezTo>
                <a:cubicBezTo>
                  <a:pt x="192" y="107"/>
                  <a:pt x="190" y="108"/>
                  <a:pt x="190" y="108"/>
                </a:cubicBezTo>
                <a:cubicBezTo>
                  <a:pt x="194" y="106"/>
                  <a:pt x="190" y="109"/>
                  <a:pt x="189" y="110"/>
                </a:cubicBezTo>
                <a:cubicBezTo>
                  <a:pt x="194" y="107"/>
                  <a:pt x="196" y="106"/>
                  <a:pt x="200" y="103"/>
                </a:cubicBezTo>
                <a:cubicBezTo>
                  <a:pt x="201" y="103"/>
                  <a:pt x="200" y="103"/>
                  <a:pt x="201" y="102"/>
                </a:cubicBezTo>
                <a:cubicBezTo>
                  <a:pt x="202" y="102"/>
                  <a:pt x="205" y="100"/>
                  <a:pt x="205" y="99"/>
                </a:cubicBezTo>
                <a:cubicBezTo>
                  <a:pt x="207" y="98"/>
                  <a:pt x="210" y="96"/>
                  <a:pt x="210" y="97"/>
                </a:cubicBezTo>
                <a:cubicBezTo>
                  <a:pt x="212" y="96"/>
                  <a:pt x="213" y="96"/>
                  <a:pt x="213" y="95"/>
                </a:cubicBezTo>
                <a:cubicBezTo>
                  <a:pt x="211" y="96"/>
                  <a:pt x="215" y="94"/>
                  <a:pt x="214" y="94"/>
                </a:cubicBezTo>
                <a:cubicBezTo>
                  <a:pt x="213" y="95"/>
                  <a:pt x="213" y="94"/>
                  <a:pt x="211" y="95"/>
                </a:cubicBezTo>
                <a:cubicBezTo>
                  <a:pt x="211" y="96"/>
                  <a:pt x="207" y="98"/>
                  <a:pt x="205" y="99"/>
                </a:cubicBezTo>
                <a:cubicBezTo>
                  <a:pt x="205" y="99"/>
                  <a:pt x="202" y="101"/>
                  <a:pt x="202" y="101"/>
                </a:cubicBezTo>
                <a:cubicBezTo>
                  <a:pt x="200" y="101"/>
                  <a:pt x="205" y="99"/>
                  <a:pt x="203" y="100"/>
                </a:cubicBezTo>
                <a:close/>
                <a:moveTo>
                  <a:pt x="201" y="82"/>
                </a:moveTo>
                <a:cubicBezTo>
                  <a:pt x="203" y="81"/>
                  <a:pt x="203" y="82"/>
                  <a:pt x="205" y="81"/>
                </a:cubicBezTo>
                <a:cubicBezTo>
                  <a:pt x="205" y="80"/>
                  <a:pt x="206" y="80"/>
                  <a:pt x="205" y="79"/>
                </a:cubicBezTo>
                <a:cubicBezTo>
                  <a:pt x="203" y="80"/>
                  <a:pt x="202" y="81"/>
                  <a:pt x="201" y="82"/>
                </a:cubicBezTo>
                <a:close/>
                <a:moveTo>
                  <a:pt x="192" y="82"/>
                </a:moveTo>
                <a:cubicBezTo>
                  <a:pt x="192" y="81"/>
                  <a:pt x="194" y="80"/>
                  <a:pt x="194" y="80"/>
                </a:cubicBezTo>
                <a:cubicBezTo>
                  <a:pt x="192" y="80"/>
                  <a:pt x="187" y="84"/>
                  <a:pt x="190" y="83"/>
                </a:cubicBezTo>
                <a:cubicBezTo>
                  <a:pt x="192" y="81"/>
                  <a:pt x="191" y="83"/>
                  <a:pt x="191" y="83"/>
                </a:cubicBezTo>
                <a:cubicBezTo>
                  <a:pt x="192" y="83"/>
                  <a:pt x="194" y="82"/>
                  <a:pt x="195" y="81"/>
                </a:cubicBezTo>
                <a:cubicBezTo>
                  <a:pt x="195" y="81"/>
                  <a:pt x="195" y="82"/>
                  <a:pt x="195" y="82"/>
                </a:cubicBezTo>
                <a:cubicBezTo>
                  <a:pt x="197" y="81"/>
                  <a:pt x="197" y="81"/>
                  <a:pt x="197" y="81"/>
                </a:cubicBezTo>
                <a:cubicBezTo>
                  <a:pt x="197" y="80"/>
                  <a:pt x="197" y="80"/>
                  <a:pt x="197" y="80"/>
                </a:cubicBezTo>
                <a:cubicBezTo>
                  <a:pt x="194" y="82"/>
                  <a:pt x="193" y="81"/>
                  <a:pt x="192" y="82"/>
                </a:cubicBezTo>
                <a:close/>
                <a:moveTo>
                  <a:pt x="196" y="84"/>
                </a:moveTo>
                <a:cubicBezTo>
                  <a:pt x="193" y="86"/>
                  <a:pt x="192" y="85"/>
                  <a:pt x="192" y="85"/>
                </a:cubicBezTo>
                <a:cubicBezTo>
                  <a:pt x="192" y="86"/>
                  <a:pt x="191" y="86"/>
                  <a:pt x="191" y="87"/>
                </a:cubicBezTo>
                <a:cubicBezTo>
                  <a:pt x="193" y="86"/>
                  <a:pt x="192" y="87"/>
                  <a:pt x="194" y="87"/>
                </a:cubicBezTo>
                <a:cubicBezTo>
                  <a:pt x="196" y="86"/>
                  <a:pt x="195" y="86"/>
                  <a:pt x="197" y="85"/>
                </a:cubicBezTo>
                <a:cubicBezTo>
                  <a:pt x="198" y="84"/>
                  <a:pt x="195" y="86"/>
                  <a:pt x="195" y="85"/>
                </a:cubicBezTo>
                <a:cubicBezTo>
                  <a:pt x="195" y="85"/>
                  <a:pt x="198" y="82"/>
                  <a:pt x="196" y="83"/>
                </a:cubicBezTo>
                <a:cubicBezTo>
                  <a:pt x="196" y="83"/>
                  <a:pt x="196" y="83"/>
                  <a:pt x="196" y="84"/>
                </a:cubicBezTo>
                <a:close/>
                <a:moveTo>
                  <a:pt x="187" y="104"/>
                </a:moveTo>
                <a:cubicBezTo>
                  <a:pt x="188" y="103"/>
                  <a:pt x="188" y="105"/>
                  <a:pt x="192" y="103"/>
                </a:cubicBezTo>
                <a:cubicBezTo>
                  <a:pt x="192" y="102"/>
                  <a:pt x="190" y="103"/>
                  <a:pt x="190" y="103"/>
                </a:cubicBezTo>
                <a:cubicBezTo>
                  <a:pt x="192" y="102"/>
                  <a:pt x="193" y="101"/>
                  <a:pt x="194" y="99"/>
                </a:cubicBezTo>
                <a:cubicBezTo>
                  <a:pt x="195" y="100"/>
                  <a:pt x="195" y="100"/>
                  <a:pt x="195" y="100"/>
                </a:cubicBezTo>
                <a:cubicBezTo>
                  <a:pt x="197" y="98"/>
                  <a:pt x="198" y="98"/>
                  <a:pt x="201" y="96"/>
                </a:cubicBezTo>
                <a:cubicBezTo>
                  <a:pt x="200" y="96"/>
                  <a:pt x="201" y="94"/>
                  <a:pt x="200" y="95"/>
                </a:cubicBezTo>
                <a:cubicBezTo>
                  <a:pt x="196" y="97"/>
                  <a:pt x="191" y="101"/>
                  <a:pt x="189" y="102"/>
                </a:cubicBezTo>
                <a:cubicBezTo>
                  <a:pt x="188" y="103"/>
                  <a:pt x="191" y="102"/>
                  <a:pt x="188" y="103"/>
                </a:cubicBezTo>
                <a:cubicBezTo>
                  <a:pt x="188" y="103"/>
                  <a:pt x="187" y="104"/>
                  <a:pt x="187" y="104"/>
                </a:cubicBezTo>
                <a:close/>
                <a:moveTo>
                  <a:pt x="198" y="107"/>
                </a:moveTo>
                <a:cubicBezTo>
                  <a:pt x="200" y="106"/>
                  <a:pt x="201" y="105"/>
                  <a:pt x="202" y="105"/>
                </a:cubicBezTo>
                <a:cubicBezTo>
                  <a:pt x="201" y="105"/>
                  <a:pt x="199" y="106"/>
                  <a:pt x="198" y="106"/>
                </a:cubicBezTo>
                <a:cubicBezTo>
                  <a:pt x="200" y="105"/>
                  <a:pt x="200" y="104"/>
                  <a:pt x="202" y="103"/>
                </a:cubicBezTo>
                <a:cubicBezTo>
                  <a:pt x="201" y="104"/>
                  <a:pt x="203" y="102"/>
                  <a:pt x="205" y="102"/>
                </a:cubicBezTo>
                <a:cubicBezTo>
                  <a:pt x="204" y="101"/>
                  <a:pt x="200" y="104"/>
                  <a:pt x="197" y="105"/>
                </a:cubicBezTo>
                <a:cubicBezTo>
                  <a:pt x="199" y="105"/>
                  <a:pt x="196" y="108"/>
                  <a:pt x="198" y="107"/>
                </a:cubicBezTo>
                <a:close/>
                <a:moveTo>
                  <a:pt x="186" y="99"/>
                </a:moveTo>
                <a:cubicBezTo>
                  <a:pt x="183" y="101"/>
                  <a:pt x="173" y="108"/>
                  <a:pt x="182" y="103"/>
                </a:cubicBezTo>
                <a:cubicBezTo>
                  <a:pt x="183" y="101"/>
                  <a:pt x="187" y="99"/>
                  <a:pt x="183" y="102"/>
                </a:cubicBezTo>
                <a:cubicBezTo>
                  <a:pt x="186" y="100"/>
                  <a:pt x="187" y="99"/>
                  <a:pt x="188" y="98"/>
                </a:cubicBezTo>
                <a:cubicBezTo>
                  <a:pt x="187" y="99"/>
                  <a:pt x="187" y="98"/>
                  <a:pt x="186" y="99"/>
                </a:cubicBezTo>
                <a:close/>
                <a:moveTo>
                  <a:pt x="169" y="89"/>
                </a:moveTo>
                <a:cubicBezTo>
                  <a:pt x="171" y="89"/>
                  <a:pt x="178" y="83"/>
                  <a:pt x="174" y="85"/>
                </a:cubicBezTo>
                <a:cubicBezTo>
                  <a:pt x="174" y="86"/>
                  <a:pt x="171" y="88"/>
                  <a:pt x="169" y="89"/>
                </a:cubicBezTo>
                <a:close/>
                <a:moveTo>
                  <a:pt x="182" y="123"/>
                </a:moveTo>
                <a:cubicBezTo>
                  <a:pt x="187" y="120"/>
                  <a:pt x="189" y="118"/>
                  <a:pt x="195" y="114"/>
                </a:cubicBezTo>
                <a:cubicBezTo>
                  <a:pt x="194" y="115"/>
                  <a:pt x="195" y="113"/>
                  <a:pt x="194" y="114"/>
                </a:cubicBezTo>
                <a:cubicBezTo>
                  <a:pt x="194" y="114"/>
                  <a:pt x="191" y="117"/>
                  <a:pt x="189" y="118"/>
                </a:cubicBezTo>
                <a:cubicBezTo>
                  <a:pt x="190" y="117"/>
                  <a:pt x="190" y="117"/>
                  <a:pt x="190" y="116"/>
                </a:cubicBezTo>
                <a:cubicBezTo>
                  <a:pt x="188" y="118"/>
                  <a:pt x="186" y="120"/>
                  <a:pt x="183" y="121"/>
                </a:cubicBezTo>
                <a:cubicBezTo>
                  <a:pt x="184" y="121"/>
                  <a:pt x="184" y="120"/>
                  <a:pt x="183" y="121"/>
                </a:cubicBezTo>
                <a:cubicBezTo>
                  <a:pt x="183" y="121"/>
                  <a:pt x="182" y="123"/>
                  <a:pt x="182" y="123"/>
                </a:cubicBezTo>
                <a:close/>
                <a:moveTo>
                  <a:pt x="178" y="110"/>
                </a:moveTo>
                <a:cubicBezTo>
                  <a:pt x="180" y="109"/>
                  <a:pt x="180" y="109"/>
                  <a:pt x="180" y="109"/>
                </a:cubicBezTo>
                <a:cubicBezTo>
                  <a:pt x="178" y="111"/>
                  <a:pt x="182" y="109"/>
                  <a:pt x="182" y="108"/>
                </a:cubicBezTo>
                <a:cubicBezTo>
                  <a:pt x="181" y="108"/>
                  <a:pt x="179" y="109"/>
                  <a:pt x="178" y="110"/>
                </a:cubicBezTo>
                <a:close/>
                <a:moveTo>
                  <a:pt x="178" y="117"/>
                </a:moveTo>
                <a:cubicBezTo>
                  <a:pt x="177" y="118"/>
                  <a:pt x="176" y="118"/>
                  <a:pt x="175" y="120"/>
                </a:cubicBezTo>
                <a:cubicBezTo>
                  <a:pt x="176" y="119"/>
                  <a:pt x="176" y="119"/>
                  <a:pt x="177" y="119"/>
                </a:cubicBezTo>
                <a:cubicBezTo>
                  <a:pt x="178" y="118"/>
                  <a:pt x="182" y="116"/>
                  <a:pt x="181" y="116"/>
                </a:cubicBezTo>
                <a:cubicBezTo>
                  <a:pt x="177" y="119"/>
                  <a:pt x="181" y="114"/>
                  <a:pt x="178" y="117"/>
                </a:cubicBezTo>
                <a:close/>
                <a:moveTo>
                  <a:pt x="164" y="122"/>
                </a:moveTo>
                <a:cubicBezTo>
                  <a:pt x="169" y="117"/>
                  <a:pt x="172" y="117"/>
                  <a:pt x="177" y="112"/>
                </a:cubicBezTo>
                <a:cubicBezTo>
                  <a:pt x="174" y="114"/>
                  <a:pt x="176" y="112"/>
                  <a:pt x="174" y="113"/>
                </a:cubicBezTo>
                <a:cubicBezTo>
                  <a:pt x="171" y="116"/>
                  <a:pt x="165" y="119"/>
                  <a:pt x="164" y="122"/>
                </a:cubicBezTo>
                <a:close/>
                <a:moveTo>
                  <a:pt x="159" y="111"/>
                </a:moveTo>
                <a:cubicBezTo>
                  <a:pt x="160" y="110"/>
                  <a:pt x="164" y="108"/>
                  <a:pt x="164" y="107"/>
                </a:cubicBezTo>
                <a:cubicBezTo>
                  <a:pt x="162" y="109"/>
                  <a:pt x="158" y="112"/>
                  <a:pt x="159" y="111"/>
                </a:cubicBezTo>
                <a:close/>
                <a:moveTo>
                  <a:pt x="170" y="123"/>
                </a:moveTo>
                <a:cubicBezTo>
                  <a:pt x="172" y="122"/>
                  <a:pt x="175" y="118"/>
                  <a:pt x="172" y="121"/>
                </a:cubicBezTo>
                <a:cubicBezTo>
                  <a:pt x="172" y="121"/>
                  <a:pt x="173" y="120"/>
                  <a:pt x="173" y="121"/>
                </a:cubicBezTo>
                <a:cubicBezTo>
                  <a:pt x="172" y="121"/>
                  <a:pt x="168" y="124"/>
                  <a:pt x="170" y="123"/>
                </a:cubicBezTo>
                <a:close/>
                <a:moveTo>
                  <a:pt x="125" y="113"/>
                </a:moveTo>
                <a:cubicBezTo>
                  <a:pt x="123" y="114"/>
                  <a:pt x="123" y="114"/>
                  <a:pt x="123" y="114"/>
                </a:cubicBezTo>
                <a:cubicBezTo>
                  <a:pt x="123" y="115"/>
                  <a:pt x="122" y="116"/>
                  <a:pt x="123" y="115"/>
                </a:cubicBezTo>
                <a:cubicBezTo>
                  <a:pt x="125" y="114"/>
                  <a:pt x="125" y="114"/>
                  <a:pt x="125" y="113"/>
                </a:cubicBezTo>
                <a:cubicBezTo>
                  <a:pt x="125" y="113"/>
                  <a:pt x="126" y="113"/>
                  <a:pt x="126" y="112"/>
                </a:cubicBezTo>
                <a:cubicBezTo>
                  <a:pt x="125" y="113"/>
                  <a:pt x="125" y="113"/>
                  <a:pt x="125" y="113"/>
                </a:cubicBezTo>
                <a:close/>
                <a:moveTo>
                  <a:pt x="107" y="138"/>
                </a:moveTo>
                <a:cubicBezTo>
                  <a:pt x="106" y="138"/>
                  <a:pt x="106" y="138"/>
                  <a:pt x="105" y="139"/>
                </a:cubicBezTo>
                <a:cubicBezTo>
                  <a:pt x="105" y="138"/>
                  <a:pt x="107" y="136"/>
                  <a:pt x="107" y="136"/>
                </a:cubicBezTo>
                <a:cubicBezTo>
                  <a:pt x="105" y="138"/>
                  <a:pt x="104" y="139"/>
                  <a:pt x="102" y="141"/>
                </a:cubicBezTo>
                <a:cubicBezTo>
                  <a:pt x="104" y="141"/>
                  <a:pt x="106" y="140"/>
                  <a:pt x="108" y="139"/>
                </a:cubicBezTo>
                <a:cubicBezTo>
                  <a:pt x="104" y="141"/>
                  <a:pt x="110" y="134"/>
                  <a:pt x="107" y="137"/>
                </a:cubicBezTo>
                <a:cubicBezTo>
                  <a:pt x="107" y="137"/>
                  <a:pt x="107" y="137"/>
                  <a:pt x="107" y="138"/>
                </a:cubicBezTo>
                <a:close/>
                <a:moveTo>
                  <a:pt x="128" y="160"/>
                </a:moveTo>
                <a:cubicBezTo>
                  <a:pt x="127" y="161"/>
                  <a:pt x="126" y="161"/>
                  <a:pt x="126" y="161"/>
                </a:cubicBezTo>
                <a:cubicBezTo>
                  <a:pt x="125" y="163"/>
                  <a:pt x="128" y="160"/>
                  <a:pt x="128" y="162"/>
                </a:cubicBezTo>
                <a:cubicBezTo>
                  <a:pt x="127" y="163"/>
                  <a:pt x="126" y="164"/>
                  <a:pt x="125" y="164"/>
                </a:cubicBezTo>
                <a:cubicBezTo>
                  <a:pt x="125" y="165"/>
                  <a:pt x="128" y="162"/>
                  <a:pt x="129" y="162"/>
                </a:cubicBezTo>
                <a:cubicBezTo>
                  <a:pt x="128" y="162"/>
                  <a:pt x="127" y="163"/>
                  <a:pt x="127" y="163"/>
                </a:cubicBezTo>
                <a:cubicBezTo>
                  <a:pt x="131" y="161"/>
                  <a:pt x="128" y="162"/>
                  <a:pt x="131" y="159"/>
                </a:cubicBezTo>
                <a:cubicBezTo>
                  <a:pt x="130" y="159"/>
                  <a:pt x="127" y="162"/>
                  <a:pt x="128" y="160"/>
                </a:cubicBezTo>
                <a:close/>
                <a:moveTo>
                  <a:pt x="95" y="148"/>
                </a:moveTo>
                <a:cubicBezTo>
                  <a:pt x="95" y="148"/>
                  <a:pt x="96" y="148"/>
                  <a:pt x="96" y="148"/>
                </a:cubicBezTo>
                <a:cubicBezTo>
                  <a:pt x="94" y="149"/>
                  <a:pt x="94" y="150"/>
                  <a:pt x="94" y="150"/>
                </a:cubicBezTo>
                <a:cubicBezTo>
                  <a:pt x="98" y="147"/>
                  <a:pt x="99" y="145"/>
                  <a:pt x="101" y="143"/>
                </a:cubicBezTo>
                <a:cubicBezTo>
                  <a:pt x="102" y="143"/>
                  <a:pt x="102" y="142"/>
                  <a:pt x="102" y="141"/>
                </a:cubicBezTo>
                <a:cubicBezTo>
                  <a:pt x="100" y="143"/>
                  <a:pt x="97" y="147"/>
                  <a:pt x="95" y="148"/>
                </a:cubicBezTo>
                <a:close/>
                <a:moveTo>
                  <a:pt x="110" y="169"/>
                </a:moveTo>
                <a:cubicBezTo>
                  <a:pt x="110" y="169"/>
                  <a:pt x="111" y="169"/>
                  <a:pt x="111" y="169"/>
                </a:cubicBezTo>
                <a:cubicBezTo>
                  <a:pt x="110" y="170"/>
                  <a:pt x="109" y="171"/>
                  <a:pt x="109" y="171"/>
                </a:cubicBezTo>
                <a:cubicBezTo>
                  <a:pt x="112" y="168"/>
                  <a:pt x="113" y="166"/>
                  <a:pt x="114" y="165"/>
                </a:cubicBezTo>
                <a:cubicBezTo>
                  <a:pt x="114" y="165"/>
                  <a:pt x="114" y="165"/>
                  <a:pt x="114" y="165"/>
                </a:cubicBezTo>
                <a:cubicBezTo>
                  <a:pt x="112" y="167"/>
                  <a:pt x="111" y="169"/>
                  <a:pt x="110" y="169"/>
                </a:cubicBezTo>
                <a:close/>
                <a:moveTo>
                  <a:pt x="91" y="154"/>
                </a:moveTo>
                <a:cubicBezTo>
                  <a:pt x="92" y="155"/>
                  <a:pt x="92" y="155"/>
                  <a:pt x="92" y="155"/>
                </a:cubicBezTo>
                <a:cubicBezTo>
                  <a:pt x="94" y="153"/>
                  <a:pt x="93" y="153"/>
                  <a:pt x="94" y="152"/>
                </a:cubicBezTo>
                <a:cubicBezTo>
                  <a:pt x="94" y="152"/>
                  <a:pt x="94" y="152"/>
                  <a:pt x="95" y="152"/>
                </a:cubicBezTo>
                <a:cubicBezTo>
                  <a:pt x="95" y="152"/>
                  <a:pt x="95" y="151"/>
                  <a:pt x="95" y="151"/>
                </a:cubicBezTo>
                <a:cubicBezTo>
                  <a:pt x="94" y="151"/>
                  <a:pt x="94" y="151"/>
                  <a:pt x="94" y="152"/>
                </a:cubicBezTo>
                <a:cubicBezTo>
                  <a:pt x="93" y="153"/>
                  <a:pt x="93" y="153"/>
                  <a:pt x="91" y="154"/>
                </a:cubicBezTo>
                <a:close/>
                <a:moveTo>
                  <a:pt x="92" y="162"/>
                </a:moveTo>
                <a:cubicBezTo>
                  <a:pt x="94" y="162"/>
                  <a:pt x="97" y="157"/>
                  <a:pt x="99" y="155"/>
                </a:cubicBezTo>
                <a:cubicBezTo>
                  <a:pt x="96" y="158"/>
                  <a:pt x="95" y="159"/>
                  <a:pt x="92" y="162"/>
                </a:cubicBezTo>
                <a:close/>
                <a:moveTo>
                  <a:pt x="88" y="161"/>
                </a:moveTo>
                <a:cubicBezTo>
                  <a:pt x="87" y="161"/>
                  <a:pt x="87" y="161"/>
                  <a:pt x="87" y="161"/>
                </a:cubicBezTo>
                <a:cubicBezTo>
                  <a:pt x="87" y="161"/>
                  <a:pt x="87" y="161"/>
                  <a:pt x="87" y="161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3"/>
                  <a:pt x="87" y="163"/>
                </a:cubicBezTo>
                <a:cubicBezTo>
                  <a:pt x="87" y="163"/>
                  <a:pt x="87" y="162"/>
                  <a:pt x="87" y="162"/>
                </a:cubicBezTo>
                <a:cubicBezTo>
                  <a:pt x="87" y="162"/>
                  <a:pt x="87" y="162"/>
                  <a:pt x="88" y="161"/>
                </a:cubicBezTo>
                <a:cubicBezTo>
                  <a:pt x="89" y="160"/>
                  <a:pt x="89" y="160"/>
                  <a:pt x="89" y="160"/>
                </a:cubicBezTo>
                <a:cubicBezTo>
                  <a:pt x="88" y="162"/>
                  <a:pt x="90" y="159"/>
                  <a:pt x="91" y="158"/>
                </a:cubicBezTo>
                <a:cubicBezTo>
                  <a:pt x="91" y="157"/>
                  <a:pt x="93" y="157"/>
                  <a:pt x="94" y="156"/>
                </a:cubicBezTo>
                <a:cubicBezTo>
                  <a:pt x="92" y="156"/>
                  <a:pt x="90" y="158"/>
                  <a:pt x="88" y="161"/>
                </a:cubicBezTo>
                <a:close/>
                <a:moveTo>
                  <a:pt x="106" y="176"/>
                </a:moveTo>
                <a:cubicBezTo>
                  <a:pt x="106" y="177"/>
                  <a:pt x="105" y="177"/>
                  <a:pt x="105" y="178"/>
                </a:cubicBezTo>
                <a:cubicBezTo>
                  <a:pt x="104" y="178"/>
                  <a:pt x="104" y="178"/>
                  <a:pt x="104" y="178"/>
                </a:cubicBezTo>
                <a:cubicBezTo>
                  <a:pt x="104" y="179"/>
                  <a:pt x="103" y="179"/>
                  <a:pt x="103" y="180"/>
                </a:cubicBezTo>
                <a:cubicBezTo>
                  <a:pt x="104" y="179"/>
                  <a:pt x="104" y="180"/>
                  <a:pt x="104" y="179"/>
                </a:cubicBezTo>
                <a:cubicBezTo>
                  <a:pt x="105" y="179"/>
                  <a:pt x="105" y="180"/>
                  <a:pt x="106" y="179"/>
                </a:cubicBezTo>
                <a:cubicBezTo>
                  <a:pt x="105" y="179"/>
                  <a:pt x="105" y="179"/>
                  <a:pt x="105" y="179"/>
                </a:cubicBezTo>
                <a:cubicBezTo>
                  <a:pt x="105" y="178"/>
                  <a:pt x="105" y="179"/>
                  <a:pt x="106" y="178"/>
                </a:cubicBezTo>
                <a:cubicBezTo>
                  <a:pt x="105" y="179"/>
                  <a:pt x="108" y="175"/>
                  <a:pt x="108" y="175"/>
                </a:cubicBezTo>
                <a:cubicBezTo>
                  <a:pt x="108" y="175"/>
                  <a:pt x="108" y="175"/>
                  <a:pt x="109" y="175"/>
                </a:cubicBezTo>
                <a:cubicBezTo>
                  <a:pt x="108" y="175"/>
                  <a:pt x="107" y="175"/>
                  <a:pt x="106" y="176"/>
                </a:cubicBezTo>
                <a:close/>
                <a:moveTo>
                  <a:pt x="109" y="180"/>
                </a:moveTo>
                <a:cubicBezTo>
                  <a:pt x="108" y="180"/>
                  <a:pt x="108" y="180"/>
                  <a:pt x="108" y="180"/>
                </a:cubicBezTo>
                <a:cubicBezTo>
                  <a:pt x="108" y="181"/>
                  <a:pt x="108" y="181"/>
                  <a:pt x="108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6" y="182"/>
                  <a:pt x="106" y="183"/>
                  <a:pt x="105" y="184"/>
                </a:cubicBezTo>
                <a:cubicBezTo>
                  <a:pt x="106" y="184"/>
                  <a:pt x="107" y="183"/>
                  <a:pt x="107" y="182"/>
                </a:cubicBezTo>
                <a:cubicBezTo>
                  <a:pt x="108" y="182"/>
                  <a:pt x="108" y="182"/>
                  <a:pt x="108" y="182"/>
                </a:cubicBezTo>
                <a:cubicBezTo>
                  <a:pt x="108" y="182"/>
                  <a:pt x="108" y="182"/>
                  <a:pt x="110" y="180"/>
                </a:cubicBezTo>
                <a:cubicBezTo>
                  <a:pt x="110" y="180"/>
                  <a:pt x="109" y="180"/>
                  <a:pt x="109" y="180"/>
                </a:cubicBezTo>
                <a:close/>
                <a:moveTo>
                  <a:pt x="88" y="171"/>
                </a:moveTo>
                <a:cubicBezTo>
                  <a:pt x="89" y="170"/>
                  <a:pt x="88" y="170"/>
                  <a:pt x="88" y="170"/>
                </a:cubicBezTo>
                <a:cubicBezTo>
                  <a:pt x="89" y="171"/>
                  <a:pt x="90" y="169"/>
                  <a:pt x="90" y="169"/>
                </a:cubicBezTo>
                <a:cubicBezTo>
                  <a:pt x="90" y="169"/>
                  <a:pt x="90" y="168"/>
                  <a:pt x="89" y="169"/>
                </a:cubicBezTo>
                <a:cubicBezTo>
                  <a:pt x="89" y="169"/>
                  <a:pt x="88" y="170"/>
                  <a:pt x="88" y="171"/>
                </a:cubicBezTo>
                <a:close/>
                <a:moveTo>
                  <a:pt x="98" y="180"/>
                </a:moveTo>
                <a:cubicBezTo>
                  <a:pt x="99" y="179"/>
                  <a:pt x="99" y="180"/>
                  <a:pt x="100" y="180"/>
                </a:cubicBezTo>
                <a:cubicBezTo>
                  <a:pt x="99" y="179"/>
                  <a:pt x="98" y="179"/>
                  <a:pt x="98" y="180"/>
                </a:cubicBezTo>
                <a:close/>
                <a:moveTo>
                  <a:pt x="102" y="183"/>
                </a:moveTo>
                <a:cubicBezTo>
                  <a:pt x="102" y="182"/>
                  <a:pt x="101" y="182"/>
                  <a:pt x="102" y="182"/>
                </a:cubicBezTo>
                <a:cubicBezTo>
                  <a:pt x="102" y="182"/>
                  <a:pt x="102" y="183"/>
                  <a:pt x="102" y="182"/>
                </a:cubicBezTo>
                <a:cubicBezTo>
                  <a:pt x="102" y="182"/>
                  <a:pt x="101" y="182"/>
                  <a:pt x="101" y="182"/>
                </a:cubicBezTo>
                <a:cubicBezTo>
                  <a:pt x="102" y="182"/>
                  <a:pt x="101" y="183"/>
                  <a:pt x="102" y="183"/>
                </a:cubicBezTo>
                <a:close/>
                <a:moveTo>
                  <a:pt x="102" y="191"/>
                </a:moveTo>
                <a:cubicBezTo>
                  <a:pt x="102" y="191"/>
                  <a:pt x="104" y="189"/>
                  <a:pt x="104" y="188"/>
                </a:cubicBezTo>
                <a:cubicBezTo>
                  <a:pt x="103" y="187"/>
                  <a:pt x="103" y="186"/>
                  <a:pt x="102" y="187"/>
                </a:cubicBezTo>
                <a:cubicBezTo>
                  <a:pt x="104" y="188"/>
                  <a:pt x="101" y="190"/>
                  <a:pt x="102" y="191"/>
                </a:cubicBezTo>
                <a:close/>
                <a:moveTo>
                  <a:pt x="100" y="187"/>
                </a:moveTo>
                <a:cubicBezTo>
                  <a:pt x="100" y="187"/>
                  <a:pt x="99" y="187"/>
                  <a:pt x="100" y="187"/>
                </a:cubicBezTo>
                <a:cubicBezTo>
                  <a:pt x="100" y="187"/>
                  <a:pt x="101" y="187"/>
                  <a:pt x="101" y="187"/>
                </a:cubicBezTo>
                <a:cubicBezTo>
                  <a:pt x="100" y="187"/>
                  <a:pt x="100" y="187"/>
                  <a:pt x="100" y="187"/>
                </a:cubicBezTo>
                <a:close/>
                <a:moveTo>
                  <a:pt x="99" y="192"/>
                </a:moveTo>
                <a:cubicBezTo>
                  <a:pt x="97" y="193"/>
                  <a:pt x="94" y="197"/>
                  <a:pt x="94" y="198"/>
                </a:cubicBezTo>
                <a:cubicBezTo>
                  <a:pt x="95" y="197"/>
                  <a:pt x="96" y="196"/>
                  <a:pt x="97" y="194"/>
                </a:cubicBezTo>
                <a:cubicBezTo>
                  <a:pt x="97" y="195"/>
                  <a:pt x="97" y="195"/>
                  <a:pt x="97" y="194"/>
                </a:cubicBezTo>
                <a:cubicBezTo>
                  <a:pt x="98" y="192"/>
                  <a:pt x="101" y="192"/>
                  <a:pt x="102" y="189"/>
                </a:cubicBezTo>
                <a:cubicBezTo>
                  <a:pt x="101" y="189"/>
                  <a:pt x="101" y="190"/>
                  <a:pt x="101" y="190"/>
                </a:cubicBezTo>
                <a:cubicBezTo>
                  <a:pt x="100" y="189"/>
                  <a:pt x="102" y="189"/>
                  <a:pt x="102" y="188"/>
                </a:cubicBezTo>
                <a:cubicBezTo>
                  <a:pt x="100" y="189"/>
                  <a:pt x="100" y="191"/>
                  <a:pt x="98" y="191"/>
                </a:cubicBezTo>
                <a:cubicBezTo>
                  <a:pt x="99" y="191"/>
                  <a:pt x="99" y="192"/>
                  <a:pt x="99" y="192"/>
                </a:cubicBezTo>
                <a:close/>
                <a:moveTo>
                  <a:pt x="95" y="191"/>
                </a:moveTo>
                <a:cubicBezTo>
                  <a:pt x="96" y="191"/>
                  <a:pt x="95" y="192"/>
                  <a:pt x="96" y="192"/>
                </a:cubicBezTo>
                <a:cubicBezTo>
                  <a:pt x="96" y="191"/>
                  <a:pt x="98" y="191"/>
                  <a:pt x="97" y="190"/>
                </a:cubicBezTo>
                <a:cubicBezTo>
                  <a:pt x="98" y="190"/>
                  <a:pt x="98" y="189"/>
                  <a:pt x="98" y="189"/>
                </a:cubicBezTo>
                <a:cubicBezTo>
                  <a:pt x="98" y="189"/>
                  <a:pt x="97" y="189"/>
                  <a:pt x="98" y="189"/>
                </a:cubicBezTo>
                <a:cubicBezTo>
                  <a:pt x="98" y="189"/>
                  <a:pt x="99" y="189"/>
                  <a:pt x="100" y="188"/>
                </a:cubicBezTo>
                <a:cubicBezTo>
                  <a:pt x="99" y="187"/>
                  <a:pt x="99" y="187"/>
                  <a:pt x="99" y="187"/>
                </a:cubicBezTo>
                <a:cubicBezTo>
                  <a:pt x="98" y="187"/>
                  <a:pt x="99" y="188"/>
                  <a:pt x="98" y="188"/>
                </a:cubicBezTo>
                <a:cubicBezTo>
                  <a:pt x="98" y="187"/>
                  <a:pt x="96" y="189"/>
                  <a:pt x="97" y="190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0"/>
                  <a:pt x="97" y="190"/>
                  <a:pt x="96" y="191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1"/>
                  <a:pt x="96" y="191"/>
                  <a:pt x="95" y="191"/>
                </a:cubicBezTo>
                <a:close/>
                <a:moveTo>
                  <a:pt x="85" y="191"/>
                </a:moveTo>
                <a:cubicBezTo>
                  <a:pt x="85" y="194"/>
                  <a:pt x="82" y="195"/>
                  <a:pt x="81" y="197"/>
                </a:cubicBezTo>
                <a:cubicBezTo>
                  <a:pt x="82" y="198"/>
                  <a:pt x="82" y="197"/>
                  <a:pt x="82" y="197"/>
                </a:cubicBezTo>
                <a:cubicBezTo>
                  <a:pt x="84" y="195"/>
                  <a:pt x="85" y="193"/>
                  <a:pt x="87" y="192"/>
                </a:cubicBezTo>
                <a:cubicBezTo>
                  <a:pt x="87" y="192"/>
                  <a:pt x="87" y="193"/>
                  <a:pt x="88" y="193"/>
                </a:cubicBezTo>
                <a:cubicBezTo>
                  <a:pt x="88" y="193"/>
                  <a:pt x="89" y="191"/>
                  <a:pt x="90" y="191"/>
                </a:cubicBezTo>
                <a:cubicBezTo>
                  <a:pt x="89" y="190"/>
                  <a:pt x="89" y="190"/>
                  <a:pt x="89" y="190"/>
                </a:cubicBezTo>
                <a:cubicBezTo>
                  <a:pt x="89" y="191"/>
                  <a:pt x="88" y="193"/>
                  <a:pt x="87" y="192"/>
                </a:cubicBezTo>
                <a:cubicBezTo>
                  <a:pt x="87" y="191"/>
                  <a:pt x="88" y="190"/>
                  <a:pt x="89" y="189"/>
                </a:cubicBezTo>
                <a:cubicBezTo>
                  <a:pt x="88" y="189"/>
                  <a:pt x="88" y="188"/>
                  <a:pt x="87" y="189"/>
                </a:cubicBezTo>
                <a:cubicBezTo>
                  <a:pt x="88" y="189"/>
                  <a:pt x="87" y="190"/>
                  <a:pt x="88" y="190"/>
                </a:cubicBezTo>
                <a:cubicBezTo>
                  <a:pt x="87" y="190"/>
                  <a:pt x="88" y="190"/>
                  <a:pt x="87" y="190"/>
                </a:cubicBezTo>
                <a:cubicBezTo>
                  <a:pt x="86" y="190"/>
                  <a:pt x="86" y="192"/>
                  <a:pt x="85" y="191"/>
                </a:cubicBezTo>
                <a:cubicBezTo>
                  <a:pt x="86" y="191"/>
                  <a:pt x="86" y="191"/>
                  <a:pt x="86" y="191"/>
                </a:cubicBezTo>
                <a:cubicBezTo>
                  <a:pt x="85" y="191"/>
                  <a:pt x="86" y="191"/>
                  <a:pt x="85" y="191"/>
                </a:cubicBezTo>
                <a:close/>
                <a:moveTo>
                  <a:pt x="94" y="201"/>
                </a:moveTo>
                <a:cubicBezTo>
                  <a:pt x="95" y="200"/>
                  <a:pt x="94" y="199"/>
                  <a:pt x="95" y="200"/>
                </a:cubicBezTo>
                <a:cubicBezTo>
                  <a:pt x="95" y="199"/>
                  <a:pt x="95" y="199"/>
                  <a:pt x="96" y="199"/>
                </a:cubicBezTo>
                <a:cubicBezTo>
                  <a:pt x="94" y="198"/>
                  <a:pt x="94" y="200"/>
                  <a:pt x="94" y="201"/>
                </a:cubicBezTo>
                <a:close/>
                <a:moveTo>
                  <a:pt x="93" y="198"/>
                </a:moveTo>
                <a:cubicBezTo>
                  <a:pt x="93" y="199"/>
                  <a:pt x="93" y="199"/>
                  <a:pt x="92" y="199"/>
                </a:cubicBezTo>
                <a:cubicBezTo>
                  <a:pt x="93" y="200"/>
                  <a:pt x="91" y="200"/>
                  <a:pt x="92" y="200"/>
                </a:cubicBezTo>
                <a:cubicBezTo>
                  <a:pt x="92" y="199"/>
                  <a:pt x="94" y="199"/>
                  <a:pt x="93" y="198"/>
                </a:cubicBezTo>
                <a:close/>
                <a:moveTo>
                  <a:pt x="91" y="201"/>
                </a:moveTo>
                <a:cubicBezTo>
                  <a:pt x="91" y="202"/>
                  <a:pt x="91" y="201"/>
                  <a:pt x="90" y="201"/>
                </a:cubicBezTo>
                <a:cubicBezTo>
                  <a:pt x="90" y="202"/>
                  <a:pt x="91" y="202"/>
                  <a:pt x="91" y="202"/>
                </a:cubicBezTo>
                <a:cubicBezTo>
                  <a:pt x="91" y="202"/>
                  <a:pt x="91" y="202"/>
                  <a:pt x="91" y="203"/>
                </a:cubicBezTo>
                <a:cubicBezTo>
                  <a:pt x="91" y="202"/>
                  <a:pt x="92" y="202"/>
                  <a:pt x="91" y="202"/>
                </a:cubicBezTo>
                <a:cubicBezTo>
                  <a:pt x="92" y="201"/>
                  <a:pt x="92" y="202"/>
                  <a:pt x="92" y="201"/>
                </a:cubicBezTo>
                <a:cubicBezTo>
                  <a:pt x="92" y="201"/>
                  <a:pt x="92" y="201"/>
                  <a:pt x="92" y="201"/>
                </a:cubicBezTo>
                <a:cubicBezTo>
                  <a:pt x="92" y="200"/>
                  <a:pt x="92" y="201"/>
                  <a:pt x="93" y="201"/>
                </a:cubicBezTo>
                <a:cubicBezTo>
                  <a:pt x="93" y="200"/>
                  <a:pt x="93" y="200"/>
                  <a:pt x="93" y="200"/>
                </a:cubicBezTo>
                <a:cubicBezTo>
                  <a:pt x="92" y="199"/>
                  <a:pt x="92" y="201"/>
                  <a:pt x="91" y="201"/>
                </a:cubicBezTo>
                <a:close/>
                <a:moveTo>
                  <a:pt x="87" y="202"/>
                </a:moveTo>
                <a:cubicBezTo>
                  <a:pt x="87" y="203"/>
                  <a:pt x="86" y="204"/>
                  <a:pt x="86" y="205"/>
                </a:cubicBezTo>
                <a:cubicBezTo>
                  <a:pt x="88" y="203"/>
                  <a:pt x="89" y="204"/>
                  <a:pt x="90" y="205"/>
                </a:cubicBezTo>
                <a:cubicBezTo>
                  <a:pt x="89" y="204"/>
                  <a:pt x="90" y="204"/>
                  <a:pt x="90" y="204"/>
                </a:cubicBezTo>
                <a:cubicBezTo>
                  <a:pt x="90" y="204"/>
                  <a:pt x="89" y="204"/>
                  <a:pt x="89" y="203"/>
                </a:cubicBezTo>
                <a:cubicBezTo>
                  <a:pt x="89" y="204"/>
                  <a:pt x="89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2"/>
                  <a:pt x="89" y="202"/>
                </a:cubicBezTo>
                <a:cubicBezTo>
                  <a:pt x="87" y="202"/>
                  <a:pt x="88" y="201"/>
                  <a:pt x="87" y="202"/>
                </a:cubicBezTo>
                <a:close/>
                <a:moveTo>
                  <a:pt x="64" y="186"/>
                </a:move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4" y="186"/>
                  <a:pt x="64" y="186"/>
                </a:cubicBezTo>
                <a:close/>
                <a:moveTo>
                  <a:pt x="86" y="208"/>
                </a:moveTo>
                <a:cubicBezTo>
                  <a:pt x="86" y="208"/>
                  <a:pt x="86" y="207"/>
                  <a:pt x="86" y="207"/>
                </a:cubicBezTo>
                <a:cubicBezTo>
                  <a:pt x="85" y="207"/>
                  <a:pt x="87" y="207"/>
                  <a:pt x="87" y="206"/>
                </a:cubicBezTo>
                <a:cubicBezTo>
                  <a:pt x="86" y="206"/>
                  <a:pt x="85" y="208"/>
                  <a:pt x="86" y="208"/>
                </a:cubicBezTo>
                <a:close/>
                <a:moveTo>
                  <a:pt x="84" y="206"/>
                </a:moveTo>
                <a:cubicBezTo>
                  <a:pt x="84" y="206"/>
                  <a:pt x="84" y="207"/>
                  <a:pt x="85" y="206"/>
                </a:cubicBezTo>
                <a:cubicBezTo>
                  <a:pt x="84" y="206"/>
                  <a:pt x="84" y="205"/>
                  <a:pt x="84" y="206"/>
                </a:cubicBezTo>
                <a:cubicBezTo>
                  <a:pt x="84" y="206"/>
                  <a:pt x="83" y="205"/>
                  <a:pt x="84" y="206"/>
                </a:cubicBezTo>
                <a:close/>
                <a:moveTo>
                  <a:pt x="79" y="215"/>
                </a:moveTo>
                <a:cubicBezTo>
                  <a:pt x="79" y="215"/>
                  <a:pt x="79" y="215"/>
                  <a:pt x="80" y="215"/>
                </a:cubicBezTo>
                <a:cubicBezTo>
                  <a:pt x="80" y="214"/>
                  <a:pt x="82" y="213"/>
                  <a:pt x="81" y="212"/>
                </a:cubicBezTo>
                <a:cubicBezTo>
                  <a:pt x="81" y="212"/>
                  <a:pt x="81" y="212"/>
                  <a:pt x="81" y="212"/>
                </a:cubicBezTo>
                <a:cubicBezTo>
                  <a:pt x="81" y="212"/>
                  <a:pt x="80" y="212"/>
                  <a:pt x="80" y="212"/>
                </a:cubicBezTo>
                <a:cubicBezTo>
                  <a:pt x="81" y="212"/>
                  <a:pt x="81" y="212"/>
                  <a:pt x="81" y="213"/>
                </a:cubicBezTo>
                <a:cubicBezTo>
                  <a:pt x="80" y="212"/>
                  <a:pt x="80" y="213"/>
                  <a:pt x="80" y="212"/>
                </a:cubicBezTo>
                <a:cubicBezTo>
                  <a:pt x="79" y="212"/>
                  <a:pt x="79" y="212"/>
                  <a:pt x="79" y="213"/>
                </a:cubicBezTo>
                <a:cubicBezTo>
                  <a:pt x="79" y="214"/>
                  <a:pt x="77" y="216"/>
                  <a:pt x="76" y="217"/>
                </a:cubicBezTo>
                <a:cubicBezTo>
                  <a:pt x="77" y="217"/>
                  <a:pt x="77" y="216"/>
                  <a:pt x="77" y="217"/>
                </a:cubicBezTo>
                <a:cubicBezTo>
                  <a:pt x="77" y="217"/>
                  <a:pt x="77" y="217"/>
                  <a:pt x="77" y="217"/>
                </a:cubicBezTo>
                <a:cubicBezTo>
                  <a:pt x="77" y="217"/>
                  <a:pt x="78" y="216"/>
                  <a:pt x="79" y="216"/>
                </a:cubicBezTo>
                <a:cubicBezTo>
                  <a:pt x="78" y="216"/>
                  <a:pt x="78" y="215"/>
                  <a:pt x="78" y="215"/>
                </a:cubicBezTo>
                <a:cubicBezTo>
                  <a:pt x="79" y="215"/>
                  <a:pt x="78" y="215"/>
                  <a:pt x="79" y="215"/>
                </a:cubicBezTo>
                <a:cubicBezTo>
                  <a:pt x="79" y="215"/>
                  <a:pt x="79" y="215"/>
                  <a:pt x="79" y="215"/>
                </a:cubicBezTo>
                <a:close/>
                <a:moveTo>
                  <a:pt x="74" y="207"/>
                </a:moveTo>
                <a:cubicBezTo>
                  <a:pt x="73" y="207"/>
                  <a:pt x="73" y="208"/>
                  <a:pt x="72" y="207"/>
                </a:cubicBezTo>
                <a:cubicBezTo>
                  <a:pt x="71" y="209"/>
                  <a:pt x="70" y="210"/>
                  <a:pt x="69" y="210"/>
                </a:cubicBezTo>
                <a:cubicBezTo>
                  <a:pt x="68" y="211"/>
                  <a:pt x="69" y="210"/>
                  <a:pt x="69" y="211"/>
                </a:cubicBezTo>
                <a:cubicBezTo>
                  <a:pt x="68" y="211"/>
                  <a:pt x="69" y="212"/>
                  <a:pt x="68" y="212"/>
                </a:cubicBezTo>
                <a:cubicBezTo>
                  <a:pt x="69" y="212"/>
                  <a:pt x="69" y="211"/>
                  <a:pt x="68" y="211"/>
                </a:cubicBezTo>
                <a:cubicBezTo>
                  <a:pt x="68" y="212"/>
                  <a:pt x="67" y="212"/>
                  <a:pt x="68" y="213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69" y="212"/>
                  <a:pt x="69" y="213"/>
                  <a:pt x="69" y="214"/>
                </a:cubicBezTo>
                <a:cubicBezTo>
                  <a:pt x="70" y="213"/>
                  <a:pt x="70" y="211"/>
                  <a:pt x="71" y="211"/>
                </a:cubicBezTo>
                <a:cubicBezTo>
                  <a:pt x="70" y="211"/>
                  <a:pt x="70" y="212"/>
                  <a:pt x="70" y="212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1" y="213"/>
                  <a:pt x="70" y="213"/>
                  <a:pt x="71" y="214"/>
                </a:cubicBezTo>
                <a:cubicBezTo>
                  <a:pt x="69" y="213"/>
                  <a:pt x="70" y="215"/>
                  <a:pt x="69" y="216"/>
                </a:cubicBezTo>
                <a:cubicBezTo>
                  <a:pt x="68" y="217"/>
                  <a:pt x="66" y="218"/>
                  <a:pt x="67" y="219"/>
                </a:cubicBezTo>
                <a:cubicBezTo>
                  <a:pt x="65" y="219"/>
                  <a:pt x="64" y="222"/>
                  <a:pt x="62" y="223"/>
                </a:cubicBezTo>
                <a:cubicBezTo>
                  <a:pt x="63" y="223"/>
                  <a:pt x="62" y="223"/>
                  <a:pt x="63" y="223"/>
                </a:cubicBezTo>
                <a:cubicBezTo>
                  <a:pt x="63" y="223"/>
                  <a:pt x="62" y="225"/>
                  <a:pt x="63" y="225"/>
                </a:cubicBezTo>
                <a:cubicBezTo>
                  <a:pt x="63" y="224"/>
                  <a:pt x="63" y="223"/>
                  <a:pt x="64" y="223"/>
                </a:cubicBezTo>
                <a:cubicBezTo>
                  <a:pt x="64" y="221"/>
                  <a:pt x="67" y="221"/>
                  <a:pt x="67" y="219"/>
                </a:cubicBezTo>
                <a:cubicBezTo>
                  <a:pt x="68" y="218"/>
                  <a:pt x="68" y="218"/>
                  <a:pt x="69" y="217"/>
                </a:cubicBezTo>
                <a:cubicBezTo>
                  <a:pt x="69" y="217"/>
                  <a:pt x="68" y="217"/>
                  <a:pt x="69" y="216"/>
                </a:cubicBezTo>
                <a:cubicBezTo>
                  <a:pt x="70" y="217"/>
                  <a:pt x="69" y="216"/>
                  <a:pt x="69" y="216"/>
                </a:cubicBezTo>
                <a:cubicBezTo>
                  <a:pt x="70" y="216"/>
                  <a:pt x="73" y="213"/>
                  <a:pt x="72" y="212"/>
                </a:cubicBezTo>
                <a:cubicBezTo>
                  <a:pt x="73" y="212"/>
                  <a:pt x="73" y="212"/>
                  <a:pt x="73" y="212"/>
                </a:cubicBezTo>
                <a:cubicBezTo>
                  <a:pt x="73" y="211"/>
                  <a:pt x="73" y="210"/>
                  <a:pt x="72" y="210"/>
                </a:cubicBezTo>
                <a:cubicBezTo>
                  <a:pt x="73" y="210"/>
                  <a:pt x="73" y="210"/>
                  <a:pt x="73" y="211"/>
                </a:cubicBezTo>
                <a:cubicBezTo>
                  <a:pt x="72" y="210"/>
                  <a:pt x="72" y="211"/>
                  <a:pt x="72" y="211"/>
                </a:cubicBezTo>
                <a:cubicBezTo>
                  <a:pt x="72" y="210"/>
                  <a:pt x="72" y="209"/>
                  <a:pt x="72" y="209"/>
                </a:cubicBezTo>
                <a:cubicBezTo>
                  <a:pt x="72" y="210"/>
                  <a:pt x="71" y="210"/>
                  <a:pt x="71" y="210"/>
                </a:cubicBezTo>
                <a:cubicBezTo>
                  <a:pt x="72" y="210"/>
                  <a:pt x="71" y="209"/>
                  <a:pt x="72" y="209"/>
                </a:cubicBezTo>
                <a:cubicBezTo>
                  <a:pt x="73" y="209"/>
                  <a:pt x="72" y="207"/>
                  <a:pt x="74" y="208"/>
                </a:cubicBezTo>
                <a:cubicBezTo>
                  <a:pt x="74" y="208"/>
                  <a:pt x="74" y="207"/>
                  <a:pt x="74" y="207"/>
                </a:cubicBezTo>
                <a:close/>
                <a:moveTo>
                  <a:pt x="64" y="211"/>
                </a:moveTo>
                <a:cubicBezTo>
                  <a:pt x="66" y="211"/>
                  <a:pt x="67" y="206"/>
                  <a:pt x="68" y="207"/>
                </a:cubicBezTo>
                <a:cubicBezTo>
                  <a:pt x="68" y="206"/>
                  <a:pt x="70" y="205"/>
                  <a:pt x="69" y="204"/>
                </a:cubicBezTo>
                <a:cubicBezTo>
                  <a:pt x="68" y="206"/>
                  <a:pt x="66" y="208"/>
                  <a:pt x="64" y="211"/>
                </a:cubicBezTo>
                <a:close/>
                <a:moveTo>
                  <a:pt x="73" y="215"/>
                </a:moveTo>
                <a:cubicBezTo>
                  <a:pt x="73" y="215"/>
                  <a:pt x="74" y="214"/>
                  <a:pt x="73" y="214"/>
                </a:cubicBezTo>
                <a:cubicBezTo>
                  <a:pt x="73" y="215"/>
                  <a:pt x="72" y="214"/>
                  <a:pt x="72" y="215"/>
                </a:cubicBezTo>
                <a:cubicBezTo>
                  <a:pt x="72" y="215"/>
                  <a:pt x="71" y="215"/>
                  <a:pt x="71" y="217"/>
                </a:cubicBezTo>
                <a:cubicBezTo>
                  <a:pt x="71" y="217"/>
                  <a:pt x="71" y="217"/>
                  <a:pt x="71" y="217"/>
                </a:cubicBezTo>
                <a:cubicBezTo>
                  <a:pt x="72" y="217"/>
                  <a:pt x="73" y="215"/>
                  <a:pt x="74" y="216"/>
                </a:cubicBezTo>
                <a:cubicBezTo>
                  <a:pt x="74" y="216"/>
                  <a:pt x="74" y="215"/>
                  <a:pt x="75" y="215"/>
                </a:cubicBezTo>
                <a:cubicBezTo>
                  <a:pt x="74" y="214"/>
                  <a:pt x="74" y="214"/>
                  <a:pt x="74" y="213"/>
                </a:cubicBezTo>
                <a:cubicBezTo>
                  <a:pt x="75" y="213"/>
                  <a:pt x="75" y="212"/>
                  <a:pt x="76" y="212"/>
                </a:cubicBezTo>
                <a:cubicBezTo>
                  <a:pt x="75" y="212"/>
                  <a:pt x="76" y="211"/>
                  <a:pt x="76" y="211"/>
                </a:cubicBezTo>
                <a:cubicBezTo>
                  <a:pt x="75" y="211"/>
                  <a:pt x="74" y="213"/>
                  <a:pt x="73" y="214"/>
                </a:cubicBezTo>
                <a:cubicBezTo>
                  <a:pt x="74" y="214"/>
                  <a:pt x="74" y="215"/>
                  <a:pt x="73" y="215"/>
                </a:cubicBezTo>
                <a:close/>
                <a:moveTo>
                  <a:pt x="74" y="210"/>
                </a:moveTo>
                <a:cubicBezTo>
                  <a:pt x="74" y="210"/>
                  <a:pt x="74" y="210"/>
                  <a:pt x="74" y="210"/>
                </a:cubicBezTo>
                <a:cubicBezTo>
                  <a:pt x="75" y="211"/>
                  <a:pt x="75" y="211"/>
                  <a:pt x="75" y="211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4" y="210"/>
                  <a:pt x="74" y="210"/>
                </a:cubicBezTo>
                <a:close/>
                <a:moveTo>
                  <a:pt x="48" y="194"/>
                </a:moveTo>
                <a:cubicBezTo>
                  <a:pt x="47" y="194"/>
                  <a:pt x="49" y="193"/>
                  <a:pt x="48" y="193"/>
                </a:cubicBezTo>
                <a:cubicBezTo>
                  <a:pt x="47" y="193"/>
                  <a:pt x="47" y="195"/>
                  <a:pt x="48" y="194"/>
                </a:cubicBezTo>
                <a:close/>
                <a:moveTo>
                  <a:pt x="75" y="220"/>
                </a:moveTo>
                <a:cubicBezTo>
                  <a:pt x="76" y="219"/>
                  <a:pt x="77" y="219"/>
                  <a:pt x="77" y="217"/>
                </a:cubicBezTo>
                <a:cubicBezTo>
                  <a:pt x="76" y="218"/>
                  <a:pt x="75" y="219"/>
                  <a:pt x="75" y="220"/>
                </a:cubicBezTo>
                <a:close/>
                <a:moveTo>
                  <a:pt x="39" y="198"/>
                </a:moveTo>
                <a:cubicBezTo>
                  <a:pt x="39" y="199"/>
                  <a:pt x="39" y="198"/>
                  <a:pt x="39" y="199"/>
                </a:cubicBezTo>
                <a:cubicBezTo>
                  <a:pt x="40" y="199"/>
                  <a:pt x="40" y="198"/>
                  <a:pt x="40" y="198"/>
                </a:cubicBezTo>
                <a:cubicBezTo>
                  <a:pt x="40" y="198"/>
                  <a:pt x="39" y="198"/>
                  <a:pt x="39" y="198"/>
                </a:cubicBezTo>
                <a:close/>
                <a:moveTo>
                  <a:pt x="67" y="230"/>
                </a:moveTo>
                <a:cubicBezTo>
                  <a:pt x="68" y="230"/>
                  <a:pt x="68" y="229"/>
                  <a:pt x="67" y="229"/>
                </a:cubicBezTo>
                <a:cubicBezTo>
                  <a:pt x="67" y="229"/>
                  <a:pt x="66" y="229"/>
                  <a:pt x="67" y="230"/>
                </a:cubicBezTo>
                <a:cubicBezTo>
                  <a:pt x="67" y="230"/>
                  <a:pt x="67" y="230"/>
                  <a:pt x="67" y="230"/>
                </a:cubicBezTo>
                <a:cubicBezTo>
                  <a:pt x="68" y="230"/>
                  <a:pt x="71" y="228"/>
                  <a:pt x="70" y="227"/>
                </a:cubicBezTo>
                <a:cubicBezTo>
                  <a:pt x="70" y="228"/>
                  <a:pt x="69" y="228"/>
                  <a:pt x="68" y="228"/>
                </a:cubicBezTo>
                <a:cubicBezTo>
                  <a:pt x="68" y="228"/>
                  <a:pt x="67" y="228"/>
                  <a:pt x="68" y="227"/>
                </a:cubicBezTo>
                <a:cubicBezTo>
                  <a:pt x="67" y="228"/>
                  <a:pt x="67" y="229"/>
                  <a:pt x="68" y="229"/>
                </a:cubicBezTo>
                <a:cubicBezTo>
                  <a:pt x="68" y="229"/>
                  <a:pt x="68" y="229"/>
                  <a:pt x="68" y="230"/>
                </a:cubicBezTo>
                <a:cubicBezTo>
                  <a:pt x="68" y="229"/>
                  <a:pt x="67" y="230"/>
                  <a:pt x="67" y="230"/>
                </a:cubicBezTo>
                <a:close/>
                <a:moveTo>
                  <a:pt x="57" y="232"/>
                </a:moveTo>
                <a:cubicBezTo>
                  <a:pt x="56" y="231"/>
                  <a:pt x="57" y="233"/>
                  <a:pt x="56" y="233"/>
                </a:cubicBezTo>
                <a:cubicBezTo>
                  <a:pt x="56" y="233"/>
                  <a:pt x="57" y="233"/>
                  <a:pt x="57" y="232"/>
                </a:cubicBezTo>
                <a:cubicBezTo>
                  <a:pt x="57" y="231"/>
                  <a:pt x="60" y="229"/>
                  <a:pt x="61" y="228"/>
                </a:cubicBezTo>
                <a:cubicBezTo>
                  <a:pt x="60" y="228"/>
                  <a:pt x="60" y="227"/>
                  <a:pt x="60" y="227"/>
                </a:cubicBezTo>
                <a:cubicBezTo>
                  <a:pt x="61" y="227"/>
                  <a:pt x="62" y="226"/>
                  <a:pt x="62" y="226"/>
                </a:cubicBezTo>
                <a:cubicBezTo>
                  <a:pt x="61" y="226"/>
                  <a:pt x="61" y="226"/>
                  <a:pt x="60" y="226"/>
                </a:cubicBezTo>
                <a:cubicBezTo>
                  <a:pt x="61" y="226"/>
                  <a:pt x="61" y="227"/>
                  <a:pt x="61" y="227"/>
                </a:cubicBezTo>
                <a:cubicBezTo>
                  <a:pt x="59" y="228"/>
                  <a:pt x="58" y="230"/>
                  <a:pt x="57" y="232"/>
                </a:cubicBezTo>
                <a:close/>
                <a:moveTo>
                  <a:pt x="66" y="232"/>
                </a:moveTo>
                <a:cubicBezTo>
                  <a:pt x="67" y="232"/>
                  <a:pt x="65" y="232"/>
                  <a:pt x="65" y="231"/>
                </a:cubicBezTo>
                <a:cubicBezTo>
                  <a:pt x="66" y="232"/>
                  <a:pt x="64" y="232"/>
                  <a:pt x="64" y="233"/>
                </a:cubicBezTo>
                <a:cubicBezTo>
                  <a:pt x="65" y="233"/>
                  <a:pt x="65" y="233"/>
                  <a:pt x="66" y="233"/>
                </a:cubicBezTo>
                <a:cubicBezTo>
                  <a:pt x="65" y="232"/>
                  <a:pt x="65" y="233"/>
                  <a:pt x="65" y="233"/>
                </a:cubicBezTo>
                <a:cubicBezTo>
                  <a:pt x="65" y="232"/>
                  <a:pt x="65" y="232"/>
                  <a:pt x="66" y="232"/>
                </a:cubicBezTo>
                <a:cubicBezTo>
                  <a:pt x="66" y="232"/>
                  <a:pt x="66" y="232"/>
                  <a:pt x="66" y="233"/>
                </a:cubicBezTo>
                <a:cubicBezTo>
                  <a:pt x="67" y="232"/>
                  <a:pt x="68" y="232"/>
                  <a:pt x="67" y="231"/>
                </a:cubicBezTo>
                <a:cubicBezTo>
                  <a:pt x="67" y="231"/>
                  <a:pt x="67" y="232"/>
                  <a:pt x="66" y="232"/>
                </a:cubicBezTo>
                <a:close/>
                <a:moveTo>
                  <a:pt x="50" y="233"/>
                </a:moveTo>
                <a:cubicBezTo>
                  <a:pt x="50" y="232"/>
                  <a:pt x="50" y="232"/>
                  <a:pt x="50" y="232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8" y="233"/>
                  <a:pt x="48" y="234"/>
                  <a:pt x="47" y="235"/>
                </a:cubicBezTo>
                <a:cubicBezTo>
                  <a:pt x="48" y="233"/>
                  <a:pt x="49" y="231"/>
                  <a:pt x="50" y="229"/>
                </a:cubicBezTo>
                <a:cubicBezTo>
                  <a:pt x="52" y="228"/>
                  <a:pt x="53" y="226"/>
                  <a:pt x="55" y="224"/>
                </a:cubicBezTo>
                <a:cubicBezTo>
                  <a:pt x="55" y="225"/>
                  <a:pt x="54" y="226"/>
                  <a:pt x="53" y="227"/>
                </a:cubicBezTo>
                <a:cubicBezTo>
                  <a:pt x="52" y="228"/>
                  <a:pt x="53" y="228"/>
                  <a:pt x="52" y="229"/>
                </a:cubicBezTo>
                <a:cubicBezTo>
                  <a:pt x="52" y="229"/>
                  <a:pt x="52" y="230"/>
                  <a:pt x="52" y="229"/>
                </a:cubicBezTo>
                <a:cubicBezTo>
                  <a:pt x="52" y="231"/>
                  <a:pt x="50" y="232"/>
                  <a:pt x="50" y="233"/>
                </a:cubicBezTo>
                <a:close/>
                <a:moveTo>
                  <a:pt x="51" y="231"/>
                </a:moveTo>
                <a:cubicBezTo>
                  <a:pt x="51" y="231"/>
                  <a:pt x="50" y="231"/>
                  <a:pt x="50" y="231"/>
                </a:cubicBezTo>
                <a:cubicBezTo>
                  <a:pt x="50" y="232"/>
                  <a:pt x="50" y="232"/>
                  <a:pt x="51" y="231"/>
                </a:cubicBezTo>
                <a:close/>
                <a:moveTo>
                  <a:pt x="47" y="227"/>
                </a:moveTo>
                <a:cubicBezTo>
                  <a:pt x="47" y="226"/>
                  <a:pt x="48" y="225"/>
                  <a:pt x="48" y="225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48" y="226"/>
                  <a:pt x="46" y="226"/>
                  <a:pt x="47" y="227"/>
                </a:cubicBezTo>
                <a:close/>
                <a:moveTo>
                  <a:pt x="64" y="239"/>
                </a:moveTo>
                <a:cubicBezTo>
                  <a:pt x="64" y="238"/>
                  <a:pt x="65" y="238"/>
                  <a:pt x="64" y="238"/>
                </a:cubicBezTo>
                <a:cubicBezTo>
                  <a:pt x="64" y="238"/>
                  <a:pt x="64" y="238"/>
                  <a:pt x="64" y="238"/>
                </a:cubicBezTo>
                <a:cubicBezTo>
                  <a:pt x="65" y="238"/>
                  <a:pt x="63" y="239"/>
                  <a:pt x="64" y="239"/>
                </a:cubicBezTo>
                <a:close/>
                <a:moveTo>
                  <a:pt x="54" y="231"/>
                </a:moveTo>
                <a:cubicBezTo>
                  <a:pt x="53" y="232"/>
                  <a:pt x="53" y="232"/>
                  <a:pt x="53" y="232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3" y="231"/>
                  <a:pt x="52" y="231"/>
                  <a:pt x="52" y="231"/>
                </a:cubicBezTo>
                <a:cubicBezTo>
                  <a:pt x="52" y="232"/>
                  <a:pt x="53" y="232"/>
                  <a:pt x="52" y="232"/>
                </a:cubicBezTo>
                <a:cubicBezTo>
                  <a:pt x="51" y="232"/>
                  <a:pt x="51" y="234"/>
                  <a:pt x="50" y="235"/>
                </a:cubicBezTo>
                <a:cubicBezTo>
                  <a:pt x="50" y="235"/>
                  <a:pt x="51" y="236"/>
                  <a:pt x="51" y="235"/>
                </a:cubicBezTo>
                <a:cubicBezTo>
                  <a:pt x="52" y="235"/>
                  <a:pt x="50" y="235"/>
                  <a:pt x="51" y="235"/>
                </a:cubicBezTo>
                <a:cubicBezTo>
                  <a:pt x="51" y="235"/>
                  <a:pt x="52" y="235"/>
                  <a:pt x="52" y="234"/>
                </a:cubicBezTo>
                <a:cubicBezTo>
                  <a:pt x="51" y="234"/>
                  <a:pt x="51" y="234"/>
                  <a:pt x="51" y="233"/>
                </a:cubicBezTo>
                <a:cubicBezTo>
                  <a:pt x="52" y="233"/>
                  <a:pt x="52" y="232"/>
                  <a:pt x="53" y="232"/>
                </a:cubicBezTo>
                <a:cubicBezTo>
                  <a:pt x="53" y="232"/>
                  <a:pt x="53" y="233"/>
                  <a:pt x="53" y="233"/>
                </a:cubicBezTo>
                <a:cubicBezTo>
                  <a:pt x="54" y="232"/>
                  <a:pt x="54" y="231"/>
                  <a:pt x="53" y="231"/>
                </a:cubicBezTo>
                <a:cubicBezTo>
                  <a:pt x="53" y="231"/>
                  <a:pt x="54" y="231"/>
                  <a:pt x="54" y="231"/>
                </a:cubicBezTo>
                <a:close/>
                <a:moveTo>
                  <a:pt x="53" y="236"/>
                </a:moveTo>
                <a:cubicBezTo>
                  <a:pt x="54" y="237"/>
                  <a:pt x="51" y="238"/>
                  <a:pt x="52" y="239"/>
                </a:cubicBezTo>
                <a:cubicBezTo>
                  <a:pt x="53" y="237"/>
                  <a:pt x="55" y="235"/>
                  <a:pt x="56" y="233"/>
                </a:cubicBezTo>
                <a:cubicBezTo>
                  <a:pt x="55" y="234"/>
                  <a:pt x="55" y="235"/>
                  <a:pt x="54" y="235"/>
                </a:cubicBezTo>
                <a:cubicBezTo>
                  <a:pt x="54" y="236"/>
                  <a:pt x="54" y="236"/>
                  <a:pt x="54" y="235"/>
                </a:cubicBezTo>
                <a:cubicBezTo>
                  <a:pt x="54" y="236"/>
                  <a:pt x="53" y="237"/>
                  <a:pt x="53" y="236"/>
                </a:cubicBezTo>
                <a:close/>
                <a:moveTo>
                  <a:pt x="59" y="240"/>
                </a:moveTo>
                <a:cubicBezTo>
                  <a:pt x="59" y="240"/>
                  <a:pt x="60" y="240"/>
                  <a:pt x="60" y="240"/>
                </a:cubicBezTo>
                <a:cubicBezTo>
                  <a:pt x="60" y="239"/>
                  <a:pt x="60" y="240"/>
                  <a:pt x="59" y="239"/>
                </a:cubicBezTo>
                <a:cubicBezTo>
                  <a:pt x="60" y="239"/>
                  <a:pt x="59" y="239"/>
                  <a:pt x="59" y="239"/>
                </a:cubicBezTo>
                <a:cubicBezTo>
                  <a:pt x="60" y="240"/>
                  <a:pt x="59" y="240"/>
                  <a:pt x="59" y="240"/>
                </a:cubicBezTo>
                <a:close/>
                <a:moveTo>
                  <a:pt x="46" y="234"/>
                </a:moveTo>
                <a:cubicBezTo>
                  <a:pt x="47" y="234"/>
                  <a:pt x="47" y="233"/>
                  <a:pt x="47" y="233"/>
                </a:cubicBezTo>
                <a:cubicBezTo>
                  <a:pt x="46" y="234"/>
                  <a:pt x="46" y="232"/>
                  <a:pt x="46" y="233"/>
                </a:cubicBezTo>
                <a:cubicBezTo>
                  <a:pt x="46" y="233"/>
                  <a:pt x="46" y="233"/>
                  <a:pt x="46" y="233"/>
                </a:cubicBezTo>
                <a:cubicBezTo>
                  <a:pt x="46" y="233"/>
                  <a:pt x="46" y="234"/>
                  <a:pt x="46" y="234"/>
                </a:cubicBezTo>
                <a:close/>
                <a:moveTo>
                  <a:pt x="48" y="236"/>
                </a:moveTo>
                <a:cubicBezTo>
                  <a:pt x="48" y="237"/>
                  <a:pt x="49" y="237"/>
                  <a:pt x="49" y="238"/>
                </a:cubicBezTo>
                <a:cubicBezTo>
                  <a:pt x="49" y="237"/>
                  <a:pt x="51" y="237"/>
                  <a:pt x="51" y="236"/>
                </a:cubicBezTo>
                <a:cubicBezTo>
                  <a:pt x="50" y="236"/>
                  <a:pt x="50" y="236"/>
                  <a:pt x="49" y="237"/>
                </a:cubicBezTo>
                <a:cubicBezTo>
                  <a:pt x="49" y="236"/>
                  <a:pt x="50" y="236"/>
                  <a:pt x="49" y="235"/>
                </a:cubicBezTo>
                <a:cubicBezTo>
                  <a:pt x="49" y="236"/>
                  <a:pt x="49" y="236"/>
                  <a:pt x="48" y="236"/>
                </a:cubicBezTo>
                <a:close/>
                <a:moveTo>
                  <a:pt x="24" y="224"/>
                </a:moveTo>
                <a:cubicBezTo>
                  <a:pt x="24" y="223"/>
                  <a:pt x="24" y="224"/>
                  <a:pt x="25" y="223"/>
                </a:cubicBezTo>
                <a:cubicBezTo>
                  <a:pt x="24" y="223"/>
                  <a:pt x="24" y="223"/>
                  <a:pt x="23" y="223"/>
                </a:cubicBezTo>
                <a:cubicBezTo>
                  <a:pt x="24" y="224"/>
                  <a:pt x="24" y="223"/>
                  <a:pt x="24" y="224"/>
                </a:cubicBezTo>
                <a:cubicBezTo>
                  <a:pt x="24" y="224"/>
                  <a:pt x="24" y="224"/>
                  <a:pt x="24" y="224"/>
                </a:cubicBezTo>
                <a:close/>
                <a:moveTo>
                  <a:pt x="17" y="230"/>
                </a:moveTo>
                <a:cubicBezTo>
                  <a:pt x="18" y="228"/>
                  <a:pt x="19" y="228"/>
                  <a:pt x="19" y="227"/>
                </a:cubicBezTo>
                <a:cubicBezTo>
                  <a:pt x="19" y="227"/>
                  <a:pt x="16" y="229"/>
                  <a:pt x="17" y="230"/>
                </a:cubicBezTo>
                <a:close/>
                <a:moveTo>
                  <a:pt x="45" y="246"/>
                </a:moveTo>
                <a:cubicBezTo>
                  <a:pt x="45" y="246"/>
                  <a:pt x="46" y="247"/>
                  <a:pt x="46" y="247"/>
                </a:cubicBezTo>
                <a:cubicBezTo>
                  <a:pt x="45" y="247"/>
                  <a:pt x="45" y="248"/>
                  <a:pt x="45" y="248"/>
                </a:cubicBezTo>
                <a:cubicBezTo>
                  <a:pt x="46" y="248"/>
                  <a:pt x="46" y="247"/>
                  <a:pt x="47" y="247"/>
                </a:cubicBezTo>
                <a:cubicBezTo>
                  <a:pt x="47" y="247"/>
                  <a:pt x="47" y="247"/>
                  <a:pt x="47" y="247"/>
                </a:cubicBezTo>
                <a:cubicBezTo>
                  <a:pt x="46" y="247"/>
                  <a:pt x="46" y="245"/>
                  <a:pt x="45" y="246"/>
                </a:cubicBezTo>
                <a:close/>
                <a:moveTo>
                  <a:pt x="19" y="231"/>
                </a:moveTo>
                <a:cubicBezTo>
                  <a:pt x="19" y="231"/>
                  <a:pt x="18" y="231"/>
                  <a:pt x="18" y="231"/>
                </a:cubicBezTo>
                <a:cubicBezTo>
                  <a:pt x="19" y="232"/>
                  <a:pt x="19" y="230"/>
                  <a:pt x="18" y="230"/>
                </a:cubicBezTo>
                <a:cubicBezTo>
                  <a:pt x="18" y="231"/>
                  <a:pt x="19" y="230"/>
                  <a:pt x="19" y="231"/>
                </a:cubicBezTo>
                <a:close/>
                <a:moveTo>
                  <a:pt x="18" y="232"/>
                </a:moveTo>
                <a:cubicBezTo>
                  <a:pt x="18" y="234"/>
                  <a:pt x="17" y="234"/>
                  <a:pt x="17" y="235"/>
                </a:cubicBezTo>
                <a:cubicBezTo>
                  <a:pt x="17" y="235"/>
                  <a:pt x="17" y="234"/>
                  <a:pt x="18" y="234"/>
                </a:cubicBezTo>
                <a:cubicBezTo>
                  <a:pt x="18" y="233"/>
                  <a:pt x="19" y="232"/>
                  <a:pt x="18" y="232"/>
                </a:cubicBezTo>
                <a:cubicBezTo>
                  <a:pt x="17" y="232"/>
                  <a:pt x="18" y="233"/>
                  <a:pt x="18" y="232"/>
                </a:cubicBezTo>
                <a:close/>
                <a:moveTo>
                  <a:pt x="4" y="256"/>
                </a:moveTo>
                <a:cubicBezTo>
                  <a:pt x="5" y="255"/>
                  <a:pt x="5" y="254"/>
                  <a:pt x="6" y="253"/>
                </a:cubicBezTo>
                <a:cubicBezTo>
                  <a:pt x="5" y="254"/>
                  <a:pt x="4" y="255"/>
                  <a:pt x="4" y="256"/>
                </a:cubicBezTo>
                <a:close/>
                <a:moveTo>
                  <a:pt x="5" y="258"/>
                </a:moveTo>
                <a:cubicBezTo>
                  <a:pt x="6" y="257"/>
                  <a:pt x="6" y="258"/>
                  <a:pt x="6" y="257"/>
                </a:cubicBezTo>
                <a:cubicBezTo>
                  <a:pt x="6" y="257"/>
                  <a:pt x="6" y="256"/>
                  <a:pt x="6" y="257"/>
                </a:cubicBezTo>
                <a:cubicBezTo>
                  <a:pt x="6" y="257"/>
                  <a:pt x="6" y="257"/>
                  <a:pt x="6" y="257"/>
                </a:cubicBezTo>
                <a:cubicBezTo>
                  <a:pt x="5" y="257"/>
                  <a:pt x="5" y="257"/>
                  <a:pt x="5" y="258"/>
                </a:cubicBezTo>
                <a:close/>
                <a:moveTo>
                  <a:pt x="810" y="264"/>
                </a:moveTo>
                <a:cubicBezTo>
                  <a:pt x="810" y="263"/>
                  <a:pt x="808" y="261"/>
                  <a:pt x="809" y="261"/>
                </a:cubicBezTo>
                <a:cubicBezTo>
                  <a:pt x="810" y="263"/>
                  <a:pt x="809" y="259"/>
                  <a:pt x="809" y="258"/>
                </a:cubicBezTo>
                <a:cubicBezTo>
                  <a:pt x="810" y="258"/>
                  <a:pt x="811" y="261"/>
                  <a:pt x="811" y="261"/>
                </a:cubicBezTo>
                <a:cubicBezTo>
                  <a:pt x="809" y="256"/>
                  <a:pt x="809" y="255"/>
                  <a:pt x="807" y="251"/>
                </a:cubicBezTo>
                <a:cubicBezTo>
                  <a:pt x="808" y="254"/>
                  <a:pt x="807" y="252"/>
                  <a:pt x="806" y="253"/>
                </a:cubicBezTo>
                <a:cubicBezTo>
                  <a:pt x="806" y="253"/>
                  <a:pt x="807" y="260"/>
                  <a:pt x="805" y="261"/>
                </a:cubicBezTo>
                <a:cubicBezTo>
                  <a:pt x="805" y="261"/>
                  <a:pt x="804" y="259"/>
                  <a:pt x="804" y="259"/>
                </a:cubicBezTo>
                <a:cubicBezTo>
                  <a:pt x="803" y="261"/>
                  <a:pt x="804" y="266"/>
                  <a:pt x="801" y="262"/>
                </a:cubicBezTo>
                <a:cubicBezTo>
                  <a:pt x="805" y="271"/>
                  <a:pt x="805" y="267"/>
                  <a:pt x="806" y="266"/>
                </a:cubicBezTo>
                <a:cubicBezTo>
                  <a:pt x="806" y="266"/>
                  <a:pt x="810" y="269"/>
                  <a:pt x="808" y="265"/>
                </a:cubicBezTo>
                <a:cubicBezTo>
                  <a:pt x="809" y="266"/>
                  <a:pt x="810" y="269"/>
                  <a:pt x="810" y="268"/>
                </a:cubicBezTo>
                <a:cubicBezTo>
                  <a:pt x="811" y="267"/>
                  <a:pt x="808" y="263"/>
                  <a:pt x="810" y="264"/>
                </a:cubicBezTo>
                <a:close/>
                <a:moveTo>
                  <a:pt x="440" y="4"/>
                </a:moveTo>
                <a:cubicBezTo>
                  <a:pt x="437" y="3"/>
                  <a:pt x="437" y="4"/>
                  <a:pt x="434" y="4"/>
                </a:cubicBezTo>
                <a:cubicBezTo>
                  <a:pt x="434" y="3"/>
                  <a:pt x="433" y="3"/>
                  <a:pt x="433" y="3"/>
                </a:cubicBezTo>
                <a:cubicBezTo>
                  <a:pt x="435" y="3"/>
                  <a:pt x="437" y="3"/>
                  <a:pt x="438" y="2"/>
                </a:cubicBezTo>
                <a:cubicBezTo>
                  <a:pt x="434" y="2"/>
                  <a:pt x="429" y="3"/>
                  <a:pt x="425" y="3"/>
                </a:cubicBezTo>
                <a:cubicBezTo>
                  <a:pt x="428" y="3"/>
                  <a:pt x="433" y="4"/>
                  <a:pt x="437" y="4"/>
                </a:cubicBezTo>
                <a:cubicBezTo>
                  <a:pt x="436" y="4"/>
                  <a:pt x="434" y="4"/>
                  <a:pt x="434" y="4"/>
                </a:cubicBezTo>
                <a:cubicBezTo>
                  <a:pt x="439" y="4"/>
                  <a:pt x="441" y="4"/>
                  <a:pt x="443" y="5"/>
                </a:cubicBezTo>
                <a:cubicBezTo>
                  <a:pt x="442" y="4"/>
                  <a:pt x="446" y="5"/>
                  <a:pt x="446" y="5"/>
                </a:cubicBezTo>
                <a:cubicBezTo>
                  <a:pt x="444" y="4"/>
                  <a:pt x="444" y="5"/>
                  <a:pt x="440" y="4"/>
                </a:cubicBezTo>
                <a:close/>
                <a:moveTo>
                  <a:pt x="399" y="5"/>
                </a:moveTo>
                <a:cubicBezTo>
                  <a:pt x="398" y="4"/>
                  <a:pt x="401" y="4"/>
                  <a:pt x="398" y="4"/>
                </a:cubicBezTo>
                <a:cubicBezTo>
                  <a:pt x="393" y="5"/>
                  <a:pt x="386" y="4"/>
                  <a:pt x="382" y="5"/>
                </a:cubicBezTo>
                <a:cubicBezTo>
                  <a:pt x="385" y="5"/>
                  <a:pt x="389" y="5"/>
                  <a:pt x="390" y="6"/>
                </a:cubicBezTo>
                <a:cubicBezTo>
                  <a:pt x="395" y="5"/>
                  <a:pt x="398" y="6"/>
                  <a:pt x="400" y="5"/>
                </a:cubicBezTo>
                <a:lnTo>
                  <a:pt x="399" y="5"/>
                </a:lnTo>
                <a:close/>
                <a:moveTo>
                  <a:pt x="142" y="101"/>
                </a:moveTo>
                <a:cubicBezTo>
                  <a:pt x="142" y="102"/>
                  <a:pt x="141" y="103"/>
                  <a:pt x="143" y="102"/>
                </a:cubicBezTo>
                <a:cubicBezTo>
                  <a:pt x="147" y="98"/>
                  <a:pt x="152" y="95"/>
                  <a:pt x="156" y="91"/>
                </a:cubicBezTo>
                <a:cubicBezTo>
                  <a:pt x="154" y="92"/>
                  <a:pt x="153" y="93"/>
                  <a:pt x="152" y="94"/>
                </a:cubicBezTo>
                <a:cubicBezTo>
                  <a:pt x="153" y="93"/>
                  <a:pt x="154" y="92"/>
                  <a:pt x="154" y="91"/>
                </a:cubicBezTo>
                <a:cubicBezTo>
                  <a:pt x="149" y="95"/>
                  <a:pt x="141" y="101"/>
                  <a:pt x="134" y="107"/>
                </a:cubicBezTo>
                <a:cubicBezTo>
                  <a:pt x="135" y="107"/>
                  <a:pt x="140" y="103"/>
                  <a:pt x="142" y="101"/>
                </a:cubicBezTo>
                <a:close/>
                <a:moveTo>
                  <a:pt x="84" y="158"/>
                </a:moveTo>
                <a:cubicBezTo>
                  <a:pt x="84" y="159"/>
                  <a:pt x="84" y="160"/>
                  <a:pt x="83" y="160"/>
                </a:cubicBezTo>
                <a:cubicBezTo>
                  <a:pt x="83" y="161"/>
                  <a:pt x="83" y="162"/>
                  <a:pt x="84" y="161"/>
                </a:cubicBezTo>
                <a:cubicBezTo>
                  <a:pt x="84" y="161"/>
                  <a:pt x="84" y="161"/>
                  <a:pt x="84" y="161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5" y="160"/>
                  <a:pt x="84" y="161"/>
                  <a:pt x="85" y="161"/>
                </a:cubicBezTo>
                <a:cubicBezTo>
                  <a:pt x="85" y="160"/>
                  <a:pt x="86" y="160"/>
                  <a:pt x="85" y="160"/>
                </a:cubicBezTo>
                <a:cubicBezTo>
                  <a:pt x="85" y="160"/>
                  <a:pt x="85" y="160"/>
                  <a:pt x="85" y="160"/>
                </a:cubicBezTo>
                <a:cubicBezTo>
                  <a:pt x="85" y="160"/>
                  <a:pt x="85" y="159"/>
                  <a:pt x="85" y="159"/>
                </a:cubicBezTo>
                <a:cubicBezTo>
                  <a:pt x="85" y="159"/>
                  <a:pt x="86" y="159"/>
                  <a:pt x="87" y="158"/>
                </a:cubicBezTo>
                <a:cubicBezTo>
                  <a:pt x="85" y="159"/>
                  <a:pt x="86" y="157"/>
                  <a:pt x="84" y="158"/>
                </a:cubicBezTo>
                <a:close/>
                <a:moveTo>
                  <a:pt x="103" y="180"/>
                </a:moveTo>
                <a:cubicBezTo>
                  <a:pt x="102" y="180"/>
                  <a:pt x="102" y="181"/>
                  <a:pt x="102" y="181"/>
                </a:cubicBezTo>
                <a:cubicBezTo>
                  <a:pt x="102" y="181"/>
                  <a:pt x="103" y="181"/>
                  <a:pt x="103" y="181"/>
                </a:cubicBezTo>
                <a:cubicBezTo>
                  <a:pt x="103" y="181"/>
                  <a:pt x="102" y="181"/>
                  <a:pt x="103" y="182"/>
                </a:cubicBezTo>
                <a:cubicBezTo>
                  <a:pt x="103" y="182"/>
                  <a:pt x="103" y="181"/>
                  <a:pt x="104" y="181"/>
                </a:cubicBezTo>
                <a:cubicBezTo>
                  <a:pt x="103" y="182"/>
                  <a:pt x="103" y="182"/>
                  <a:pt x="103" y="183"/>
                </a:cubicBezTo>
                <a:cubicBezTo>
                  <a:pt x="103" y="182"/>
                  <a:pt x="104" y="182"/>
                  <a:pt x="104" y="181"/>
                </a:cubicBezTo>
                <a:cubicBezTo>
                  <a:pt x="103" y="182"/>
                  <a:pt x="104" y="180"/>
                  <a:pt x="103" y="180"/>
                </a:cubicBezTo>
                <a:close/>
                <a:moveTo>
                  <a:pt x="77" y="160"/>
                </a:moveTo>
                <a:cubicBezTo>
                  <a:pt x="79" y="161"/>
                  <a:pt x="79" y="158"/>
                  <a:pt x="80" y="158"/>
                </a:cubicBezTo>
                <a:cubicBezTo>
                  <a:pt x="80" y="157"/>
                  <a:pt x="80" y="157"/>
                  <a:pt x="80" y="157"/>
                </a:cubicBezTo>
                <a:cubicBezTo>
                  <a:pt x="79" y="157"/>
                  <a:pt x="78" y="159"/>
                  <a:pt x="77" y="160"/>
                </a:cubicBezTo>
                <a:close/>
                <a:moveTo>
                  <a:pt x="81" y="163"/>
                </a:moveTo>
                <a:cubicBezTo>
                  <a:pt x="81" y="163"/>
                  <a:pt x="81" y="164"/>
                  <a:pt x="81" y="164"/>
                </a:cubicBezTo>
                <a:cubicBezTo>
                  <a:pt x="81" y="164"/>
                  <a:pt x="80" y="165"/>
                  <a:pt x="80" y="165"/>
                </a:cubicBezTo>
                <a:cubicBezTo>
                  <a:pt x="82" y="164"/>
                  <a:pt x="83" y="163"/>
                  <a:pt x="83" y="162"/>
                </a:cubicBezTo>
                <a:cubicBezTo>
                  <a:pt x="83" y="161"/>
                  <a:pt x="83" y="161"/>
                  <a:pt x="82" y="161"/>
                </a:cubicBezTo>
                <a:cubicBezTo>
                  <a:pt x="81" y="161"/>
                  <a:pt x="82" y="163"/>
                  <a:pt x="81" y="163"/>
                </a:cubicBezTo>
                <a:close/>
                <a:moveTo>
                  <a:pt x="95" y="192"/>
                </a:moveTo>
                <a:cubicBezTo>
                  <a:pt x="95" y="192"/>
                  <a:pt x="95" y="192"/>
                  <a:pt x="94" y="192"/>
                </a:cubicBezTo>
                <a:cubicBezTo>
                  <a:pt x="94" y="192"/>
                  <a:pt x="94" y="193"/>
                  <a:pt x="94" y="193"/>
                </a:cubicBezTo>
                <a:cubicBezTo>
                  <a:pt x="93" y="193"/>
                  <a:pt x="93" y="194"/>
                  <a:pt x="94" y="194"/>
                </a:cubicBezTo>
                <a:cubicBezTo>
                  <a:pt x="93" y="194"/>
                  <a:pt x="91" y="196"/>
                  <a:pt x="91" y="197"/>
                </a:cubicBezTo>
                <a:cubicBezTo>
                  <a:pt x="91" y="197"/>
                  <a:pt x="91" y="197"/>
                  <a:pt x="91" y="197"/>
                </a:cubicBezTo>
                <a:cubicBezTo>
                  <a:pt x="91" y="198"/>
                  <a:pt x="90" y="198"/>
                  <a:pt x="90" y="199"/>
                </a:cubicBezTo>
                <a:cubicBezTo>
                  <a:pt x="91" y="197"/>
                  <a:pt x="92" y="197"/>
                  <a:pt x="93" y="197"/>
                </a:cubicBezTo>
                <a:cubicBezTo>
                  <a:pt x="93" y="197"/>
                  <a:pt x="93" y="197"/>
                  <a:pt x="93" y="196"/>
                </a:cubicBezTo>
                <a:cubicBezTo>
                  <a:pt x="93" y="196"/>
                  <a:pt x="94" y="195"/>
                  <a:pt x="94" y="195"/>
                </a:cubicBezTo>
                <a:cubicBezTo>
                  <a:pt x="94" y="195"/>
                  <a:pt x="94" y="195"/>
                  <a:pt x="94" y="196"/>
                </a:cubicBezTo>
                <a:cubicBezTo>
                  <a:pt x="95" y="194"/>
                  <a:pt x="95" y="192"/>
                  <a:pt x="96" y="193"/>
                </a:cubicBezTo>
                <a:cubicBezTo>
                  <a:pt x="96" y="193"/>
                  <a:pt x="96" y="193"/>
                  <a:pt x="96" y="193"/>
                </a:cubicBezTo>
                <a:cubicBezTo>
                  <a:pt x="97" y="193"/>
                  <a:pt x="97" y="193"/>
                  <a:pt x="97" y="192"/>
                </a:cubicBezTo>
                <a:cubicBezTo>
                  <a:pt x="96" y="193"/>
                  <a:pt x="97" y="192"/>
                  <a:pt x="96" y="192"/>
                </a:cubicBezTo>
                <a:cubicBezTo>
                  <a:pt x="96" y="193"/>
                  <a:pt x="96" y="192"/>
                  <a:pt x="95" y="192"/>
                </a:cubicBezTo>
                <a:close/>
                <a:moveTo>
                  <a:pt x="65" y="175"/>
                </a:moveTo>
                <a:cubicBezTo>
                  <a:pt x="64" y="175"/>
                  <a:pt x="64" y="175"/>
                  <a:pt x="63" y="175"/>
                </a:cubicBezTo>
                <a:cubicBezTo>
                  <a:pt x="63" y="175"/>
                  <a:pt x="63" y="175"/>
                  <a:pt x="63" y="176"/>
                </a:cubicBezTo>
                <a:cubicBezTo>
                  <a:pt x="64" y="176"/>
                  <a:pt x="64" y="176"/>
                  <a:pt x="64" y="177"/>
                </a:cubicBezTo>
                <a:cubicBezTo>
                  <a:pt x="65" y="175"/>
                  <a:pt x="66" y="175"/>
                  <a:pt x="67" y="173"/>
                </a:cubicBezTo>
                <a:cubicBezTo>
                  <a:pt x="65" y="173"/>
                  <a:pt x="66" y="174"/>
                  <a:pt x="65" y="175"/>
                </a:cubicBezTo>
                <a:close/>
                <a:moveTo>
                  <a:pt x="45" y="240"/>
                </a:moveTo>
                <a:cubicBezTo>
                  <a:pt x="46" y="241"/>
                  <a:pt x="46" y="241"/>
                  <a:pt x="46" y="241"/>
                </a:cubicBezTo>
                <a:cubicBezTo>
                  <a:pt x="45" y="241"/>
                  <a:pt x="45" y="242"/>
                  <a:pt x="44" y="243"/>
                </a:cubicBezTo>
                <a:cubicBezTo>
                  <a:pt x="44" y="243"/>
                  <a:pt x="43" y="243"/>
                  <a:pt x="43" y="243"/>
                </a:cubicBezTo>
                <a:cubicBezTo>
                  <a:pt x="43" y="244"/>
                  <a:pt x="43" y="244"/>
                  <a:pt x="42" y="245"/>
                </a:cubicBezTo>
                <a:cubicBezTo>
                  <a:pt x="43" y="245"/>
                  <a:pt x="43" y="245"/>
                  <a:pt x="44" y="244"/>
                </a:cubicBezTo>
                <a:cubicBezTo>
                  <a:pt x="44" y="244"/>
                  <a:pt x="44" y="244"/>
                  <a:pt x="44" y="244"/>
                </a:cubicBezTo>
                <a:cubicBezTo>
                  <a:pt x="44" y="244"/>
                  <a:pt x="45" y="243"/>
                  <a:pt x="45" y="244"/>
                </a:cubicBezTo>
                <a:cubicBezTo>
                  <a:pt x="45" y="241"/>
                  <a:pt x="47" y="241"/>
                  <a:pt x="48" y="239"/>
                </a:cubicBezTo>
                <a:cubicBezTo>
                  <a:pt x="47" y="238"/>
                  <a:pt x="48" y="238"/>
                  <a:pt x="48" y="237"/>
                </a:cubicBezTo>
                <a:cubicBezTo>
                  <a:pt x="47" y="238"/>
                  <a:pt x="47" y="240"/>
                  <a:pt x="45" y="240"/>
                </a:cubicBezTo>
                <a:close/>
                <a:moveTo>
                  <a:pt x="820" y="180"/>
                </a:moveTo>
                <a:cubicBezTo>
                  <a:pt x="820" y="181"/>
                  <a:pt x="820" y="181"/>
                  <a:pt x="820" y="181"/>
                </a:cubicBezTo>
                <a:cubicBezTo>
                  <a:pt x="821" y="181"/>
                  <a:pt x="820" y="180"/>
                  <a:pt x="820" y="180"/>
                </a:cubicBezTo>
                <a:close/>
                <a:moveTo>
                  <a:pt x="866" y="171"/>
                </a:moveTo>
                <a:cubicBezTo>
                  <a:pt x="865" y="171"/>
                  <a:pt x="865" y="172"/>
                  <a:pt x="865" y="172"/>
                </a:cubicBezTo>
                <a:cubicBezTo>
                  <a:pt x="865" y="172"/>
                  <a:pt x="866" y="172"/>
                  <a:pt x="866" y="171"/>
                </a:cubicBezTo>
                <a:close/>
                <a:moveTo>
                  <a:pt x="867" y="170"/>
                </a:moveTo>
                <a:cubicBezTo>
                  <a:pt x="867" y="170"/>
                  <a:pt x="866" y="171"/>
                  <a:pt x="866" y="171"/>
                </a:cubicBezTo>
                <a:cubicBezTo>
                  <a:pt x="867" y="171"/>
                  <a:pt x="867" y="170"/>
                  <a:pt x="867" y="170"/>
                </a:cubicBezTo>
                <a:close/>
                <a:moveTo>
                  <a:pt x="861" y="164"/>
                </a:moveTo>
                <a:cubicBezTo>
                  <a:pt x="861" y="164"/>
                  <a:pt x="861" y="165"/>
                  <a:pt x="861" y="165"/>
                </a:cubicBezTo>
                <a:cubicBezTo>
                  <a:pt x="861" y="164"/>
                  <a:pt x="861" y="164"/>
                  <a:pt x="861" y="164"/>
                </a:cubicBezTo>
                <a:close/>
                <a:moveTo>
                  <a:pt x="868" y="162"/>
                </a:moveTo>
                <a:cubicBezTo>
                  <a:pt x="868" y="163"/>
                  <a:pt x="868" y="163"/>
                  <a:pt x="868" y="164"/>
                </a:cubicBezTo>
                <a:cubicBezTo>
                  <a:pt x="868" y="163"/>
                  <a:pt x="868" y="162"/>
                  <a:pt x="868" y="162"/>
                </a:cubicBezTo>
                <a:close/>
                <a:moveTo>
                  <a:pt x="837" y="147"/>
                </a:moveTo>
                <a:cubicBezTo>
                  <a:pt x="837" y="148"/>
                  <a:pt x="837" y="150"/>
                  <a:pt x="836" y="151"/>
                </a:cubicBezTo>
                <a:cubicBezTo>
                  <a:pt x="837" y="150"/>
                  <a:pt x="837" y="148"/>
                  <a:pt x="837" y="147"/>
                </a:cubicBezTo>
                <a:close/>
                <a:moveTo>
                  <a:pt x="852" y="150"/>
                </a:moveTo>
                <a:cubicBezTo>
                  <a:pt x="852" y="149"/>
                  <a:pt x="852" y="149"/>
                  <a:pt x="852" y="149"/>
                </a:cubicBezTo>
                <a:cubicBezTo>
                  <a:pt x="852" y="148"/>
                  <a:pt x="853" y="145"/>
                  <a:pt x="852" y="146"/>
                </a:cubicBezTo>
                <a:cubicBezTo>
                  <a:pt x="852" y="147"/>
                  <a:pt x="851" y="150"/>
                  <a:pt x="851" y="151"/>
                </a:cubicBezTo>
                <a:cubicBezTo>
                  <a:pt x="852" y="151"/>
                  <a:pt x="852" y="150"/>
                  <a:pt x="852" y="150"/>
                </a:cubicBezTo>
                <a:close/>
                <a:moveTo>
                  <a:pt x="857" y="134"/>
                </a:moveTo>
                <a:cubicBezTo>
                  <a:pt x="857" y="134"/>
                  <a:pt x="857" y="134"/>
                  <a:pt x="857" y="134"/>
                </a:cubicBezTo>
                <a:cubicBezTo>
                  <a:pt x="857" y="135"/>
                  <a:pt x="857" y="135"/>
                  <a:pt x="857" y="135"/>
                </a:cubicBezTo>
                <a:lnTo>
                  <a:pt x="857" y="134"/>
                </a:lnTo>
                <a:close/>
                <a:moveTo>
                  <a:pt x="855" y="121"/>
                </a:moveTo>
                <a:cubicBezTo>
                  <a:pt x="855" y="119"/>
                  <a:pt x="855" y="121"/>
                  <a:pt x="855" y="122"/>
                </a:cubicBezTo>
                <a:cubicBezTo>
                  <a:pt x="854" y="122"/>
                  <a:pt x="855" y="122"/>
                  <a:pt x="855" y="122"/>
                </a:cubicBezTo>
                <a:cubicBezTo>
                  <a:pt x="854" y="123"/>
                  <a:pt x="853" y="126"/>
                  <a:pt x="854" y="127"/>
                </a:cubicBezTo>
                <a:cubicBezTo>
                  <a:pt x="854" y="125"/>
                  <a:pt x="855" y="123"/>
                  <a:pt x="855" y="121"/>
                </a:cubicBezTo>
                <a:close/>
                <a:moveTo>
                  <a:pt x="861" y="127"/>
                </a:moveTo>
                <a:cubicBezTo>
                  <a:pt x="861" y="127"/>
                  <a:pt x="861" y="128"/>
                  <a:pt x="861" y="128"/>
                </a:cubicBezTo>
                <a:cubicBezTo>
                  <a:pt x="862" y="128"/>
                  <a:pt x="862" y="127"/>
                  <a:pt x="861" y="127"/>
                </a:cubicBezTo>
                <a:close/>
                <a:moveTo>
                  <a:pt x="843" y="120"/>
                </a:moveTo>
                <a:cubicBezTo>
                  <a:pt x="843" y="121"/>
                  <a:pt x="842" y="121"/>
                  <a:pt x="842" y="122"/>
                </a:cubicBezTo>
                <a:cubicBezTo>
                  <a:pt x="843" y="121"/>
                  <a:pt x="843" y="120"/>
                  <a:pt x="843" y="120"/>
                </a:cubicBezTo>
                <a:close/>
                <a:moveTo>
                  <a:pt x="859" y="124"/>
                </a:moveTo>
                <a:cubicBezTo>
                  <a:pt x="859" y="125"/>
                  <a:pt x="859" y="126"/>
                  <a:pt x="859" y="126"/>
                </a:cubicBezTo>
                <a:cubicBezTo>
                  <a:pt x="859" y="125"/>
                  <a:pt x="860" y="124"/>
                  <a:pt x="859" y="124"/>
                </a:cubicBezTo>
                <a:close/>
                <a:moveTo>
                  <a:pt x="862" y="124"/>
                </a:moveTo>
                <a:cubicBezTo>
                  <a:pt x="862" y="124"/>
                  <a:pt x="861" y="125"/>
                  <a:pt x="862" y="126"/>
                </a:cubicBezTo>
                <a:cubicBezTo>
                  <a:pt x="862" y="125"/>
                  <a:pt x="862" y="124"/>
                  <a:pt x="862" y="124"/>
                </a:cubicBezTo>
                <a:close/>
                <a:moveTo>
                  <a:pt x="839" y="118"/>
                </a:moveTo>
                <a:cubicBezTo>
                  <a:pt x="839" y="118"/>
                  <a:pt x="839" y="119"/>
                  <a:pt x="839" y="119"/>
                </a:cubicBezTo>
                <a:cubicBezTo>
                  <a:pt x="839" y="119"/>
                  <a:pt x="839" y="118"/>
                  <a:pt x="839" y="118"/>
                </a:cubicBezTo>
                <a:close/>
                <a:moveTo>
                  <a:pt x="844" y="116"/>
                </a:moveTo>
                <a:cubicBezTo>
                  <a:pt x="843" y="117"/>
                  <a:pt x="843" y="119"/>
                  <a:pt x="843" y="119"/>
                </a:cubicBezTo>
                <a:cubicBezTo>
                  <a:pt x="843" y="118"/>
                  <a:pt x="844" y="117"/>
                  <a:pt x="844" y="116"/>
                </a:cubicBezTo>
                <a:close/>
                <a:moveTo>
                  <a:pt x="862" y="120"/>
                </a:moveTo>
                <a:cubicBezTo>
                  <a:pt x="862" y="121"/>
                  <a:pt x="861" y="122"/>
                  <a:pt x="862" y="123"/>
                </a:cubicBezTo>
                <a:cubicBezTo>
                  <a:pt x="862" y="122"/>
                  <a:pt x="863" y="121"/>
                  <a:pt x="862" y="120"/>
                </a:cubicBezTo>
                <a:close/>
                <a:moveTo>
                  <a:pt x="855" y="118"/>
                </a:moveTo>
                <a:cubicBezTo>
                  <a:pt x="855" y="118"/>
                  <a:pt x="855" y="119"/>
                  <a:pt x="855" y="119"/>
                </a:cubicBezTo>
                <a:cubicBezTo>
                  <a:pt x="855" y="119"/>
                  <a:pt x="856" y="118"/>
                  <a:pt x="855" y="118"/>
                </a:cubicBezTo>
                <a:close/>
                <a:moveTo>
                  <a:pt x="858" y="117"/>
                </a:moveTo>
                <a:cubicBezTo>
                  <a:pt x="857" y="117"/>
                  <a:pt x="857" y="118"/>
                  <a:pt x="857" y="118"/>
                </a:cubicBezTo>
                <a:cubicBezTo>
                  <a:pt x="857" y="118"/>
                  <a:pt x="858" y="117"/>
                  <a:pt x="858" y="117"/>
                </a:cubicBezTo>
                <a:close/>
                <a:moveTo>
                  <a:pt x="860" y="116"/>
                </a:moveTo>
                <a:cubicBezTo>
                  <a:pt x="860" y="116"/>
                  <a:pt x="860" y="116"/>
                  <a:pt x="860" y="116"/>
                </a:cubicBezTo>
                <a:cubicBezTo>
                  <a:pt x="859" y="115"/>
                  <a:pt x="859" y="117"/>
                  <a:pt x="859" y="117"/>
                </a:cubicBezTo>
                <a:cubicBezTo>
                  <a:pt x="860" y="117"/>
                  <a:pt x="859" y="117"/>
                  <a:pt x="860" y="116"/>
                </a:cubicBezTo>
                <a:close/>
                <a:moveTo>
                  <a:pt x="849" y="110"/>
                </a:moveTo>
                <a:cubicBezTo>
                  <a:pt x="848" y="113"/>
                  <a:pt x="849" y="111"/>
                  <a:pt x="849" y="110"/>
                </a:cubicBezTo>
                <a:close/>
                <a:moveTo>
                  <a:pt x="845" y="105"/>
                </a:moveTo>
                <a:cubicBezTo>
                  <a:pt x="844" y="106"/>
                  <a:pt x="844" y="106"/>
                  <a:pt x="844" y="107"/>
                </a:cubicBezTo>
                <a:cubicBezTo>
                  <a:pt x="844" y="107"/>
                  <a:pt x="845" y="105"/>
                  <a:pt x="845" y="105"/>
                </a:cubicBezTo>
                <a:close/>
                <a:moveTo>
                  <a:pt x="844" y="105"/>
                </a:moveTo>
                <a:cubicBezTo>
                  <a:pt x="843" y="105"/>
                  <a:pt x="843" y="106"/>
                  <a:pt x="843" y="106"/>
                </a:cubicBezTo>
                <a:lnTo>
                  <a:pt x="844" y="105"/>
                </a:lnTo>
                <a:close/>
                <a:moveTo>
                  <a:pt x="836" y="101"/>
                </a:moveTo>
                <a:cubicBezTo>
                  <a:pt x="836" y="102"/>
                  <a:pt x="836" y="102"/>
                  <a:pt x="836" y="102"/>
                </a:cubicBezTo>
                <a:cubicBezTo>
                  <a:pt x="836" y="102"/>
                  <a:pt x="836" y="101"/>
                  <a:pt x="836" y="101"/>
                </a:cubicBezTo>
                <a:close/>
                <a:moveTo>
                  <a:pt x="838" y="98"/>
                </a:moveTo>
                <a:cubicBezTo>
                  <a:pt x="839" y="95"/>
                  <a:pt x="838" y="96"/>
                  <a:pt x="838" y="98"/>
                </a:cubicBezTo>
                <a:close/>
                <a:moveTo>
                  <a:pt x="828" y="135"/>
                </a:moveTo>
                <a:cubicBezTo>
                  <a:pt x="828" y="136"/>
                  <a:pt x="828" y="137"/>
                  <a:pt x="827" y="137"/>
                </a:cubicBezTo>
                <a:cubicBezTo>
                  <a:pt x="828" y="138"/>
                  <a:pt x="828" y="138"/>
                  <a:pt x="828" y="138"/>
                </a:cubicBezTo>
                <a:cubicBezTo>
                  <a:pt x="828" y="137"/>
                  <a:pt x="829" y="136"/>
                  <a:pt x="828" y="135"/>
                </a:cubicBezTo>
                <a:close/>
                <a:moveTo>
                  <a:pt x="846" y="121"/>
                </a:moveTo>
                <a:cubicBezTo>
                  <a:pt x="847" y="121"/>
                  <a:pt x="846" y="122"/>
                  <a:pt x="846" y="123"/>
                </a:cubicBezTo>
                <a:cubicBezTo>
                  <a:pt x="847" y="121"/>
                  <a:pt x="848" y="117"/>
                  <a:pt x="848" y="115"/>
                </a:cubicBezTo>
                <a:cubicBezTo>
                  <a:pt x="848" y="117"/>
                  <a:pt x="846" y="118"/>
                  <a:pt x="847" y="119"/>
                </a:cubicBezTo>
                <a:cubicBezTo>
                  <a:pt x="847" y="119"/>
                  <a:pt x="847" y="119"/>
                  <a:pt x="847" y="118"/>
                </a:cubicBezTo>
                <a:cubicBezTo>
                  <a:pt x="846" y="119"/>
                  <a:pt x="846" y="120"/>
                  <a:pt x="846" y="121"/>
                </a:cubicBezTo>
                <a:cubicBezTo>
                  <a:pt x="846" y="121"/>
                  <a:pt x="846" y="120"/>
                  <a:pt x="846" y="120"/>
                </a:cubicBezTo>
                <a:cubicBezTo>
                  <a:pt x="846" y="121"/>
                  <a:pt x="845" y="121"/>
                  <a:pt x="845" y="121"/>
                </a:cubicBezTo>
                <a:cubicBezTo>
                  <a:pt x="846" y="122"/>
                  <a:pt x="846" y="121"/>
                  <a:pt x="846" y="121"/>
                </a:cubicBezTo>
                <a:close/>
                <a:moveTo>
                  <a:pt x="860" y="122"/>
                </a:moveTo>
                <a:cubicBezTo>
                  <a:pt x="860" y="122"/>
                  <a:pt x="859" y="123"/>
                  <a:pt x="860" y="123"/>
                </a:cubicBezTo>
                <a:cubicBezTo>
                  <a:pt x="860" y="123"/>
                  <a:pt x="860" y="123"/>
                  <a:pt x="860" y="123"/>
                </a:cubicBezTo>
                <a:cubicBezTo>
                  <a:pt x="859" y="124"/>
                  <a:pt x="860" y="122"/>
                  <a:pt x="860" y="122"/>
                </a:cubicBezTo>
                <a:close/>
                <a:moveTo>
                  <a:pt x="861" y="115"/>
                </a:moveTo>
                <a:cubicBezTo>
                  <a:pt x="861" y="115"/>
                  <a:pt x="861" y="115"/>
                  <a:pt x="861" y="115"/>
                </a:cubicBezTo>
                <a:cubicBezTo>
                  <a:pt x="862" y="117"/>
                  <a:pt x="859" y="120"/>
                  <a:pt x="860" y="122"/>
                </a:cubicBezTo>
                <a:cubicBezTo>
                  <a:pt x="860" y="118"/>
                  <a:pt x="862" y="115"/>
                  <a:pt x="862" y="112"/>
                </a:cubicBezTo>
                <a:cubicBezTo>
                  <a:pt x="862" y="112"/>
                  <a:pt x="862" y="111"/>
                  <a:pt x="862" y="111"/>
                </a:cubicBezTo>
                <a:cubicBezTo>
                  <a:pt x="862" y="110"/>
                  <a:pt x="864" y="107"/>
                  <a:pt x="863" y="106"/>
                </a:cubicBezTo>
                <a:cubicBezTo>
                  <a:pt x="863" y="107"/>
                  <a:pt x="862" y="108"/>
                  <a:pt x="862" y="110"/>
                </a:cubicBezTo>
                <a:cubicBezTo>
                  <a:pt x="861" y="109"/>
                  <a:pt x="861" y="109"/>
                  <a:pt x="861" y="109"/>
                </a:cubicBezTo>
                <a:cubicBezTo>
                  <a:pt x="862" y="111"/>
                  <a:pt x="861" y="114"/>
                  <a:pt x="861" y="115"/>
                </a:cubicBezTo>
                <a:close/>
                <a:moveTo>
                  <a:pt x="842" y="104"/>
                </a:moveTo>
                <a:cubicBezTo>
                  <a:pt x="842" y="105"/>
                  <a:pt x="842" y="105"/>
                  <a:pt x="842" y="106"/>
                </a:cubicBezTo>
                <a:cubicBezTo>
                  <a:pt x="843" y="105"/>
                  <a:pt x="842" y="104"/>
                  <a:pt x="842" y="104"/>
                </a:cubicBezTo>
                <a:close/>
                <a:moveTo>
                  <a:pt x="707" y="252"/>
                </a:moveTo>
                <a:cubicBezTo>
                  <a:pt x="708" y="252"/>
                  <a:pt x="709" y="252"/>
                  <a:pt x="710" y="253"/>
                </a:cubicBezTo>
                <a:cubicBezTo>
                  <a:pt x="710" y="254"/>
                  <a:pt x="709" y="255"/>
                  <a:pt x="710" y="256"/>
                </a:cubicBezTo>
                <a:cubicBezTo>
                  <a:pt x="712" y="257"/>
                  <a:pt x="715" y="253"/>
                  <a:pt x="715" y="256"/>
                </a:cubicBezTo>
                <a:cubicBezTo>
                  <a:pt x="717" y="258"/>
                  <a:pt x="720" y="259"/>
                  <a:pt x="723" y="259"/>
                </a:cubicBezTo>
                <a:cubicBezTo>
                  <a:pt x="725" y="260"/>
                  <a:pt x="726" y="261"/>
                  <a:pt x="728" y="262"/>
                </a:cubicBezTo>
                <a:cubicBezTo>
                  <a:pt x="730" y="262"/>
                  <a:pt x="733" y="262"/>
                  <a:pt x="734" y="263"/>
                </a:cubicBezTo>
                <a:cubicBezTo>
                  <a:pt x="736" y="263"/>
                  <a:pt x="737" y="264"/>
                  <a:pt x="739" y="265"/>
                </a:cubicBezTo>
                <a:cubicBezTo>
                  <a:pt x="744" y="267"/>
                  <a:pt x="749" y="267"/>
                  <a:pt x="753" y="269"/>
                </a:cubicBezTo>
                <a:cubicBezTo>
                  <a:pt x="756" y="269"/>
                  <a:pt x="760" y="271"/>
                  <a:pt x="762" y="272"/>
                </a:cubicBezTo>
                <a:cubicBezTo>
                  <a:pt x="765" y="272"/>
                  <a:pt x="768" y="274"/>
                  <a:pt x="771" y="275"/>
                </a:cubicBezTo>
                <a:cubicBezTo>
                  <a:pt x="772" y="275"/>
                  <a:pt x="774" y="275"/>
                  <a:pt x="776" y="276"/>
                </a:cubicBezTo>
                <a:cubicBezTo>
                  <a:pt x="776" y="276"/>
                  <a:pt x="777" y="276"/>
                  <a:pt x="777" y="276"/>
                </a:cubicBezTo>
                <a:cubicBezTo>
                  <a:pt x="779" y="277"/>
                  <a:pt x="781" y="277"/>
                  <a:pt x="782" y="277"/>
                </a:cubicBezTo>
                <a:cubicBezTo>
                  <a:pt x="784" y="278"/>
                  <a:pt x="785" y="279"/>
                  <a:pt x="787" y="279"/>
                </a:cubicBezTo>
                <a:cubicBezTo>
                  <a:pt x="789" y="280"/>
                  <a:pt x="792" y="281"/>
                  <a:pt x="795" y="281"/>
                </a:cubicBezTo>
                <a:cubicBezTo>
                  <a:pt x="796" y="282"/>
                  <a:pt x="798" y="282"/>
                  <a:pt x="799" y="282"/>
                </a:cubicBezTo>
                <a:cubicBezTo>
                  <a:pt x="800" y="283"/>
                  <a:pt x="800" y="283"/>
                  <a:pt x="801" y="283"/>
                </a:cubicBezTo>
                <a:cubicBezTo>
                  <a:pt x="802" y="283"/>
                  <a:pt x="802" y="283"/>
                  <a:pt x="802" y="283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4" y="285"/>
                  <a:pt x="805" y="284"/>
                  <a:pt x="806" y="285"/>
                </a:cubicBezTo>
                <a:cubicBezTo>
                  <a:pt x="807" y="285"/>
                  <a:pt x="808" y="286"/>
                  <a:pt x="809" y="287"/>
                </a:cubicBezTo>
                <a:cubicBezTo>
                  <a:pt x="810" y="286"/>
                  <a:pt x="811" y="287"/>
                  <a:pt x="812" y="288"/>
                </a:cubicBezTo>
                <a:cubicBezTo>
                  <a:pt x="813" y="288"/>
                  <a:pt x="813" y="288"/>
                  <a:pt x="813" y="288"/>
                </a:cubicBezTo>
                <a:cubicBezTo>
                  <a:pt x="813" y="288"/>
                  <a:pt x="813" y="287"/>
                  <a:pt x="813" y="287"/>
                </a:cubicBezTo>
                <a:cubicBezTo>
                  <a:pt x="813" y="287"/>
                  <a:pt x="813" y="287"/>
                  <a:pt x="813" y="286"/>
                </a:cubicBezTo>
                <a:cubicBezTo>
                  <a:pt x="813" y="286"/>
                  <a:pt x="813" y="286"/>
                  <a:pt x="813" y="286"/>
                </a:cubicBezTo>
                <a:cubicBezTo>
                  <a:pt x="813" y="285"/>
                  <a:pt x="813" y="285"/>
                  <a:pt x="813" y="284"/>
                </a:cubicBezTo>
                <a:cubicBezTo>
                  <a:pt x="813" y="282"/>
                  <a:pt x="813" y="282"/>
                  <a:pt x="813" y="282"/>
                </a:cubicBezTo>
                <a:cubicBezTo>
                  <a:pt x="813" y="282"/>
                  <a:pt x="812" y="281"/>
                  <a:pt x="812" y="280"/>
                </a:cubicBezTo>
                <a:cubicBezTo>
                  <a:pt x="812" y="280"/>
                  <a:pt x="813" y="280"/>
                  <a:pt x="813" y="279"/>
                </a:cubicBezTo>
                <a:cubicBezTo>
                  <a:pt x="813" y="279"/>
                  <a:pt x="812" y="279"/>
                  <a:pt x="812" y="279"/>
                </a:cubicBezTo>
                <a:cubicBezTo>
                  <a:pt x="812" y="278"/>
                  <a:pt x="812" y="278"/>
                  <a:pt x="812" y="278"/>
                </a:cubicBezTo>
                <a:cubicBezTo>
                  <a:pt x="812" y="277"/>
                  <a:pt x="812" y="277"/>
                  <a:pt x="812" y="277"/>
                </a:cubicBezTo>
                <a:cubicBezTo>
                  <a:pt x="812" y="276"/>
                  <a:pt x="812" y="276"/>
                  <a:pt x="812" y="275"/>
                </a:cubicBezTo>
                <a:cubicBezTo>
                  <a:pt x="813" y="270"/>
                  <a:pt x="813" y="265"/>
                  <a:pt x="813" y="259"/>
                </a:cubicBezTo>
                <a:cubicBezTo>
                  <a:pt x="813" y="254"/>
                  <a:pt x="813" y="250"/>
                  <a:pt x="813" y="245"/>
                </a:cubicBezTo>
                <a:cubicBezTo>
                  <a:pt x="815" y="226"/>
                  <a:pt x="815" y="226"/>
                  <a:pt x="815" y="226"/>
                </a:cubicBezTo>
                <a:cubicBezTo>
                  <a:pt x="815" y="219"/>
                  <a:pt x="816" y="212"/>
                  <a:pt x="817" y="206"/>
                </a:cubicBezTo>
                <a:cubicBezTo>
                  <a:pt x="817" y="206"/>
                  <a:pt x="818" y="205"/>
                  <a:pt x="818" y="205"/>
                </a:cubicBezTo>
                <a:cubicBezTo>
                  <a:pt x="818" y="204"/>
                  <a:pt x="817" y="204"/>
                  <a:pt x="818" y="204"/>
                </a:cubicBezTo>
                <a:cubicBezTo>
                  <a:pt x="818" y="203"/>
                  <a:pt x="818" y="203"/>
                  <a:pt x="818" y="203"/>
                </a:cubicBezTo>
                <a:cubicBezTo>
                  <a:pt x="819" y="197"/>
                  <a:pt x="820" y="192"/>
                  <a:pt x="822" y="186"/>
                </a:cubicBezTo>
                <a:cubicBezTo>
                  <a:pt x="822" y="185"/>
                  <a:pt x="822" y="186"/>
                  <a:pt x="822" y="186"/>
                </a:cubicBezTo>
                <a:cubicBezTo>
                  <a:pt x="823" y="183"/>
                  <a:pt x="824" y="178"/>
                  <a:pt x="825" y="175"/>
                </a:cubicBezTo>
                <a:cubicBezTo>
                  <a:pt x="825" y="173"/>
                  <a:pt x="825" y="171"/>
                  <a:pt x="826" y="170"/>
                </a:cubicBezTo>
                <a:cubicBezTo>
                  <a:pt x="826" y="169"/>
                  <a:pt x="825" y="169"/>
                  <a:pt x="825" y="169"/>
                </a:cubicBezTo>
                <a:cubicBezTo>
                  <a:pt x="826" y="169"/>
                  <a:pt x="826" y="169"/>
                  <a:pt x="826" y="169"/>
                </a:cubicBezTo>
                <a:cubicBezTo>
                  <a:pt x="826" y="167"/>
                  <a:pt x="826" y="167"/>
                  <a:pt x="826" y="167"/>
                </a:cubicBezTo>
                <a:cubicBezTo>
                  <a:pt x="827" y="164"/>
                  <a:pt x="828" y="160"/>
                  <a:pt x="829" y="156"/>
                </a:cubicBezTo>
                <a:cubicBezTo>
                  <a:pt x="829" y="155"/>
                  <a:pt x="829" y="155"/>
                  <a:pt x="829" y="154"/>
                </a:cubicBezTo>
                <a:cubicBezTo>
                  <a:pt x="830" y="154"/>
                  <a:pt x="830" y="154"/>
                  <a:pt x="829" y="153"/>
                </a:cubicBezTo>
                <a:cubicBezTo>
                  <a:pt x="829" y="153"/>
                  <a:pt x="830" y="151"/>
                  <a:pt x="830" y="152"/>
                </a:cubicBezTo>
                <a:cubicBezTo>
                  <a:pt x="830" y="151"/>
                  <a:pt x="830" y="152"/>
                  <a:pt x="830" y="152"/>
                </a:cubicBezTo>
                <a:cubicBezTo>
                  <a:pt x="831" y="151"/>
                  <a:pt x="831" y="149"/>
                  <a:pt x="831" y="147"/>
                </a:cubicBezTo>
                <a:cubicBezTo>
                  <a:pt x="831" y="146"/>
                  <a:pt x="832" y="144"/>
                  <a:pt x="833" y="142"/>
                </a:cubicBezTo>
                <a:cubicBezTo>
                  <a:pt x="833" y="144"/>
                  <a:pt x="833" y="146"/>
                  <a:pt x="835" y="147"/>
                </a:cubicBezTo>
                <a:cubicBezTo>
                  <a:pt x="836" y="145"/>
                  <a:pt x="836" y="141"/>
                  <a:pt x="837" y="140"/>
                </a:cubicBezTo>
                <a:cubicBezTo>
                  <a:pt x="838" y="135"/>
                  <a:pt x="839" y="130"/>
                  <a:pt x="840" y="125"/>
                </a:cubicBezTo>
                <a:cubicBezTo>
                  <a:pt x="840" y="124"/>
                  <a:pt x="840" y="124"/>
                  <a:pt x="840" y="124"/>
                </a:cubicBezTo>
                <a:cubicBezTo>
                  <a:pt x="842" y="119"/>
                  <a:pt x="842" y="114"/>
                  <a:pt x="844" y="108"/>
                </a:cubicBezTo>
                <a:cubicBezTo>
                  <a:pt x="842" y="119"/>
                  <a:pt x="839" y="128"/>
                  <a:pt x="838" y="138"/>
                </a:cubicBezTo>
                <a:cubicBezTo>
                  <a:pt x="837" y="140"/>
                  <a:pt x="836" y="146"/>
                  <a:pt x="835" y="150"/>
                </a:cubicBezTo>
                <a:cubicBezTo>
                  <a:pt x="835" y="152"/>
                  <a:pt x="836" y="153"/>
                  <a:pt x="838" y="152"/>
                </a:cubicBezTo>
                <a:cubicBezTo>
                  <a:pt x="840" y="150"/>
                  <a:pt x="839" y="147"/>
                  <a:pt x="840" y="145"/>
                </a:cubicBezTo>
                <a:cubicBezTo>
                  <a:pt x="841" y="145"/>
                  <a:pt x="841" y="144"/>
                  <a:pt x="842" y="145"/>
                </a:cubicBezTo>
                <a:cubicBezTo>
                  <a:pt x="842" y="150"/>
                  <a:pt x="840" y="156"/>
                  <a:pt x="840" y="160"/>
                </a:cubicBezTo>
                <a:cubicBezTo>
                  <a:pt x="840" y="161"/>
                  <a:pt x="840" y="162"/>
                  <a:pt x="840" y="163"/>
                </a:cubicBezTo>
                <a:cubicBezTo>
                  <a:pt x="840" y="163"/>
                  <a:pt x="840" y="164"/>
                  <a:pt x="841" y="164"/>
                </a:cubicBezTo>
                <a:cubicBezTo>
                  <a:pt x="841" y="164"/>
                  <a:pt x="841" y="164"/>
                  <a:pt x="842" y="164"/>
                </a:cubicBezTo>
                <a:cubicBezTo>
                  <a:pt x="842" y="159"/>
                  <a:pt x="846" y="156"/>
                  <a:pt x="846" y="151"/>
                </a:cubicBezTo>
                <a:cubicBezTo>
                  <a:pt x="847" y="150"/>
                  <a:pt x="848" y="149"/>
                  <a:pt x="849" y="149"/>
                </a:cubicBezTo>
                <a:cubicBezTo>
                  <a:pt x="849" y="147"/>
                  <a:pt x="850" y="145"/>
                  <a:pt x="850" y="143"/>
                </a:cubicBezTo>
                <a:cubicBezTo>
                  <a:pt x="850" y="142"/>
                  <a:pt x="850" y="142"/>
                  <a:pt x="850" y="142"/>
                </a:cubicBezTo>
                <a:cubicBezTo>
                  <a:pt x="851" y="137"/>
                  <a:pt x="851" y="133"/>
                  <a:pt x="853" y="129"/>
                </a:cubicBezTo>
                <a:cubicBezTo>
                  <a:pt x="853" y="133"/>
                  <a:pt x="852" y="136"/>
                  <a:pt x="851" y="140"/>
                </a:cubicBezTo>
                <a:cubicBezTo>
                  <a:pt x="851" y="140"/>
                  <a:pt x="852" y="141"/>
                  <a:pt x="852" y="141"/>
                </a:cubicBezTo>
                <a:cubicBezTo>
                  <a:pt x="851" y="144"/>
                  <a:pt x="850" y="149"/>
                  <a:pt x="849" y="152"/>
                </a:cubicBezTo>
                <a:cubicBezTo>
                  <a:pt x="850" y="153"/>
                  <a:pt x="851" y="153"/>
                  <a:pt x="851" y="152"/>
                </a:cubicBezTo>
                <a:cubicBezTo>
                  <a:pt x="851" y="152"/>
                  <a:pt x="851" y="153"/>
                  <a:pt x="851" y="153"/>
                </a:cubicBezTo>
                <a:cubicBezTo>
                  <a:pt x="851" y="153"/>
                  <a:pt x="851" y="153"/>
                  <a:pt x="852" y="153"/>
                </a:cubicBezTo>
                <a:cubicBezTo>
                  <a:pt x="851" y="155"/>
                  <a:pt x="851" y="155"/>
                  <a:pt x="851" y="157"/>
                </a:cubicBezTo>
                <a:cubicBezTo>
                  <a:pt x="851" y="158"/>
                  <a:pt x="851" y="158"/>
                  <a:pt x="852" y="158"/>
                </a:cubicBezTo>
                <a:cubicBezTo>
                  <a:pt x="852" y="156"/>
                  <a:pt x="853" y="155"/>
                  <a:pt x="853" y="153"/>
                </a:cubicBezTo>
                <a:cubicBezTo>
                  <a:pt x="853" y="152"/>
                  <a:pt x="853" y="151"/>
                  <a:pt x="853" y="151"/>
                </a:cubicBezTo>
                <a:cubicBezTo>
                  <a:pt x="853" y="150"/>
                  <a:pt x="853" y="150"/>
                  <a:pt x="854" y="150"/>
                </a:cubicBezTo>
                <a:cubicBezTo>
                  <a:pt x="854" y="149"/>
                  <a:pt x="853" y="149"/>
                  <a:pt x="853" y="148"/>
                </a:cubicBezTo>
                <a:cubicBezTo>
                  <a:pt x="853" y="148"/>
                  <a:pt x="854" y="148"/>
                  <a:pt x="854" y="147"/>
                </a:cubicBezTo>
                <a:cubicBezTo>
                  <a:pt x="855" y="145"/>
                  <a:pt x="854" y="143"/>
                  <a:pt x="855" y="141"/>
                </a:cubicBezTo>
                <a:cubicBezTo>
                  <a:pt x="855" y="140"/>
                  <a:pt x="856" y="139"/>
                  <a:pt x="857" y="137"/>
                </a:cubicBezTo>
                <a:cubicBezTo>
                  <a:pt x="857" y="138"/>
                  <a:pt x="856" y="139"/>
                  <a:pt x="856" y="140"/>
                </a:cubicBezTo>
                <a:cubicBezTo>
                  <a:pt x="855" y="144"/>
                  <a:pt x="856" y="148"/>
                  <a:pt x="855" y="151"/>
                </a:cubicBezTo>
                <a:cubicBezTo>
                  <a:pt x="856" y="152"/>
                  <a:pt x="856" y="151"/>
                  <a:pt x="857" y="151"/>
                </a:cubicBezTo>
                <a:cubicBezTo>
                  <a:pt x="857" y="150"/>
                  <a:pt x="857" y="149"/>
                  <a:pt x="857" y="148"/>
                </a:cubicBezTo>
                <a:cubicBezTo>
                  <a:pt x="857" y="148"/>
                  <a:pt x="857" y="149"/>
                  <a:pt x="857" y="148"/>
                </a:cubicBezTo>
                <a:cubicBezTo>
                  <a:pt x="857" y="146"/>
                  <a:pt x="857" y="144"/>
                  <a:pt x="858" y="141"/>
                </a:cubicBezTo>
                <a:cubicBezTo>
                  <a:pt x="858" y="141"/>
                  <a:pt x="858" y="140"/>
                  <a:pt x="859" y="141"/>
                </a:cubicBezTo>
                <a:cubicBezTo>
                  <a:pt x="859" y="140"/>
                  <a:pt x="859" y="140"/>
                  <a:pt x="860" y="140"/>
                </a:cubicBezTo>
                <a:cubicBezTo>
                  <a:pt x="860" y="139"/>
                  <a:pt x="859" y="140"/>
                  <a:pt x="859" y="140"/>
                </a:cubicBezTo>
                <a:cubicBezTo>
                  <a:pt x="860" y="139"/>
                  <a:pt x="859" y="138"/>
                  <a:pt x="860" y="138"/>
                </a:cubicBezTo>
                <a:cubicBezTo>
                  <a:pt x="860" y="134"/>
                  <a:pt x="861" y="132"/>
                  <a:pt x="861" y="128"/>
                </a:cubicBezTo>
                <a:cubicBezTo>
                  <a:pt x="861" y="131"/>
                  <a:pt x="861" y="134"/>
                  <a:pt x="860" y="137"/>
                </a:cubicBezTo>
                <a:cubicBezTo>
                  <a:pt x="860" y="138"/>
                  <a:pt x="861" y="137"/>
                  <a:pt x="861" y="138"/>
                </a:cubicBezTo>
                <a:cubicBezTo>
                  <a:pt x="861" y="139"/>
                  <a:pt x="860" y="139"/>
                  <a:pt x="860" y="140"/>
                </a:cubicBezTo>
                <a:cubicBezTo>
                  <a:pt x="860" y="141"/>
                  <a:pt x="860" y="142"/>
                  <a:pt x="860" y="143"/>
                </a:cubicBezTo>
                <a:cubicBezTo>
                  <a:pt x="860" y="144"/>
                  <a:pt x="859" y="145"/>
                  <a:pt x="859" y="146"/>
                </a:cubicBezTo>
                <a:cubicBezTo>
                  <a:pt x="860" y="147"/>
                  <a:pt x="860" y="148"/>
                  <a:pt x="860" y="149"/>
                </a:cubicBezTo>
                <a:cubicBezTo>
                  <a:pt x="860" y="150"/>
                  <a:pt x="860" y="149"/>
                  <a:pt x="860" y="150"/>
                </a:cubicBezTo>
                <a:cubicBezTo>
                  <a:pt x="861" y="151"/>
                  <a:pt x="861" y="150"/>
                  <a:pt x="862" y="150"/>
                </a:cubicBezTo>
                <a:cubicBezTo>
                  <a:pt x="862" y="151"/>
                  <a:pt x="861" y="150"/>
                  <a:pt x="861" y="151"/>
                </a:cubicBezTo>
                <a:cubicBezTo>
                  <a:pt x="861" y="151"/>
                  <a:pt x="861" y="152"/>
                  <a:pt x="862" y="152"/>
                </a:cubicBezTo>
                <a:cubicBezTo>
                  <a:pt x="861" y="154"/>
                  <a:pt x="861" y="155"/>
                  <a:pt x="861" y="157"/>
                </a:cubicBezTo>
                <a:cubicBezTo>
                  <a:pt x="861" y="157"/>
                  <a:pt x="861" y="156"/>
                  <a:pt x="861" y="157"/>
                </a:cubicBezTo>
                <a:cubicBezTo>
                  <a:pt x="861" y="157"/>
                  <a:pt x="861" y="160"/>
                  <a:pt x="861" y="160"/>
                </a:cubicBezTo>
                <a:cubicBezTo>
                  <a:pt x="861" y="162"/>
                  <a:pt x="861" y="163"/>
                  <a:pt x="860" y="165"/>
                </a:cubicBezTo>
                <a:cubicBezTo>
                  <a:pt x="860" y="166"/>
                  <a:pt x="861" y="165"/>
                  <a:pt x="861" y="166"/>
                </a:cubicBezTo>
                <a:cubicBezTo>
                  <a:pt x="861" y="167"/>
                  <a:pt x="861" y="168"/>
                  <a:pt x="860" y="169"/>
                </a:cubicBezTo>
                <a:cubicBezTo>
                  <a:pt x="861" y="170"/>
                  <a:pt x="861" y="172"/>
                  <a:pt x="860" y="173"/>
                </a:cubicBezTo>
                <a:cubicBezTo>
                  <a:pt x="861" y="173"/>
                  <a:pt x="861" y="172"/>
                  <a:pt x="862" y="172"/>
                </a:cubicBezTo>
                <a:cubicBezTo>
                  <a:pt x="862" y="172"/>
                  <a:pt x="861" y="173"/>
                  <a:pt x="861" y="174"/>
                </a:cubicBezTo>
                <a:cubicBezTo>
                  <a:pt x="861" y="178"/>
                  <a:pt x="862" y="181"/>
                  <a:pt x="861" y="186"/>
                </a:cubicBezTo>
                <a:cubicBezTo>
                  <a:pt x="861" y="187"/>
                  <a:pt x="862" y="187"/>
                  <a:pt x="861" y="188"/>
                </a:cubicBezTo>
                <a:cubicBezTo>
                  <a:pt x="861" y="188"/>
                  <a:pt x="862" y="188"/>
                  <a:pt x="862" y="188"/>
                </a:cubicBezTo>
                <a:cubicBezTo>
                  <a:pt x="862" y="190"/>
                  <a:pt x="860" y="196"/>
                  <a:pt x="862" y="198"/>
                </a:cubicBezTo>
                <a:cubicBezTo>
                  <a:pt x="861" y="198"/>
                  <a:pt x="861" y="197"/>
                  <a:pt x="861" y="198"/>
                </a:cubicBezTo>
                <a:cubicBezTo>
                  <a:pt x="861" y="199"/>
                  <a:pt x="860" y="200"/>
                  <a:pt x="861" y="201"/>
                </a:cubicBezTo>
                <a:cubicBezTo>
                  <a:pt x="861" y="204"/>
                  <a:pt x="860" y="206"/>
                  <a:pt x="861" y="208"/>
                </a:cubicBezTo>
                <a:cubicBezTo>
                  <a:pt x="860" y="209"/>
                  <a:pt x="860" y="210"/>
                  <a:pt x="860" y="210"/>
                </a:cubicBezTo>
                <a:cubicBezTo>
                  <a:pt x="860" y="211"/>
                  <a:pt x="860" y="213"/>
                  <a:pt x="860" y="214"/>
                </a:cubicBezTo>
                <a:cubicBezTo>
                  <a:pt x="859" y="231"/>
                  <a:pt x="857" y="248"/>
                  <a:pt x="857" y="264"/>
                </a:cubicBezTo>
                <a:cubicBezTo>
                  <a:pt x="856" y="268"/>
                  <a:pt x="857" y="273"/>
                  <a:pt x="857" y="277"/>
                </a:cubicBezTo>
                <a:cubicBezTo>
                  <a:pt x="857" y="277"/>
                  <a:pt x="857" y="277"/>
                  <a:pt x="857" y="278"/>
                </a:cubicBezTo>
                <a:cubicBezTo>
                  <a:pt x="857" y="279"/>
                  <a:pt x="857" y="279"/>
                  <a:pt x="857" y="279"/>
                </a:cubicBezTo>
                <a:cubicBezTo>
                  <a:pt x="857" y="280"/>
                  <a:pt x="857" y="281"/>
                  <a:pt x="857" y="282"/>
                </a:cubicBezTo>
                <a:cubicBezTo>
                  <a:pt x="857" y="291"/>
                  <a:pt x="857" y="302"/>
                  <a:pt x="859" y="311"/>
                </a:cubicBezTo>
                <a:cubicBezTo>
                  <a:pt x="858" y="317"/>
                  <a:pt x="860" y="324"/>
                  <a:pt x="860" y="331"/>
                </a:cubicBezTo>
                <a:cubicBezTo>
                  <a:pt x="860" y="334"/>
                  <a:pt x="860" y="336"/>
                  <a:pt x="860" y="339"/>
                </a:cubicBezTo>
                <a:cubicBezTo>
                  <a:pt x="861" y="340"/>
                  <a:pt x="861" y="342"/>
                  <a:pt x="861" y="343"/>
                </a:cubicBezTo>
                <a:cubicBezTo>
                  <a:pt x="861" y="345"/>
                  <a:pt x="861" y="347"/>
                  <a:pt x="861" y="349"/>
                </a:cubicBezTo>
                <a:cubicBezTo>
                  <a:pt x="861" y="350"/>
                  <a:pt x="861" y="350"/>
                  <a:pt x="861" y="350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0" y="350"/>
                  <a:pt x="860" y="350"/>
                </a:cubicBezTo>
                <a:cubicBezTo>
                  <a:pt x="859" y="350"/>
                  <a:pt x="858" y="350"/>
                  <a:pt x="857" y="349"/>
                </a:cubicBezTo>
                <a:cubicBezTo>
                  <a:pt x="854" y="349"/>
                  <a:pt x="853" y="349"/>
                  <a:pt x="851" y="348"/>
                </a:cubicBezTo>
                <a:cubicBezTo>
                  <a:pt x="843" y="346"/>
                  <a:pt x="834" y="342"/>
                  <a:pt x="826" y="340"/>
                </a:cubicBezTo>
                <a:cubicBezTo>
                  <a:pt x="824" y="340"/>
                  <a:pt x="821" y="338"/>
                  <a:pt x="819" y="338"/>
                </a:cubicBezTo>
                <a:cubicBezTo>
                  <a:pt x="818" y="338"/>
                  <a:pt x="817" y="338"/>
                  <a:pt x="816" y="337"/>
                </a:cubicBezTo>
                <a:cubicBezTo>
                  <a:pt x="812" y="336"/>
                  <a:pt x="807" y="334"/>
                  <a:pt x="803" y="334"/>
                </a:cubicBezTo>
                <a:cubicBezTo>
                  <a:pt x="801" y="333"/>
                  <a:pt x="799" y="332"/>
                  <a:pt x="797" y="331"/>
                </a:cubicBezTo>
                <a:cubicBezTo>
                  <a:pt x="794" y="331"/>
                  <a:pt x="792" y="330"/>
                  <a:pt x="790" y="330"/>
                </a:cubicBezTo>
                <a:cubicBezTo>
                  <a:pt x="789" y="329"/>
                  <a:pt x="788" y="329"/>
                  <a:pt x="788" y="329"/>
                </a:cubicBezTo>
                <a:cubicBezTo>
                  <a:pt x="787" y="329"/>
                  <a:pt x="787" y="329"/>
                  <a:pt x="786" y="328"/>
                </a:cubicBezTo>
                <a:cubicBezTo>
                  <a:pt x="783" y="328"/>
                  <a:pt x="779" y="327"/>
                  <a:pt x="776" y="325"/>
                </a:cubicBezTo>
                <a:cubicBezTo>
                  <a:pt x="775" y="325"/>
                  <a:pt x="775" y="325"/>
                  <a:pt x="775" y="326"/>
                </a:cubicBezTo>
                <a:cubicBezTo>
                  <a:pt x="773" y="324"/>
                  <a:pt x="770" y="325"/>
                  <a:pt x="768" y="324"/>
                </a:cubicBezTo>
                <a:cubicBezTo>
                  <a:pt x="767" y="324"/>
                  <a:pt x="767" y="324"/>
                  <a:pt x="767" y="324"/>
                </a:cubicBezTo>
                <a:cubicBezTo>
                  <a:pt x="766" y="323"/>
                  <a:pt x="765" y="323"/>
                  <a:pt x="763" y="323"/>
                </a:cubicBezTo>
                <a:cubicBezTo>
                  <a:pt x="759" y="321"/>
                  <a:pt x="755" y="321"/>
                  <a:pt x="751" y="319"/>
                </a:cubicBezTo>
                <a:cubicBezTo>
                  <a:pt x="749" y="320"/>
                  <a:pt x="746" y="319"/>
                  <a:pt x="744" y="318"/>
                </a:cubicBezTo>
                <a:cubicBezTo>
                  <a:pt x="743" y="318"/>
                  <a:pt x="743" y="319"/>
                  <a:pt x="742" y="318"/>
                </a:cubicBezTo>
                <a:cubicBezTo>
                  <a:pt x="741" y="318"/>
                  <a:pt x="741" y="318"/>
                  <a:pt x="741" y="318"/>
                </a:cubicBezTo>
                <a:cubicBezTo>
                  <a:pt x="740" y="318"/>
                  <a:pt x="740" y="318"/>
                  <a:pt x="739" y="318"/>
                </a:cubicBezTo>
                <a:cubicBezTo>
                  <a:pt x="738" y="317"/>
                  <a:pt x="738" y="317"/>
                  <a:pt x="737" y="316"/>
                </a:cubicBezTo>
                <a:cubicBezTo>
                  <a:pt x="736" y="316"/>
                  <a:pt x="736" y="317"/>
                  <a:pt x="735" y="316"/>
                </a:cubicBezTo>
                <a:cubicBezTo>
                  <a:pt x="734" y="316"/>
                  <a:pt x="733" y="315"/>
                  <a:pt x="733" y="315"/>
                </a:cubicBezTo>
                <a:cubicBezTo>
                  <a:pt x="731" y="315"/>
                  <a:pt x="729" y="316"/>
                  <a:pt x="727" y="314"/>
                </a:cubicBezTo>
                <a:cubicBezTo>
                  <a:pt x="725" y="314"/>
                  <a:pt x="724" y="313"/>
                  <a:pt x="722" y="313"/>
                </a:cubicBezTo>
                <a:cubicBezTo>
                  <a:pt x="721" y="313"/>
                  <a:pt x="720" y="313"/>
                  <a:pt x="719" y="313"/>
                </a:cubicBezTo>
                <a:cubicBezTo>
                  <a:pt x="718" y="313"/>
                  <a:pt x="718" y="313"/>
                  <a:pt x="717" y="313"/>
                </a:cubicBezTo>
                <a:cubicBezTo>
                  <a:pt x="715" y="312"/>
                  <a:pt x="713" y="313"/>
                  <a:pt x="711" y="311"/>
                </a:cubicBezTo>
                <a:cubicBezTo>
                  <a:pt x="708" y="312"/>
                  <a:pt x="703" y="309"/>
                  <a:pt x="701" y="311"/>
                </a:cubicBezTo>
                <a:cubicBezTo>
                  <a:pt x="701" y="312"/>
                  <a:pt x="700" y="313"/>
                  <a:pt x="699" y="313"/>
                </a:cubicBezTo>
                <a:cubicBezTo>
                  <a:pt x="698" y="313"/>
                  <a:pt x="698" y="312"/>
                  <a:pt x="697" y="311"/>
                </a:cubicBezTo>
                <a:cubicBezTo>
                  <a:pt x="696" y="311"/>
                  <a:pt x="693" y="310"/>
                  <a:pt x="692" y="310"/>
                </a:cubicBezTo>
                <a:cubicBezTo>
                  <a:pt x="691" y="310"/>
                  <a:pt x="691" y="311"/>
                  <a:pt x="690" y="311"/>
                </a:cubicBezTo>
                <a:cubicBezTo>
                  <a:pt x="689" y="311"/>
                  <a:pt x="688" y="309"/>
                  <a:pt x="687" y="309"/>
                </a:cubicBezTo>
                <a:cubicBezTo>
                  <a:pt x="686" y="309"/>
                  <a:pt x="685" y="310"/>
                  <a:pt x="684" y="310"/>
                </a:cubicBezTo>
                <a:cubicBezTo>
                  <a:pt x="683" y="309"/>
                  <a:pt x="682" y="308"/>
                  <a:pt x="682" y="307"/>
                </a:cubicBezTo>
                <a:cubicBezTo>
                  <a:pt x="682" y="307"/>
                  <a:pt x="682" y="307"/>
                  <a:pt x="681" y="307"/>
                </a:cubicBezTo>
                <a:cubicBezTo>
                  <a:pt x="680" y="305"/>
                  <a:pt x="677" y="304"/>
                  <a:pt x="674" y="304"/>
                </a:cubicBezTo>
                <a:cubicBezTo>
                  <a:pt x="674" y="303"/>
                  <a:pt x="673" y="303"/>
                  <a:pt x="673" y="303"/>
                </a:cubicBezTo>
                <a:cubicBezTo>
                  <a:pt x="670" y="302"/>
                  <a:pt x="668" y="299"/>
                  <a:pt x="666" y="296"/>
                </a:cubicBezTo>
                <a:cubicBezTo>
                  <a:pt x="666" y="296"/>
                  <a:pt x="665" y="296"/>
                  <a:pt x="665" y="295"/>
                </a:cubicBezTo>
                <a:cubicBezTo>
                  <a:pt x="664" y="294"/>
                  <a:pt x="664" y="293"/>
                  <a:pt x="663" y="292"/>
                </a:cubicBezTo>
                <a:cubicBezTo>
                  <a:pt x="663" y="291"/>
                  <a:pt x="662" y="291"/>
                  <a:pt x="662" y="290"/>
                </a:cubicBezTo>
                <a:cubicBezTo>
                  <a:pt x="662" y="288"/>
                  <a:pt x="661" y="287"/>
                  <a:pt x="660" y="286"/>
                </a:cubicBezTo>
                <a:cubicBezTo>
                  <a:pt x="660" y="285"/>
                  <a:pt x="659" y="284"/>
                  <a:pt x="659" y="283"/>
                </a:cubicBezTo>
                <a:cubicBezTo>
                  <a:pt x="658" y="281"/>
                  <a:pt x="659" y="279"/>
                  <a:pt x="658" y="277"/>
                </a:cubicBezTo>
                <a:cubicBezTo>
                  <a:pt x="659" y="274"/>
                  <a:pt x="659" y="271"/>
                  <a:pt x="660" y="267"/>
                </a:cubicBezTo>
                <a:cubicBezTo>
                  <a:pt x="660" y="267"/>
                  <a:pt x="659" y="267"/>
                  <a:pt x="660" y="266"/>
                </a:cubicBezTo>
                <a:cubicBezTo>
                  <a:pt x="661" y="265"/>
                  <a:pt x="661" y="263"/>
                  <a:pt x="662" y="261"/>
                </a:cubicBezTo>
                <a:cubicBezTo>
                  <a:pt x="663" y="261"/>
                  <a:pt x="663" y="260"/>
                  <a:pt x="664" y="260"/>
                </a:cubicBezTo>
                <a:cubicBezTo>
                  <a:pt x="665" y="259"/>
                  <a:pt x="665" y="258"/>
                  <a:pt x="666" y="257"/>
                </a:cubicBezTo>
                <a:cubicBezTo>
                  <a:pt x="670" y="256"/>
                  <a:pt x="673" y="253"/>
                  <a:pt x="677" y="251"/>
                </a:cubicBezTo>
                <a:cubicBezTo>
                  <a:pt x="677" y="251"/>
                  <a:pt x="678" y="251"/>
                  <a:pt x="678" y="251"/>
                </a:cubicBezTo>
                <a:cubicBezTo>
                  <a:pt x="680" y="250"/>
                  <a:pt x="682" y="250"/>
                  <a:pt x="684" y="249"/>
                </a:cubicBezTo>
                <a:cubicBezTo>
                  <a:pt x="685" y="248"/>
                  <a:pt x="687" y="249"/>
                  <a:pt x="689" y="249"/>
                </a:cubicBezTo>
                <a:cubicBezTo>
                  <a:pt x="690" y="249"/>
                  <a:pt x="690" y="248"/>
                  <a:pt x="692" y="249"/>
                </a:cubicBezTo>
                <a:cubicBezTo>
                  <a:pt x="693" y="249"/>
                  <a:pt x="695" y="248"/>
                  <a:pt x="696" y="248"/>
                </a:cubicBezTo>
                <a:cubicBezTo>
                  <a:pt x="698" y="248"/>
                  <a:pt x="700" y="249"/>
                  <a:pt x="701" y="250"/>
                </a:cubicBezTo>
                <a:cubicBezTo>
                  <a:pt x="702" y="250"/>
                  <a:pt x="703" y="249"/>
                  <a:pt x="704" y="250"/>
                </a:cubicBezTo>
                <a:cubicBezTo>
                  <a:pt x="705" y="250"/>
                  <a:pt x="706" y="252"/>
                  <a:pt x="707" y="252"/>
                </a:cubicBezTo>
                <a:close/>
                <a:moveTo>
                  <a:pt x="858" y="156"/>
                </a:moveTo>
                <a:cubicBezTo>
                  <a:pt x="858" y="156"/>
                  <a:pt x="858" y="156"/>
                  <a:pt x="858" y="156"/>
                </a:cubicBezTo>
                <a:cubicBezTo>
                  <a:pt x="858" y="157"/>
                  <a:pt x="859" y="156"/>
                  <a:pt x="858" y="156"/>
                </a:cubicBezTo>
                <a:close/>
                <a:moveTo>
                  <a:pt x="859" y="156"/>
                </a:moveTo>
                <a:cubicBezTo>
                  <a:pt x="860" y="155"/>
                  <a:pt x="859" y="154"/>
                  <a:pt x="860" y="152"/>
                </a:cubicBezTo>
                <a:cubicBezTo>
                  <a:pt x="859" y="152"/>
                  <a:pt x="859" y="152"/>
                  <a:pt x="860" y="151"/>
                </a:cubicBezTo>
                <a:cubicBezTo>
                  <a:pt x="859" y="150"/>
                  <a:pt x="860" y="148"/>
                  <a:pt x="858" y="148"/>
                </a:cubicBezTo>
                <a:cubicBezTo>
                  <a:pt x="858" y="149"/>
                  <a:pt x="858" y="150"/>
                  <a:pt x="857" y="151"/>
                </a:cubicBezTo>
                <a:cubicBezTo>
                  <a:pt x="857" y="151"/>
                  <a:pt x="858" y="151"/>
                  <a:pt x="858" y="151"/>
                </a:cubicBezTo>
                <a:cubicBezTo>
                  <a:pt x="858" y="152"/>
                  <a:pt x="858" y="154"/>
                  <a:pt x="858" y="156"/>
                </a:cubicBezTo>
                <a:cubicBezTo>
                  <a:pt x="858" y="156"/>
                  <a:pt x="858" y="155"/>
                  <a:pt x="859" y="156"/>
                </a:cubicBezTo>
                <a:close/>
              </a:path>
            </a:pathLst>
          </a:custGeom>
          <a:solidFill>
            <a:schemeClr val="bg2">
              <a:lumMod val="75000"/>
              <a:lumOff val="25000"/>
            </a:schemeClr>
          </a:solidFill>
          <a:ln>
            <a:solidFill>
              <a:schemeClr val="bg2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7" name="Isosceles Triangle 166"/>
          <p:cNvSpPr/>
          <p:nvPr/>
        </p:nvSpPr>
        <p:spPr bwMode="auto">
          <a:xfrm>
            <a:off x="8610600" y="4114800"/>
            <a:ext cx="304800" cy="304800"/>
          </a:xfrm>
          <a:prstGeom prst="triangle">
            <a:avLst/>
          </a:prstGeom>
          <a:solidFill>
            <a:srgbClr val="FFFF00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699235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Oval 1315"/>
          <p:cNvSpPr/>
          <p:nvPr/>
        </p:nvSpPr>
        <p:spPr bwMode="auto">
          <a:xfrm>
            <a:off x="7277848" y="1764915"/>
            <a:ext cx="1143000" cy="11430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322" name="Right Arrow 1321"/>
          <p:cNvSpPr/>
          <p:nvPr/>
        </p:nvSpPr>
        <p:spPr bwMode="auto">
          <a:xfrm>
            <a:off x="1990538" y="3838017"/>
            <a:ext cx="2438400" cy="185228"/>
          </a:xfrm>
          <a:prstGeom prst="rightArrow">
            <a:avLst/>
          </a:prstGeom>
          <a:solidFill>
            <a:schemeClr val="bg1"/>
          </a:solidFill>
          <a:ln w="12700" cmpd="sng">
            <a:solidFill>
              <a:srgbClr val="FF6600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326" name="Right Arrow 1325"/>
          <p:cNvSpPr/>
          <p:nvPr/>
        </p:nvSpPr>
        <p:spPr bwMode="auto">
          <a:xfrm>
            <a:off x="4973172" y="3838017"/>
            <a:ext cx="2438400" cy="185228"/>
          </a:xfrm>
          <a:prstGeom prst="rightArrow">
            <a:avLst/>
          </a:prstGeom>
          <a:solidFill>
            <a:schemeClr val="bg1"/>
          </a:solidFill>
          <a:ln w="12700" cmpd="sng">
            <a:solidFill>
              <a:srgbClr val="FF6600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325" name="Right Arrow 1324"/>
          <p:cNvSpPr/>
          <p:nvPr/>
        </p:nvSpPr>
        <p:spPr bwMode="auto">
          <a:xfrm>
            <a:off x="7543800" y="1133661"/>
            <a:ext cx="1295400" cy="191244"/>
          </a:xfrm>
          <a:prstGeom prst="rightArrow">
            <a:avLst/>
          </a:prstGeom>
          <a:solidFill>
            <a:schemeClr val="bg1"/>
          </a:solidFill>
          <a:ln w="12700" cmpd="sng">
            <a:solidFill>
              <a:srgbClr val="FF6600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318" name="Right Arrow 1317"/>
          <p:cNvSpPr/>
          <p:nvPr/>
        </p:nvSpPr>
        <p:spPr bwMode="auto">
          <a:xfrm>
            <a:off x="5257800" y="1133661"/>
            <a:ext cx="2176272" cy="185228"/>
          </a:xfrm>
          <a:prstGeom prst="rightArrow">
            <a:avLst/>
          </a:prstGeom>
          <a:solidFill>
            <a:schemeClr val="bg1"/>
          </a:solidFill>
          <a:ln w="12700" cmpd="sng">
            <a:solidFill>
              <a:srgbClr val="FF6600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2BCC59-8EC1-BA46-854B-5FD0FEC4523B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256-QAM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Ruckus Proprietary and Confidential</a:t>
            </a:r>
            <a:endParaRPr lang="en-US" dirty="0"/>
          </a:p>
        </p:txBody>
      </p:sp>
      <p:cxnSp>
        <p:nvCxnSpPr>
          <p:cNvPr id="336" name="Straight Connector 335"/>
          <p:cNvCxnSpPr/>
          <p:nvPr/>
        </p:nvCxnSpPr>
        <p:spPr bwMode="auto">
          <a:xfrm flipV="1">
            <a:off x="7834745" y="4156874"/>
            <a:ext cx="0" cy="2296391"/>
          </a:xfrm>
          <a:prstGeom prst="line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med" len="sm"/>
            <a:tailEnd type="triangle" w="med" len="sm"/>
          </a:ln>
          <a:effectLst/>
        </p:spPr>
      </p:cxnSp>
      <p:cxnSp>
        <p:nvCxnSpPr>
          <p:cNvPr id="337" name="Straight Connector 336"/>
          <p:cNvCxnSpPr/>
          <p:nvPr/>
        </p:nvCxnSpPr>
        <p:spPr bwMode="auto">
          <a:xfrm flipH="1">
            <a:off x="6709064" y="5282556"/>
            <a:ext cx="2296391" cy="0"/>
          </a:xfrm>
          <a:prstGeom prst="line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med" len="sm"/>
            <a:tailEnd type="triangle" w="med" len="sm"/>
          </a:ln>
          <a:effectLst/>
        </p:spPr>
      </p:cxnSp>
      <p:grpSp>
        <p:nvGrpSpPr>
          <p:cNvPr id="664" name="Group 663"/>
          <p:cNvGrpSpPr>
            <a:grpSpLocks noChangeAspect="1"/>
          </p:cNvGrpSpPr>
          <p:nvPr/>
        </p:nvGrpSpPr>
        <p:grpSpPr>
          <a:xfrm>
            <a:off x="6964967" y="4407308"/>
            <a:ext cx="799298" cy="812838"/>
            <a:chOff x="-506914" y="3294872"/>
            <a:chExt cx="1628536" cy="1656122"/>
          </a:xfrm>
        </p:grpSpPr>
        <p:grpSp>
          <p:nvGrpSpPr>
            <p:cNvPr id="582" name="Group 581"/>
            <p:cNvGrpSpPr/>
            <p:nvPr/>
          </p:nvGrpSpPr>
          <p:grpSpPr>
            <a:xfrm>
              <a:off x="-506914" y="3518241"/>
              <a:ext cx="1628536" cy="92541"/>
              <a:chOff x="5222501" y="1501702"/>
              <a:chExt cx="209595" cy="12192"/>
            </a:xfrm>
          </p:grpSpPr>
          <p:sp>
            <p:nvSpPr>
              <p:cNvPr id="653" name="Oval 652"/>
              <p:cNvSpPr/>
              <p:nvPr/>
            </p:nvSpPr>
            <p:spPr bwMode="auto">
              <a:xfrm>
                <a:off x="5363506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55" name="Oval 654"/>
              <p:cNvSpPr/>
              <p:nvPr/>
            </p:nvSpPr>
            <p:spPr bwMode="auto">
              <a:xfrm>
                <a:off x="5250702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56" name="Oval 655"/>
              <p:cNvSpPr/>
              <p:nvPr/>
            </p:nvSpPr>
            <p:spPr bwMode="auto">
              <a:xfrm>
                <a:off x="5307104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57" name="Oval 656"/>
              <p:cNvSpPr/>
              <p:nvPr/>
            </p:nvSpPr>
            <p:spPr bwMode="auto">
              <a:xfrm>
                <a:off x="5419905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58" name="Oval 657"/>
              <p:cNvSpPr/>
              <p:nvPr/>
            </p:nvSpPr>
            <p:spPr bwMode="auto">
              <a:xfrm>
                <a:off x="5335305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59" name="Oval 658"/>
              <p:cNvSpPr/>
              <p:nvPr/>
            </p:nvSpPr>
            <p:spPr bwMode="auto">
              <a:xfrm>
                <a:off x="5222501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60" name="Oval 659"/>
              <p:cNvSpPr/>
              <p:nvPr/>
            </p:nvSpPr>
            <p:spPr bwMode="auto">
              <a:xfrm>
                <a:off x="5278903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61" name="Oval 660"/>
              <p:cNvSpPr/>
              <p:nvPr/>
            </p:nvSpPr>
            <p:spPr bwMode="auto">
              <a:xfrm>
                <a:off x="5391707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</p:grpSp>
        <p:grpSp>
          <p:nvGrpSpPr>
            <p:cNvPr id="583" name="Group 582"/>
            <p:cNvGrpSpPr/>
            <p:nvPr/>
          </p:nvGrpSpPr>
          <p:grpSpPr>
            <a:xfrm>
              <a:off x="-506914" y="3294872"/>
              <a:ext cx="1628536" cy="92541"/>
              <a:chOff x="5222501" y="1501702"/>
              <a:chExt cx="209595" cy="12192"/>
            </a:xfrm>
          </p:grpSpPr>
          <p:sp>
            <p:nvSpPr>
              <p:cNvPr id="644" name="Oval 643"/>
              <p:cNvSpPr/>
              <p:nvPr/>
            </p:nvSpPr>
            <p:spPr bwMode="auto">
              <a:xfrm>
                <a:off x="5363506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46" name="Oval 645"/>
              <p:cNvSpPr/>
              <p:nvPr/>
            </p:nvSpPr>
            <p:spPr bwMode="auto">
              <a:xfrm>
                <a:off x="5250702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47" name="Oval 646"/>
              <p:cNvSpPr/>
              <p:nvPr/>
            </p:nvSpPr>
            <p:spPr bwMode="auto">
              <a:xfrm>
                <a:off x="5307104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48" name="Oval 647"/>
              <p:cNvSpPr/>
              <p:nvPr/>
            </p:nvSpPr>
            <p:spPr bwMode="auto">
              <a:xfrm>
                <a:off x="5419905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49" name="Oval 648"/>
              <p:cNvSpPr/>
              <p:nvPr/>
            </p:nvSpPr>
            <p:spPr bwMode="auto">
              <a:xfrm>
                <a:off x="5335305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50" name="Oval 649"/>
              <p:cNvSpPr/>
              <p:nvPr/>
            </p:nvSpPr>
            <p:spPr bwMode="auto">
              <a:xfrm>
                <a:off x="5222501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51" name="Oval 650"/>
              <p:cNvSpPr/>
              <p:nvPr/>
            </p:nvSpPr>
            <p:spPr bwMode="auto">
              <a:xfrm>
                <a:off x="5278903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52" name="Oval 651"/>
              <p:cNvSpPr/>
              <p:nvPr/>
            </p:nvSpPr>
            <p:spPr bwMode="auto">
              <a:xfrm>
                <a:off x="5391707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</p:grpSp>
        <p:grpSp>
          <p:nvGrpSpPr>
            <p:cNvPr id="584" name="Group 583"/>
            <p:cNvGrpSpPr/>
            <p:nvPr/>
          </p:nvGrpSpPr>
          <p:grpSpPr>
            <a:xfrm>
              <a:off x="-506914" y="4858453"/>
              <a:ext cx="1628536" cy="92541"/>
              <a:chOff x="5222501" y="1501702"/>
              <a:chExt cx="209595" cy="12192"/>
            </a:xfrm>
          </p:grpSpPr>
          <p:sp>
            <p:nvSpPr>
              <p:cNvPr id="635" name="Oval 634"/>
              <p:cNvSpPr/>
              <p:nvPr/>
            </p:nvSpPr>
            <p:spPr bwMode="auto">
              <a:xfrm>
                <a:off x="5363506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37" name="Oval 636"/>
              <p:cNvSpPr/>
              <p:nvPr/>
            </p:nvSpPr>
            <p:spPr bwMode="auto">
              <a:xfrm>
                <a:off x="5250702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38" name="Oval 637"/>
              <p:cNvSpPr/>
              <p:nvPr/>
            </p:nvSpPr>
            <p:spPr bwMode="auto">
              <a:xfrm>
                <a:off x="5307104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39" name="Oval 638"/>
              <p:cNvSpPr/>
              <p:nvPr/>
            </p:nvSpPr>
            <p:spPr bwMode="auto">
              <a:xfrm>
                <a:off x="5419905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40" name="Oval 639"/>
              <p:cNvSpPr/>
              <p:nvPr/>
            </p:nvSpPr>
            <p:spPr bwMode="auto">
              <a:xfrm>
                <a:off x="5335305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41" name="Oval 640"/>
              <p:cNvSpPr/>
              <p:nvPr/>
            </p:nvSpPr>
            <p:spPr bwMode="auto">
              <a:xfrm>
                <a:off x="5222501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42" name="Oval 641"/>
              <p:cNvSpPr/>
              <p:nvPr/>
            </p:nvSpPr>
            <p:spPr bwMode="auto">
              <a:xfrm>
                <a:off x="5278903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43" name="Oval 642"/>
              <p:cNvSpPr/>
              <p:nvPr/>
            </p:nvSpPr>
            <p:spPr bwMode="auto">
              <a:xfrm>
                <a:off x="5391707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</p:grpSp>
        <p:grpSp>
          <p:nvGrpSpPr>
            <p:cNvPr id="585" name="Group 584"/>
            <p:cNvGrpSpPr/>
            <p:nvPr/>
          </p:nvGrpSpPr>
          <p:grpSpPr>
            <a:xfrm>
              <a:off x="-506914" y="3741610"/>
              <a:ext cx="1628536" cy="92541"/>
              <a:chOff x="5222501" y="1501702"/>
              <a:chExt cx="209595" cy="12192"/>
            </a:xfrm>
          </p:grpSpPr>
          <p:sp>
            <p:nvSpPr>
              <p:cNvPr id="626" name="Oval 625"/>
              <p:cNvSpPr/>
              <p:nvPr/>
            </p:nvSpPr>
            <p:spPr bwMode="auto">
              <a:xfrm>
                <a:off x="5363506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28" name="Oval 627"/>
              <p:cNvSpPr/>
              <p:nvPr/>
            </p:nvSpPr>
            <p:spPr bwMode="auto">
              <a:xfrm>
                <a:off x="5250702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29" name="Oval 628"/>
              <p:cNvSpPr/>
              <p:nvPr/>
            </p:nvSpPr>
            <p:spPr bwMode="auto">
              <a:xfrm>
                <a:off x="5307104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30" name="Oval 629"/>
              <p:cNvSpPr/>
              <p:nvPr/>
            </p:nvSpPr>
            <p:spPr bwMode="auto">
              <a:xfrm>
                <a:off x="5419905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31" name="Oval 630"/>
              <p:cNvSpPr/>
              <p:nvPr/>
            </p:nvSpPr>
            <p:spPr bwMode="auto">
              <a:xfrm>
                <a:off x="5335305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32" name="Oval 631"/>
              <p:cNvSpPr/>
              <p:nvPr/>
            </p:nvSpPr>
            <p:spPr bwMode="auto">
              <a:xfrm>
                <a:off x="5222501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33" name="Oval 632"/>
              <p:cNvSpPr/>
              <p:nvPr/>
            </p:nvSpPr>
            <p:spPr bwMode="auto">
              <a:xfrm>
                <a:off x="5278903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34" name="Oval 633"/>
              <p:cNvSpPr/>
              <p:nvPr/>
            </p:nvSpPr>
            <p:spPr bwMode="auto">
              <a:xfrm>
                <a:off x="5391707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</p:grpSp>
        <p:grpSp>
          <p:nvGrpSpPr>
            <p:cNvPr id="586" name="Group 585"/>
            <p:cNvGrpSpPr/>
            <p:nvPr/>
          </p:nvGrpSpPr>
          <p:grpSpPr>
            <a:xfrm>
              <a:off x="-506914" y="4411717"/>
              <a:ext cx="1628536" cy="92541"/>
              <a:chOff x="5222501" y="1501702"/>
              <a:chExt cx="209595" cy="12192"/>
            </a:xfrm>
          </p:grpSpPr>
          <p:sp>
            <p:nvSpPr>
              <p:cNvPr id="617" name="Oval 616"/>
              <p:cNvSpPr/>
              <p:nvPr/>
            </p:nvSpPr>
            <p:spPr bwMode="auto">
              <a:xfrm>
                <a:off x="5363506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19" name="Oval 618"/>
              <p:cNvSpPr/>
              <p:nvPr/>
            </p:nvSpPr>
            <p:spPr bwMode="auto">
              <a:xfrm>
                <a:off x="5250702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20" name="Oval 619"/>
              <p:cNvSpPr/>
              <p:nvPr/>
            </p:nvSpPr>
            <p:spPr bwMode="auto">
              <a:xfrm>
                <a:off x="5307104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21" name="Oval 620"/>
              <p:cNvSpPr/>
              <p:nvPr/>
            </p:nvSpPr>
            <p:spPr bwMode="auto">
              <a:xfrm>
                <a:off x="5419905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22" name="Oval 621"/>
              <p:cNvSpPr/>
              <p:nvPr/>
            </p:nvSpPr>
            <p:spPr bwMode="auto">
              <a:xfrm>
                <a:off x="5335305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23" name="Oval 622"/>
              <p:cNvSpPr/>
              <p:nvPr/>
            </p:nvSpPr>
            <p:spPr bwMode="auto">
              <a:xfrm>
                <a:off x="5222501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24" name="Oval 623"/>
              <p:cNvSpPr/>
              <p:nvPr/>
            </p:nvSpPr>
            <p:spPr bwMode="auto">
              <a:xfrm>
                <a:off x="5278903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25" name="Oval 624"/>
              <p:cNvSpPr/>
              <p:nvPr/>
            </p:nvSpPr>
            <p:spPr bwMode="auto">
              <a:xfrm>
                <a:off x="5391707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</p:grpSp>
        <p:grpSp>
          <p:nvGrpSpPr>
            <p:cNvPr id="587" name="Group 586"/>
            <p:cNvGrpSpPr/>
            <p:nvPr/>
          </p:nvGrpSpPr>
          <p:grpSpPr>
            <a:xfrm>
              <a:off x="-506914" y="3964979"/>
              <a:ext cx="1628536" cy="92541"/>
              <a:chOff x="5222501" y="1501702"/>
              <a:chExt cx="209595" cy="12192"/>
            </a:xfrm>
          </p:grpSpPr>
          <p:sp>
            <p:nvSpPr>
              <p:cNvPr id="608" name="Oval 607"/>
              <p:cNvSpPr/>
              <p:nvPr/>
            </p:nvSpPr>
            <p:spPr bwMode="auto">
              <a:xfrm>
                <a:off x="5363506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10" name="Oval 609"/>
              <p:cNvSpPr/>
              <p:nvPr/>
            </p:nvSpPr>
            <p:spPr bwMode="auto">
              <a:xfrm>
                <a:off x="5250702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11" name="Oval 610"/>
              <p:cNvSpPr/>
              <p:nvPr/>
            </p:nvSpPr>
            <p:spPr bwMode="auto">
              <a:xfrm>
                <a:off x="5307104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12" name="Oval 611"/>
              <p:cNvSpPr/>
              <p:nvPr/>
            </p:nvSpPr>
            <p:spPr bwMode="auto">
              <a:xfrm>
                <a:off x="5419905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13" name="Oval 612"/>
              <p:cNvSpPr/>
              <p:nvPr/>
            </p:nvSpPr>
            <p:spPr bwMode="auto">
              <a:xfrm>
                <a:off x="5335305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14" name="Oval 613"/>
              <p:cNvSpPr/>
              <p:nvPr/>
            </p:nvSpPr>
            <p:spPr bwMode="auto">
              <a:xfrm>
                <a:off x="5222501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15" name="Oval 614"/>
              <p:cNvSpPr/>
              <p:nvPr/>
            </p:nvSpPr>
            <p:spPr bwMode="auto">
              <a:xfrm>
                <a:off x="5278903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16" name="Oval 615"/>
              <p:cNvSpPr/>
              <p:nvPr/>
            </p:nvSpPr>
            <p:spPr bwMode="auto">
              <a:xfrm>
                <a:off x="5391707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</p:grpSp>
        <p:grpSp>
          <p:nvGrpSpPr>
            <p:cNvPr id="588" name="Group 587"/>
            <p:cNvGrpSpPr/>
            <p:nvPr/>
          </p:nvGrpSpPr>
          <p:grpSpPr>
            <a:xfrm>
              <a:off x="-506914" y="4635086"/>
              <a:ext cx="1628536" cy="92541"/>
              <a:chOff x="5222501" y="1501702"/>
              <a:chExt cx="209595" cy="12192"/>
            </a:xfrm>
          </p:grpSpPr>
          <p:sp>
            <p:nvSpPr>
              <p:cNvPr id="599" name="Oval 598"/>
              <p:cNvSpPr/>
              <p:nvPr/>
            </p:nvSpPr>
            <p:spPr bwMode="auto">
              <a:xfrm>
                <a:off x="5363506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01" name="Oval 600"/>
              <p:cNvSpPr/>
              <p:nvPr/>
            </p:nvSpPr>
            <p:spPr bwMode="auto">
              <a:xfrm>
                <a:off x="5250702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02" name="Oval 601"/>
              <p:cNvSpPr/>
              <p:nvPr/>
            </p:nvSpPr>
            <p:spPr bwMode="auto">
              <a:xfrm>
                <a:off x="5307104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03" name="Oval 602"/>
              <p:cNvSpPr/>
              <p:nvPr/>
            </p:nvSpPr>
            <p:spPr bwMode="auto">
              <a:xfrm>
                <a:off x="5419905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04" name="Oval 603"/>
              <p:cNvSpPr/>
              <p:nvPr/>
            </p:nvSpPr>
            <p:spPr bwMode="auto">
              <a:xfrm>
                <a:off x="5335305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05" name="Oval 604"/>
              <p:cNvSpPr/>
              <p:nvPr/>
            </p:nvSpPr>
            <p:spPr bwMode="auto">
              <a:xfrm>
                <a:off x="5222501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06" name="Oval 605"/>
              <p:cNvSpPr/>
              <p:nvPr/>
            </p:nvSpPr>
            <p:spPr bwMode="auto">
              <a:xfrm>
                <a:off x="5278903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07" name="Oval 606"/>
              <p:cNvSpPr/>
              <p:nvPr/>
            </p:nvSpPr>
            <p:spPr bwMode="auto">
              <a:xfrm>
                <a:off x="5391707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</p:grpSp>
        <p:grpSp>
          <p:nvGrpSpPr>
            <p:cNvPr id="589" name="Group 588"/>
            <p:cNvGrpSpPr/>
            <p:nvPr/>
          </p:nvGrpSpPr>
          <p:grpSpPr>
            <a:xfrm>
              <a:off x="-506914" y="4188348"/>
              <a:ext cx="1628536" cy="92541"/>
              <a:chOff x="5222501" y="1501702"/>
              <a:chExt cx="209595" cy="12192"/>
            </a:xfrm>
          </p:grpSpPr>
          <p:sp>
            <p:nvSpPr>
              <p:cNvPr id="590" name="Oval 589"/>
              <p:cNvSpPr/>
              <p:nvPr/>
            </p:nvSpPr>
            <p:spPr bwMode="auto">
              <a:xfrm>
                <a:off x="5363506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592" name="Oval 591"/>
              <p:cNvSpPr/>
              <p:nvPr/>
            </p:nvSpPr>
            <p:spPr bwMode="auto">
              <a:xfrm>
                <a:off x="5250702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593" name="Oval 592"/>
              <p:cNvSpPr/>
              <p:nvPr/>
            </p:nvSpPr>
            <p:spPr bwMode="auto">
              <a:xfrm>
                <a:off x="5307104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594" name="Oval 593"/>
              <p:cNvSpPr/>
              <p:nvPr/>
            </p:nvSpPr>
            <p:spPr bwMode="auto">
              <a:xfrm>
                <a:off x="5419905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595" name="Oval 594"/>
              <p:cNvSpPr/>
              <p:nvPr/>
            </p:nvSpPr>
            <p:spPr bwMode="auto">
              <a:xfrm>
                <a:off x="5335305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596" name="Oval 595"/>
              <p:cNvSpPr/>
              <p:nvPr/>
            </p:nvSpPr>
            <p:spPr bwMode="auto">
              <a:xfrm>
                <a:off x="5222501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597" name="Oval 596"/>
              <p:cNvSpPr/>
              <p:nvPr/>
            </p:nvSpPr>
            <p:spPr bwMode="auto">
              <a:xfrm>
                <a:off x="5278903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598" name="Oval 597"/>
              <p:cNvSpPr/>
              <p:nvPr/>
            </p:nvSpPr>
            <p:spPr bwMode="auto">
              <a:xfrm>
                <a:off x="5391707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</p:grpSp>
      </p:grpSp>
      <p:grpSp>
        <p:nvGrpSpPr>
          <p:cNvPr id="665" name="Group 664"/>
          <p:cNvGrpSpPr>
            <a:grpSpLocks noChangeAspect="1"/>
          </p:cNvGrpSpPr>
          <p:nvPr/>
        </p:nvGrpSpPr>
        <p:grpSpPr>
          <a:xfrm>
            <a:off x="7902388" y="4407308"/>
            <a:ext cx="799298" cy="812838"/>
            <a:chOff x="-506914" y="3294872"/>
            <a:chExt cx="1628536" cy="1656122"/>
          </a:xfrm>
        </p:grpSpPr>
        <p:grpSp>
          <p:nvGrpSpPr>
            <p:cNvPr id="666" name="Group 665"/>
            <p:cNvGrpSpPr/>
            <p:nvPr/>
          </p:nvGrpSpPr>
          <p:grpSpPr>
            <a:xfrm>
              <a:off x="-506914" y="3518241"/>
              <a:ext cx="1628536" cy="92541"/>
              <a:chOff x="5222501" y="1501702"/>
              <a:chExt cx="209595" cy="12192"/>
            </a:xfrm>
          </p:grpSpPr>
          <p:sp>
            <p:nvSpPr>
              <p:cNvPr id="730" name="Oval 729"/>
              <p:cNvSpPr/>
              <p:nvPr/>
            </p:nvSpPr>
            <p:spPr bwMode="auto">
              <a:xfrm>
                <a:off x="5363506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31" name="Oval 730"/>
              <p:cNvSpPr/>
              <p:nvPr/>
            </p:nvSpPr>
            <p:spPr bwMode="auto">
              <a:xfrm>
                <a:off x="5250702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32" name="Oval 731"/>
              <p:cNvSpPr/>
              <p:nvPr/>
            </p:nvSpPr>
            <p:spPr bwMode="auto">
              <a:xfrm>
                <a:off x="5307104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33" name="Oval 732"/>
              <p:cNvSpPr/>
              <p:nvPr/>
            </p:nvSpPr>
            <p:spPr bwMode="auto">
              <a:xfrm>
                <a:off x="5419905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34" name="Oval 733"/>
              <p:cNvSpPr/>
              <p:nvPr/>
            </p:nvSpPr>
            <p:spPr bwMode="auto">
              <a:xfrm>
                <a:off x="5335305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35" name="Oval 734"/>
              <p:cNvSpPr/>
              <p:nvPr/>
            </p:nvSpPr>
            <p:spPr bwMode="auto">
              <a:xfrm>
                <a:off x="5222501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36" name="Oval 735"/>
              <p:cNvSpPr/>
              <p:nvPr/>
            </p:nvSpPr>
            <p:spPr bwMode="auto">
              <a:xfrm>
                <a:off x="5278903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37" name="Oval 736"/>
              <p:cNvSpPr/>
              <p:nvPr/>
            </p:nvSpPr>
            <p:spPr bwMode="auto">
              <a:xfrm>
                <a:off x="5391707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</p:grpSp>
        <p:grpSp>
          <p:nvGrpSpPr>
            <p:cNvPr id="667" name="Group 666"/>
            <p:cNvGrpSpPr/>
            <p:nvPr/>
          </p:nvGrpSpPr>
          <p:grpSpPr>
            <a:xfrm>
              <a:off x="-506914" y="3294872"/>
              <a:ext cx="1628536" cy="92541"/>
              <a:chOff x="5222501" y="1501702"/>
              <a:chExt cx="209595" cy="12192"/>
            </a:xfrm>
          </p:grpSpPr>
          <p:sp>
            <p:nvSpPr>
              <p:cNvPr id="722" name="Oval 721"/>
              <p:cNvSpPr/>
              <p:nvPr/>
            </p:nvSpPr>
            <p:spPr bwMode="auto">
              <a:xfrm>
                <a:off x="5363506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23" name="Oval 722"/>
              <p:cNvSpPr/>
              <p:nvPr/>
            </p:nvSpPr>
            <p:spPr bwMode="auto">
              <a:xfrm>
                <a:off x="5250702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24" name="Oval 723"/>
              <p:cNvSpPr/>
              <p:nvPr/>
            </p:nvSpPr>
            <p:spPr bwMode="auto">
              <a:xfrm>
                <a:off x="5307104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25" name="Oval 724"/>
              <p:cNvSpPr/>
              <p:nvPr/>
            </p:nvSpPr>
            <p:spPr bwMode="auto">
              <a:xfrm>
                <a:off x="5419905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26" name="Oval 725"/>
              <p:cNvSpPr/>
              <p:nvPr/>
            </p:nvSpPr>
            <p:spPr bwMode="auto">
              <a:xfrm>
                <a:off x="5335305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27" name="Oval 726"/>
              <p:cNvSpPr/>
              <p:nvPr/>
            </p:nvSpPr>
            <p:spPr bwMode="auto">
              <a:xfrm>
                <a:off x="5222501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28" name="Oval 727"/>
              <p:cNvSpPr/>
              <p:nvPr/>
            </p:nvSpPr>
            <p:spPr bwMode="auto">
              <a:xfrm>
                <a:off x="5278903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29" name="Oval 728"/>
              <p:cNvSpPr/>
              <p:nvPr/>
            </p:nvSpPr>
            <p:spPr bwMode="auto">
              <a:xfrm>
                <a:off x="5391707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</p:grpSp>
        <p:grpSp>
          <p:nvGrpSpPr>
            <p:cNvPr id="668" name="Group 667"/>
            <p:cNvGrpSpPr/>
            <p:nvPr/>
          </p:nvGrpSpPr>
          <p:grpSpPr>
            <a:xfrm>
              <a:off x="-506914" y="4858453"/>
              <a:ext cx="1628536" cy="92541"/>
              <a:chOff x="5222501" y="1501702"/>
              <a:chExt cx="209595" cy="12192"/>
            </a:xfrm>
          </p:grpSpPr>
          <p:sp>
            <p:nvSpPr>
              <p:cNvPr id="714" name="Oval 713"/>
              <p:cNvSpPr/>
              <p:nvPr/>
            </p:nvSpPr>
            <p:spPr bwMode="auto">
              <a:xfrm>
                <a:off x="5363506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15" name="Oval 714"/>
              <p:cNvSpPr/>
              <p:nvPr/>
            </p:nvSpPr>
            <p:spPr bwMode="auto">
              <a:xfrm>
                <a:off x="5250702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16" name="Oval 715"/>
              <p:cNvSpPr/>
              <p:nvPr/>
            </p:nvSpPr>
            <p:spPr bwMode="auto">
              <a:xfrm>
                <a:off x="5307104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17" name="Oval 716"/>
              <p:cNvSpPr/>
              <p:nvPr/>
            </p:nvSpPr>
            <p:spPr bwMode="auto">
              <a:xfrm>
                <a:off x="5419905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18" name="Oval 717"/>
              <p:cNvSpPr/>
              <p:nvPr/>
            </p:nvSpPr>
            <p:spPr bwMode="auto">
              <a:xfrm>
                <a:off x="5335305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19" name="Oval 718"/>
              <p:cNvSpPr/>
              <p:nvPr/>
            </p:nvSpPr>
            <p:spPr bwMode="auto">
              <a:xfrm>
                <a:off x="5222501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20" name="Oval 719"/>
              <p:cNvSpPr/>
              <p:nvPr/>
            </p:nvSpPr>
            <p:spPr bwMode="auto">
              <a:xfrm>
                <a:off x="5278903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21" name="Oval 720"/>
              <p:cNvSpPr/>
              <p:nvPr/>
            </p:nvSpPr>
            <p:spPr bwMode="auto">
              <a:xfrm>
                <a:off x="5391707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</p:grpSp>
        <p:grpSp>
          <p:nvGrpSpPr>
            <p:cNvPr id="669" name="Group 668"/>
            <p:cNvGrpSpPr/>
            <p:nvPr/>
          </p:nvGrpSpPr>
          <p:grpSpPr>
            <a:xfrm>
              <a:off x="-506914" y="3741610"/>
              <a:ext cx="1628536" cy="92541"/>
              <a:chOff x="5222501" y="1501702"/>
              <a:chExt cx="209595" cy="12192"/>
            </a:xfrm>
          </p:grpSpPr>
          <p:sp>
            <p:nvSpPr>
              <p:cNvPr id="706" name="Oval 705"/>
              <p:cNvSpPr/>
              <p:nvPr/>
            </p:nvSpPr>
            <p:spPr bwMode="auto">
              <a:xfrm>
                <a:off x="5363506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07" name="Oval 706"/>
              <p:cNvSpPr/>
              <p:nvPr/>
            </p:nvSpPr>
            <p:spPr bwMode="auto">
              <a:xfrm>
                <a:off x="5250702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08" name="Oval 707"/>
              <p:cNvSpPr/>
              <p:nvPr/>
            </p:nvSpPr>
            <p:spPr bwMode="auto">
              <a:xfrm>
                <a:off x="5307104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09" name="Oval 708"/>
              <p:cNvSpPr/>
              <p:nvPr/>
            </p:nvSpPr>
            <p:spPr bwMode="auto">
              <a:xfrm>
                <a:off x="5419905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10" name="Oval 709"/>
              <p:cNvSpPr/>
              <p:nvPr/>
            </p:nvSpPr>
            <p:spPr bwMode="auto">
              <a:xfrm>
                <a:off x="5335305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11" name="Oval 710"/>
              <p:cNvSpPr/>
              <p:nvPr/>
            </p:nvSpPr>
            <p:spPr bwMode="auto">
              <a:xfrm>
                <a:off x="5222501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12" name="Oval 711"/>
              <p:cNvSpPr/>
              <p:nvPr/>
            </p:nvSpPr>
            <p:spPr bwMode="auto">
              <a:xfrm>
                <a:off x="5278903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13" name="Oval 712"/>
              <p:cNvSpPr/>
              <p:nvPr/>
            </p:nvSpPr>
            <p:spPr bwMode="auto">
              <a:xfrm>
                <a:off x="5391707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</p:grpSp>
        <p:grpSp>
          <p:nvGrpSpPr>
            <p:cNvPr id="670" name="Group 669"/>
            <p:cNvGrpSpPr/>
            <p:nvPr/>
          </p:nvGrpSpPr>
          <p:grpSpPr>
            <a:xfrm>
              <a:off x="-506914" y="4411717"/>
              <a:ext cx="1628536" cy="92541"/>
              <a:chOff x="5222501" y="1501702"/>
              <a:chExt cx="209595" cy="12192"/>
            </a:xfrm>
          </p:grpSpPr>
          <p:sp>
            <p:nvSpPr>
              <p:cNvPr id="698" name="Oval 697"/>
              <p:cNvSpPr/>
              <p:nvPr/>
            </p:nvSpPr>
            <p:spPr bwMode="auto">
              <a:xfrm>
                <a:off x="5363506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99" name="Oval 698"/>
              <p:cNvSpPr/>
              <p:nvPr/>
            </p:nvSpPr>
            <p:spPr bwMode="auto">
              <a:xfrm>
                <a:off x="5250702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00" name="Oval 699"/>
              <p:cNvSpPr/>
              <p:nvPr/>
            </p:nvSpPr>
            <p:spPr bwMode="auto">
              <a:xfrm>
                <a:off x="5307104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01" name="Oval 700"/>
              <p:cNvSpPr/>
              <p:nvPr/>
            </p:nvSpPr>
            <p:spPr bwMode="auto">
              <a:xfrm>
                <a:off x="5419905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02" name="Oval 701"/>
              <p:cNvSpPr/>
              <p:nvPr/>
            </p:nvSpPr>
            <p:spPr bwMode="auto">
              <a:xfrm>
                <a:off x="5335305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03" name="Oval 702"/>
              <p:cNvSpPr/>
              <p:nvPr/>
            </p:nvSpPr>
            <p:spPr bwMode="auto">
              <a:xfrm>
                <a:off x="5222501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04" name="Oval 703"/>
              <p:cNvSpPr/>
              <p:nvPr/>
            </p:nvSpPr>
            <p:spPr bwMode="auto">
              <a:xfrm>
                <a:off x="5278903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05" name="Oval 704"/>
              <p:cNvSpPr/>
              <p:nvPr/>
            </p:nvSpPr>
            <p:spPr bwMode="auto">
              <a:xfrm>
                <a:off x="5391707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</p:grpSp>
        <p:grpSp>
          <p:nvGrpSpPr>
            <p:cNvPr id="671" name="Group 670"/>
            <p:cNvGrpSpPr/>
            <p:nvPr/>
          </p:nvGrpSpPr>
          <p:grpSpPr>
            <a:xfrm>
              <a:off x="-506914" y="3964979"/>
              <a:ext cx="1628536" cy="92541"/>
              <a:chOff x="5222501" y="1501702"/>
              <a:chExt cx="209595" cy="12192"/>
            </a:xfrm>
          </p:grpSpPr>
          <p:sp>
            <p:nvSpPr>
              <p:cNvPr id="690" name="Oval 689"/>
              <p:cNvSpPr/>
              <p:nvPr/>
            </p:nvSpPr>
            <p:spPr bwMode="auto">
              <a:xfrm>
                <a:off x="5363506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91" name="Oval 690"/>
              <p:cNvSpPr/>
              <p:nvPr/>
            </p:nvSpPr>
            <p:spPr bwMode="auto">
              <a:xfrm>
                <a:off x="5250702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92" name="Oval 691"/>
              <p:cNvSpPr/>
              <p:nvPr/>
            </p:nvSpPr>
            <p:spPr bwMode="auto">
              <a:xfrm>
                <a:off x="5307104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93" name="Oval 692"/>
              <p:cNvSpPr/>
              <p:nvPr/>
            </p:nvSpPr>
            <p:spPr bwMode="auto">
              <a:xfrm>
                <a:off x="5419905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94" name="Oval 693"/>
              <p:cNvSpPr/>
              <p:nvPr/>
            </p:nvSpPr>
            <p:spPr bwMode="auto">
              <a:xfrm>
                <a:off x="5335305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95" name="Oval 694"/>
              <p:cNvSpPr/>
              <p:nvPr/>
            </p:nvSpPr>
            <p:spPr bwMode="auto">
              <a:xfrm>
                <a:off x="5222501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96" name="Oval 695"/>
              <p:cNvSpPr/>
              <p:nvPr/>
            </p:nvSpPr>
            <p:spPr bwMode="auto">
              <a:xfrm>
                <a:off x="5278903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97" name="Oval 696"/>
              <p:cNvSpPr/>
              <p:nvPr/>
            </p:nvSpPr>
            <p:spPr bwMode="auto">
              <a:xfrm>
                <a:off x="5391707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</p:grpSp>
        <p:grpSp>
          <p:nvGrpSpPr>
            <p:cNvPr id="672" name="Group 671"/>
            <p:cNvGrpSpPr/>
            <p:nvPr/>
          </p:nvGrpSpPr>
          <p:grpSpPr>
            <a:xfrm>
              <a:off x="-506914" y="4635086"/>
              <a:ext cx="1628536" cy="92541"/>
              <a:chOff x="5222501" y="1501702"/>
              <a:chExt cx="209595" cy="12192"/>
            </a:xfrm>
          </p:grpSpPr>
          <p:sp>
            <p:nvSpPr>
              <p:cNvPr id="682" name="Oval 681"/>
              <p:cNvSpPr/>
              <p:nvPr/>
            </p:nvSpPr>
            <p:spPr bwMode="auto">
              <a:xfrm>
                <a:off x="5363506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83" name="Oval 682"/>
              <p:cNvSpPr/>
              <p:nvPr/>
            </p:nvSpPr>
            <p:spPr bwMode="auto">
              <a:xfrm>
                <a:off x="5250702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84" name="Oval 683"/>
              <p:cNvSpPr/>
              <p:nvPr/>
            </p:nvSpPr>
            <p:spPr bwMode="auto">
              <a:xfrm>
                <a:off x="5307104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85" name="Oval 684"/>
              <p:cNvSpPr/>
              <p:nvPr/>
            </p:nvSpPr>
            <p:spPr bwMode="auto">
              <a:xfrm>
                <a:off x="5419905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86" name="Oval 685"/>
              <p:cNvSpPr/>
              <p:nvPr/>
            </p:nvSpPr>
            <p:spPr bwMode="auto">
              <a:xfrm>
                <a:off x="5335305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87" name="Oval 686"/>
              <p:cNvSpPr/>
              <p:nvPr/>
            </p:nvSpPr>
            <p:spPr bwMode="auto">
              <a:xfrm>
                <a:off x="5222501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88" name="Oval 687"/>
              <p:cNvSpPr/>
              <p:nvPr/>
            </p:nvSpPr>
            <p:spPr bwMode="auto">
              <a:xfrm>
                <a:off x="5278903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89" name="Oval 688"/>
              <p:cNvSpPr/>
              <p:nvPr/>
            </p:nvSpPr>
            <p:spPr bwMode="auto">
              <a:xfrm>
                <a:off x="5391707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</p:grpSp>
        <p:grpSp>
          <p:nvGrpSpPr>
            <p:cNvPr id="673" name="Group 672"/>
            <p:cNvGrpSpPr/>
            <p:nvPr/>
          </p:nvGrpSpPr>
          <p:grpSpPr>
            <a:xfrm>
              <a:off x="-506914" y="4188348"/>
              <a:ext cx="1628536" cy="92541"/>
              <a:chOff x="5222501" y="1501702"/>
              <a:chExt cx="209595" cy="12192"/>
            </a:xfrm>
          </p:grpSpPr>
          <p:sp>
            <p:nvSpPr>
              <p:cNvPr id="674" name="Oval 673"/>
              <p:cNvSpPr/>
              <p:nvPr/>
            </p:nvSpPr>
            <p:spPr bwMode="auto">
              <a:xfrm>
                <a:off x="5363506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75" name="Oval 674"/>
              <p:cNvSpPr/>
              <p:nvPr/>
            </p:nvSpPr>
            <p:spPr bwMode="auto">
              <a:xfrm>
                <a:off x="5250702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76" name="Oval 675"/>
              <p:cNvSpPr/>
              <p:nvPr/>
            </p:nvSpPr>
            <p:spPr bwMode="auto">
              <a:xfrm>
                <a:off x="5307104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77" name="Oval 676"/>
              <p:cNvSpPr/>
              <p:nvPr/>
            </p:nvSpPr>
            <p:spPr bwMode="auto">
              <a:xfrm>
                <a:off x="5419905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78" name="Oval 677"/>
              <p:cNvSpPr/>
              <p:nvPr/>
            </p:nvSpPr>
            <p:spPr bwMode="auto">
              <a:xfrm>
                <a:off x="5335305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79" name="Oval 678"/>
              <p:cNvSpPr/>
              <p:nvPr/>
            </p:nvSpPr>
            <p:spPr bwMode="auto">
              <a:xfrm>
                <a:off x="5222501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80" name="Oval 679"/>
              <p:cNvSpPr/>
              <p:nvPr/>
            </p:nvSpPr>
            <p:spPr bwMode="auto">
              <a:xfrm>
                <a:off x="5278903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81" name="Oval 680"/>
              <p:cNvSpPr/>
              <p:nvPr/>
            </p:nvSpPr>
            <p:spPr bwMode="auto">
              <a:xfrm>
                <a:off x="5391707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</p:grpSp>
      </p:grpSp>
      <p:grpSp>
        <p:nvGrpSpPr>
          <p:cNvPr id="738" name="Group 737"/>
          <p:cNvGrpSpPr>
            <a:grpSpLocks noChangeAspect="1"/>
          </p:cNvGrpSpPr>
          <p:nvPr/>
        </p:nvGrpSpPr>
        <p:grpSpPr>
          <a:xfrm>
            <a:off x="6967260" y="5353709"/>
            <a:ext cx="799298" cy="812838"/>
            <a:chOff x="-506914" y="3294872"/>
            <a:chExt cx="1628536" cy="1656122"/>
          </a:xfrm>
        </p:grpSpPr>
        <p:grpSp>
          <p:nvGrpSpPr>
            <p:cNvPr id="739" name="Group 738"/>
            <p:cNvGrpSpPr/>
            <p:nvPr/>
          </p:nvGrpSpPr>
          <p:grpSpPr>
            <a:xfrm>
              <a:off x="-506914" y="3518241"/>
              <a:ext cx="1628536" cy="92541"/>
              <a:chOff x="5222501" y="1501702"/>
              <a:chExt cx="209595" cy="12192"/>
            </a:xfrm>
          </p:grpSpPr>
          <p:sp>
            <p:nvSpPr>
              <p:cNvPr id="803" name="Oval 802"/>
              <p:cNvSpPr/>
              <p:nvPr/>
            </p:nvSpPr>
            <p:spPr bwMode="auto">
              <a:xfrm>
                <a:off x="5363506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04" name="Oval 803"/>
              <p:cNvSpPr/>
              <p:nvPr/>
            </p:nvSpPr>
            <p:spPr bwMode="auto">
              <a:xfrm>
                <a:off x="5250702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05" name="Oval 804"/>
              <p:cNvSpPr/>
              <p:nvPr/>
            </p:nvSpPr>
            <p:spPr bwMode="auto">
              <a:xfrm>
                <a:off x="5307104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06" name="Oval 805"/>
              <p:cNvSpPr/>
              <p:nvPr/>
            </p:nvSpPr>
            <p:spPr bwMode="auto">
              <a:xfrm>
                <a:off x="5419905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07" name="Oval 806"/>
              <p:cNvSpPr/>
              <p:nvPr/>
            </p:nvSpPr>
            <p:spPr bwMode="auto">
              <a:xfrm>
                <a:off x="5335305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08" name="Oval 807"/>
              <p:cNvSpPr/>
              <p:nvPr/>
            </p:nvSpPr>
            <p:spPr bwMode="auto">
              <a:xfrm>
                <a:off x="5222501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09" name="Oval 808"/>
              <p:cNvSpPr/>
              <p:nvPr/>
            </p:nvSpPr>
            <p:spPr bwMode="auto">
              <a:xfrm>
                <a:off x="5278903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10" name="Oval 809"/>
              <p:cNvSpPr/>
              <p:nvPr/>
            </p:nvSpPr>
            <p:spPr bwMode="auto">
              <a:xfrm>
                <a:off x="5391707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</p:grpSp>
        <p:grpSp>
          <p:nvGrpSpPr>
            <p:cNvPr id="740" name="Group 739"/>
            <p:cNvGrpSpPr/>
            <p:nvPr/>
          </p:nvGrpSpPr>
          <p:grpSpPr>
            <a:xfrm>
              <a:off x="-506914" y="3294872"/>
              <a:ext cx="1628536" cy="92541"/>
              <a:chOff x="5222501" y="1501702"/>
              <a:chExt cx="209595" cy="12192"/>
            </a:xfrm>
          </p:grpSpPr>
          <p:sp>
            <p:nvSpPr>
              <p:cNvPr id="795" name="Oval 794"/>
              <p:cNvSpPr/>
              <p:nvPr/>
            </p:nvSpPr>
            <p:spPr bwMode="auto">
              <a:xfrm>
                <a:off x="5363506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96" name="Oval 795"/>
              <p:cNvSpPr/>
              <p:nvPr/>
            </p:nvSpPr>
            <p:spPr bwMode="auto">
              <a:xfrm>
                <a:off x="5250702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97" name="Oval 796"/>
              <p:cNvSpPr/>
              <p:nvPr/>
            </p:nvSpPr>
            <p:spPr bwMode="auto">
              <a:xfrm>
                <a:off x="5307104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98" name="Oval 797"/>
              <p:cNvSpPr/>
              <p:nvPr/>
            </p:nvSpPr>
            <p:spPr bwMode="auto">
              <a:xfrm>
                <a:off x="5419905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99" name="Oval 798"/>
              <p:cNvSpPr/>
              <p:nvPr/>
            </p:nvSpPr>
            <p:spPr bwMode="auto">
              <a:xfrm>
                <a:off x="5335305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00" name="Oval 799"/>
              <p:cNvSpPr/>
              <p:nvPr/>
            </p:nvSpPr>
            <p:spPr bwMode="auto">
              <a:xfrm>
                <a:off x="5222501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01" name="Oval 800"/>
              <p:cNvSpPr/>
              <p:nvPr/>
            </p:nvSpPr>
            <p:spPr bwMode="auto">
              <a:xfrm>
                <a:off x="5278903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02" name="Oval 801"/>
              <p:cNvSpPr/>
              <p:nvPr/>
            </p:nvSpPr>
            <p:spPr bwMode="auto">
              <a:xfrm>
                <a:off x="5391707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</p:grpSp>
        <p:grpSp>
          <p:nvGrpSpPr>
            <p:cNvPr id="741" name="Group 740"/>
            <p:cNvGrpSpPr/>
            <p:nvPr/>
          </p:nvGrpSpPr>
          <p:grpSpPr>
            <a:xfrm>
              <a:off x="-506914" y="4858453"/>
              <a:ext cx="1628536" cy="92541"/>
              <a:chOff x="5222501" y="1501702"/>
              <a:chExt cx="209595" cy="12192"/>
            </a:xfrm>
          </p:grpSpPr>
          <p:sp>
            <p:nvSpPr>
              <p:cNvPr id="787" name="Oval 786"/>
              <p:cNvSpPr/>
              <p:nvPr/>
            </p:nvSpPr>
            <p:spPr bwMode="auto">
              <a:xfrm>
                <a:off x="5363506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88" name="Oval 787"/>
              <p:cNvSpPr/>
              <p:nvPr/>
            </p:nvSpPr>
            <p:spPr bwMode="auto">
              <a:xfrm>
                <a:off x="5250702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89" name="Oval 788"/>
              <p:cNvSpPr/>
              <p:nvPr/>
            </p:nvSpPr>
            <p:spPr bwMode="auto">
              <a:xfrm>
                <a:off x="5307104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90" name="Oval 789"/>
              <p:cNvSpPr/>
              <p:nvPr/>
            </p:nvSpPr>
            <p:spPr bwMode="auto">
              <a:xfrm>
                <a:off x="5419905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91" name="Oval 790"/>
              <p:cNvSpPr/>
              <p:nvPr/>
            </p:nvSpPr>
            <p:spPr bwMode="auto">
              <a:xfrm>
                <a:off x="5335305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92" name="Oval 791"/>
              <p:cNvSpPr/>
              <p:nvPr/>
            </p:nvSpPr>
            <p:spPr bwMode="auto">
              <a:xfrm>
                <a:off x="5222501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93" name="Oval 792"/>
              <p:cNvSpPr/>
              <p:nvPr/>
            </p:nvSpPr>
            <p:spPr bwMode="auto">
              <a:xfrm>
                <a:off x="5278903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94" name="Oval 793"/>
              <p:cNvSpPr/>
              <p:nvPr/>
            </p:nvSpPr>
            <p:spPr bwMode="auto">
              <a:xfrm>
                <a:off x="5391707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</p:grpSp>
        <p:grpSp>
          <p:nvGrpSpPr>
            <p:cNvPr id="742" name="Group 741"/>
            <p:cNvGrpSpPr/>
            <p:nvPr/>
          </p:nvGrpSpPr>
          <p:grpSpPr>
            <a:xfrm>
              <a:off x="-506914" y="3741610"/>
              <a:ext cx="1628536" cy="92541"/>
              <a:chOff x="5222501" y="1501702"/>
              <a:chExt cx="209595" cy="12192"/>
            </a:xfrm>
          </p:grpSpPr>
          <p:sp>
            <p:nvSpPr>
              <p:cNvPr id="779" name="Oval 778"/>
              <p:cNvSpPr/>
              <p:nvPr/>
            </p:nvSpPr>
            <p:spPr bwMode="auto">
              <a:xfrm>
                <a:off x="5363506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80" name="Oval 779"/>
              <p:cNvSpPr/>
              <p:nvPr/>
            </p:nvSpPr>
            <p:spPr bwMode="auto">
              <a:xfrm>
                <a:off x="5250702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81" name="Oval 780"/>
              <p:cNvSpPr/>
              <p:nvPr/>
            </p:nvSpPr>
            <p:spPr bwMode="auto">
              <a:xfrm>
                <a:off x="5307104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82" name="Oval 781"/>
              <p:cNvSpPr/>
              <p:nvPr/>
            </p:nvSpPr>
            <p:spPr bwMode="auto">
              <a:xfrm>
                <a:off x="5419905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83" name="Oval 782"/>
              <p:cNvSpPr/>
              <p:nvPr/>
            </p:nvSpPr>
            <p:spPr bwMode="auto">
              <a:xfrm>
                <a:off x="5335305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84" name="Oval 783"/>
              <p:cNvSpPr/>
              <p:nvPr/>
            </p:nvSpPr>
            <p:spPr bwMode="auto">
              <a:xfrm>
                <a:off x="5222501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85" name="Oval 784"/>
              <p:cNvSpPr/>
              <p:nvPr/>
            </p:nvSpPr>
            <p:spPr bwMode="auto">
              <a:xfrm>
                <a:off x="5278903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86" name="Oval 785"/>
              <p:cNvSpPr/>
              <p:nvPr/>
            </p:nvSpPr>
            <p:spPr bwMode="auto">
              <a:xfrm>
                <a:off x="5391707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</p:grpSp>
        <p:grpSp>
          <p:nvGrpSpPr>
            <p:cNvPr id="743" name="Group 742"/>
            <p:cNvGrpSpPr/>
            <p:nvPr/>
          </p:nvGrpSpPr>
          <p:grpSpPr>
            <a:xfrm>
              <a:off x="-506914" y="4411717"/>
              <a:ext cx="1628536" cy="92541"/>
              <a:chOff x="5222501" y="1501702"/>
              <a:chExt cx="209595" cy="12192"/>
            </a:xfrm>
          </p:grpSpPr>
          <p:sp>
            <p:nvSpPr>
              <p:cNvPr id="771" name="Oval 770"/>
              <p:cNvSpPr/>
              <p:nvPr/>
            </p:nvSpPr>
            <p:spPr bwMode="auto">
              <a:xfrm>
                <a:off x="5363506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72" name="Oval 771"/>
              <p:cNvSpPr/>
              <p:nvPr/>
            </p:nvSpPr>
            <p:spPr bwMode="auto">
              <a:xfrm>
                <a:off x="5250702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73" name="Oval 772"/>
              <p:cNvSpPr/>
              <p:nvPr/>
            </p:nvSpPr>
            <p:spPr bwMode="auto">
              <a:xfrm>
                <a:off x="5307104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74" name="Oval 773"/>
              <p:cNvSpPr/>
              <p:nvPr/>
            </p:nvSpPr>
            <p:spPr bwMode="auto">
              <a:xfrm>
                <a:off x="5419905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75" name="Oval 774"/>
              <p:cNvSpPr/>
              <p:nvPr/>
            </p:nvSpPr>
            <p:spPr bwMode="auto">
              <a:xfrm>
                <a:off x="5335305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76" name="Oval 775"/>
              <p:cNvSpPr/>
              <p:nvPr/>
            </p:nvSpPr>
            <p:spPr bwMode="auto">
              <a:xfrm>
                <a:off x="5222501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77" name="Oval 776"/>
              <p:cNvSpPr/>
              <p:nvPr/>
            </p:nvSpPr>
            <p:spPr bwMode="auto">
              <a:xfrm>
                <a:off x="5278903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78" name="Oval 777"/>
              <p:cNvSpPr/>
              <p:nvPr/>
            </p:nvSpPr>
            <p:spPr bwMode="auto">
              <a:xfrm>
                <a:off x="5391707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</p:grpSp>
        <p:grpSp>
          <p:nvGrpSpPr>
            <p:cNvPr id="744" name="Group 743"/>
            <p:cNvGrpSpPr/>
            <p:nvPr/>
          </p:nvGrpSpPr>
          <p:grpSpPr>
            <a:xfrm>
              <a:off x="-506914" y="3964979"/>
              <a:ext cx="1628536" cy="92541"/>
              <a:chOff x="5222501" y="1501702"/>
              <a:chExt cx="209595" cy="12192"/>
            </a:xfrm>
          </p:grpSpPr>
          <p:sp>
            <p:nvSpPr>
              <p:cNvPr id="763" name="Oval 762"/>
              <p:cNvSpPr/>
              <p:nvPr/>
            </p:nvSpPr>
            <p:spPr bwMode="auto">
              <a:xfrm>
                <a:off x="5363506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64" name="Oval 763"/>
              <p:cNvSpPr/>
              <p:nvPr/>
            </p:nvSpPr>
            <p:spPr bwMode="auto">
              <a:xfrm>
                <a:off x="5250702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65" name="Oval 764"/>
              <p:cNvSpPr/>
              <p:nvPr/>
            </p:nvSpPr>
            <p:spPr bwMode="auto">
              <a:xfrm>
                <a:off x="5307104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66" name="Oval 765"/>
              <p:cNvSpPr/>
              <p:nvPr/>
            </p:nvSpPr>
            <p:spPr bwMode="auto">
              <a:xfrm>
                <a:off x="5419905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67" name="Oval 766"/>
              <p:cNvSpPr/>
              <p:nvPr/>
            </p:nvSpPr>
            <p:spPr bwMode="auto">
              <a:xfrm>
                <a:off x="5335305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68" name="Oval 767"/>
              <p:cNvSpPr/>
              <p:nvPr/>
            </p:nvSpPr>
            <p:spPr bwMode="auto">
              <a:xfrm>
                <a:off x="5222501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69" name="Oval 768"/>
              <p:cNvSpPr/>
              <p:nvPr/>
            </p:nvSpPr>
            <p:spPr bwMode="auto">
              <a:xfrm>
                <a:off x="5278903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70" name="Oval 769"/>
              <p:cNvSpPr/>
              <p:nvPr/>
            </p:nvSpPr>
            <p:spPr bwMode="auto">
              <a:xfrm>
                <a:off x="5391707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</p:grpSp>
        <p:grpSp>
          <p:nvGrpSpPr>
            <p:cNvPr id="745" name="Group 744"/>
            <p:cNvGrpSpPr/>
            <p:nvPr/>
          </p:nvGrpSpPr>
          <p:grpSpPr>
            <a:xfrm>
              <a:off x="-506914" y="4635086"/>
              <a:ext cx="1628536" cy="92541"/>
              <a:chOff x="5222501" y="1501702"/>
              <a:chExt cx="209595" cy="12192"/>
            </a:xfrm>
          </p:grpSpPr>
          <p:sp>
            <p:nvSpPr>
              <p:cNvPr id="755" name="Oval 754"/>
              <p:cNvSpPr/>
              <p:nvPr/>
            </p:nvSpPr>
            <p:spPr bwMode="auto">
              <a:xfrm>
                <a:off x="5363506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56" name="Oval 755"/>
              <p:cNvSpPr/>
              <p:nvPr/>
            </p:nvSpPr>
            <p:spPr bwMode="auto">
              <a:xfrm>
                <a:off x="5250702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57" name="Oval 756"/>
              <p:cNvSpPr/>
              <p:nvPr/>
            </p:nvSpPr>
            <p:spPr bwMode="auto">
              <a:xfrm>
                <a:off x="5307104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58" name="Oval 757"/>
              <p:cNvSpPr/>
              <p:nvPr/>
            </p:nvSpPr>
            <p:spPr bwMode="auto">
              <a:xfrm>
                <a:off x="5419905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59" name="Oval 758"/>
              <p:cNvSpPr/>
              <p:nvPr/>
            </p:nvSpPr>
            <p:spPr bwMode="auto">
              <a:xfrm>
                <a:off x="5335305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60" name="Oval 759"/>
              <p:cNvSpPr/>
              <p:nvPr/>
            </p:nvSpPr>
            <p:spPr bwMode="auto">
              <a:xfrm>
                <a:off x="5222501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61" name="Oval 760"/>
              <p:cNvSpPr/>
              <p:nvPr/>
            </p:nvSpPr>
            <p:spPr bwMode="auto">
              <a:xfrm>
                <a:off x="5278903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62" name="Oval 761"/>
              <p:cNvSpPr/>
              <p:nvPr/>
            </p:nvSpPr>
            <p:spPr bwMode="auto">
              <a:xfrm>
                <a:off x="5391707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</p:grpSp>
        <p:grpSp>
          <p:nvGrpSpPr>
            <p:cNvPr id="746" name="Group 745"/>
            <p:cNvGrpSpPr/>
            <p:nvPr/>
          </p:nvGrpSpPr>
          <p:grpSpPr>
            <a:xfrm>
              <a:off x="-506914" y="4188348"/>
              <a:ext cx="1628536" cy="92541"/>
              <a:chOff x="5222501" y="1501702"/>
              <a:chExt cx="209595" cy="12192"/>
            </a:xfrm>
          </p:grpSpPr>
          <p:sp>
            <p:nvSpPr>
              <p:cNvPr id="747" name="Oval 746"/>
              <p:cNvSpPr/>
              <p:nvPr/>
            </p:nvSpPr>
            <p:spPr bwMode="auto">
              <a:xfrm>
                <a:off x="5363506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48" name="Oval 747"/>
              <p:cNvSpPr/>
              <p:nvPr/>
            </p:nvSpPr>
            <p:spPr bwMode="auto">
              <a:xfrm>
                <a:off x="5250702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49" name="Oval 748"/>
              <p:cNvSpPr/>
              <p:nvPr/>
            </p:nvSpPr>
            <p:spPr bwMode="auto">
              <a:xfrm>
                <a:off x="5307104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50" name="Oval 749"/>
              <p:cNvSpPr/>
              <p:nvPr/>
            </p:nvSpPr>
            <p:spPr bwMode="auto">
              <a:xfrm>
                <a:off x="5419905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51" name="Oval 750"/>
              <p:cNvSpPr/>
              <p:nvPr/>
            </p:nvSpPr>
            <p:spPr bwMode="auto">
              <a:xfrm>
                <a:off x="5335305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52" name="Oval 751"/>
              <p:cNvSpPr/>
              <p:nvPr/>
            </p:nvSpPr>
            <p:spPr bwMode="auto">
              <a:xfrm>
                <a:off x="5222501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53" name="Oval 752"/>
              <p:cNvSpPr/>
              <p:nvPr/>
            </p:nvSpPr>
            <p:spPr bwMode="auto">
              <a:xfrm>
                <a:off x="5278903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54" name="Oval 753"/>
              <p:cNvSpPr/>
              <p:nvPr/>
            </p:nvSpPr>
            <p:spPr bwMode="auto">
              <a:xfrm>
                <a:off x="5391707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</p:grpSp>
      </p:grpSp>
      <p:grpSp>
        <p:nvGrpSpPr>
          <p:cNvPr id="811" name="Group 810"/>
          <p:cNvGrpSpPr>
            <a:grpSpLocks noChangeAspect="1"/>
          </p:cNvGrpSpPr>
          <p:nvPr/>
        </p:nvGrpSpPr>
        <p:grpSpPr>
          <a:xfrm>
            <a:off x="7904681" y="5353709"/>
            <a:ext cx="799298" cy="812838"/>
            <a:chOff x="-506914" y="3294872"/>
            <a:chExt cx="1628536" cy="1656122"/>
          </a:xfrm>
        </p:grpSpPr>
        <p:grpSp>
          <p:nvGrpSpPr>
            <p:cNvPr id="812" name="Group 811"/>
            <p:cNvGrpSpPr/>
            <p:nvPr/>
          </p:nvGrpSpPr>
          <p:grpSpPr>
            <a:xfrm>
              <a:off x="-506914" y="3518241"/>
              <a:ext cx="1628536" cy="92541"/>
              <a:chOff x="5222501" y="1501702"/>
              <a:chExt cx="209595" cy="12192"/>
            </a:xfrm>
          </p:grpSpPr>
          <p:sp>
            <p:nvSpPr>
              <p:cNvPr id="876" name="Oval 875"/>
              <p:cNvSpPr/>
              <p:nvPr/>
            </p:nvSpPr>
            <p:spPr bwMode="auto">
              <a:xfrm>
                <a:off x="5363506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77" name="Oval 876"/>
              <p:cNvSpPr/>
              <p:nvPr/>
            </p:nvSpPr>
            <p:spPr bwMode="auto">
              <a:xfrm>
                <a:off x="5250702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78" name="Oval 877"/>
              <p:cNvSpPr/>
              <p:nvPr/>
            </p:nvSpPr>
            <p:spPr bwMode="auto">
              <a:xfrm>
                <a:off x="5307104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79" name="Oval 878"/>
              <p:cNvSpPr/>
              <p:nvPr/>
            </p:nvSpPr>
            <p:spPr bwMode="auto">
              <a:xfrm>
                <a:off x="5419905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80" name="Oval 879"/>
              <p:cNvSpPr/>
              <p:nvPr/>
            </p:nvSpPr>
            <p:spPr bwMode="auto">
              <a:xfrm>
                <a:off x="5335305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81" name="Oval 880"/>
              <p:cNvSpPr/>
              <p:nvPr/>
            </p:nvSpPr>
            <p:spPr bwMode="auto">
              <a:xfrm>
                <a:off x="5222501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82" name="Oval 881"/>
              <p:cNvSpPr/>
              <p:nvPr/>
            </p:nvSpPr>
            <p:spPr bwMode="auto">
              <a:xfrm>
                <a:off x="5278903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83" name="Oval 882"/>
              <p:cNvSpPr/>
              <p:nvPr/>
            </p:nvSpPr>
            <p:spPr bwMode="auto">
              <a:xfrm>
                <a:off x="5391707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</p:grpSp>
        <p:grpSp>
          <p:nvGrpSpPr>
            <p:cNvPr id="813" name="Group 812"/>
            <p:cNvGrpSpPr/>
            <p:nvPr/>
          </p:nvGrpSpPr>
          <p:grpSpPr>
            <a:xfrm>
              <a:off x="-506914" y="3294872"/>
              <a:ext cx="1628536" cy="92541"/>
              <a:chOff x="5222501" y="1501702"/>
              <a:chExt cx="209595" cy="12192"/>
            </a:xfrm>
          </p:grpSpPr>
          <p:sp>
            <p:nvSpPr>
              <p:cNvPr id="868" name="Oval 867"/>
              <p:cNvSpPr/>
              <p:nvPr/>
            </p:nvSpPr>
            <p:spPr bwMode="auto">
              <a:xfrm>
                <a:off x="5363506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69" name="Oval 868"/>
              <p:cNvSpPr/>
              <p:nvPr/>
            </p:nvSpPr>
            <p:spPr bwMode="auto">
              <a:xfrm>
                <a:off x="5250702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70" name="Oval 869"/>
              <p:cNvSpPr/>
              <p:nvPr/>
            </p:nvSpPr>
            <p:spPr bwMode="auto">
              <a:xfrm>
                <a:off x="5307104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71" name="Oval 870"/>
              <p:cNvSpPr/>
              <p:nvPr/>
            </p:nvSpPr>
            <p:spPr bwMode="auto">
              <a:xfrm>
                <a:off x="5419905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72" name="Oval 871"/>
              <p:cNvSpPr/>
              <p:nvPr/>
            </p:nvSpPr>
            <p:spPr bwMode="auto">
              <a:xfrm>
                <a:off x="5335305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73" name="Oval 872"/>
              <p:cNvSpPr/>
              <p:nvPr/>
            </p:nvSpPr>
            <p:spPr bwMode="auto">
              <a:xfrm>
                <a:off x="5222501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74" name="Oval 873"/>
              <p:cNvSpPr/>
              <p:nvPr/>
            </p:nvSpPr>
            <p:spPr bwMode="auto">
              <a:xfrm>
                <a:off x="5278903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75" name="Oval 874"/>
              <p:cNvSpPr/>
              <p:nvPr/>
            </p:nvSpPr>
            <p:spPr bwMode="auto">
              <a:xfrm>
                <a:off x="5391707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</p:grpSp>
        <p:grpSp>
          <p:nvGrpSpPr>
            <p:cNvPr id="814" name="Group 813"/>
            <p:cNvGrpSpPr/>
            <p:nvPr/>
          </p:nvGrpSpPr>
          <p:grpSpPr>
            <a:xfrm>
              <a:off x="-506914" y="4858453"/>
              <a:ext cx="1628536" cy="92541"/>
              <a:chOff x="5222501" y="1501702"/>
              <a:chExt cx="209595" cy="12192"/>
            </a:xfrm>
          </p:grpSpPr>
          <p:sp>
            <p:nvSpPr>
              <p:cNvPr id="860" name="Oval 859"/>
              <p:cNvSpPr/>
              <p:nvPr/>
            </p:nvSpPr>
            <p:spPr bwMode="auto">
              <a:xfrm>
                <a:off x="5363506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61" name="Oval 860"/>
              <p:cNvSpPr/>
              <p:nvPr/>
            </p:nvSpPr>
            <p:spPr bwMode="auto">
              <a:xfrm>
                <a:off x="5250702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62" name="Oval 861"/>
              <p:cNvSpPr/>
              <p:nvPr/>
            </p:nvSpPr>
            <p:spPr bwMode="auto">
              <a:xfrm>
                <a:off x="5307104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63" name="Oval 862"/>
              <p:cNvSpPr/>
              <p:nvPr/>
            </p:nvSpPr>
            <p:spPr bwMode="auto">
              <a:xfrm>
                <a:off x="5419905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64" name="Oval 863"/>
              <p:cNvSpPr/>
              <p:nvPr/>
            </p:nvSpPr>
            <p:spPr bwMode="auto">
              <a:xfrm>
                <a:off x="5335305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65" name="Oval 864"/>
              <p:cNvSpPr/>
              <p:nvPr/>
            </p:nvSpPr>
            <p:spPr bwMode="auto">
              <a:xfrm>
                <a:off x="5222501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66" name="Oval 865"/>
              <p:cNvSpPr/>
              <p:nvPr/>
            </p:nvSpPr>
            <p:spPr bwMode="auto">
              <a:xfrm>
                <a:off x="5278903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67" name="Oval 866"/>
              <p:cNvSpPr/>
              <p:nvPr/>
            </p:nvSpPr>
            <p:spPr bwMode="auto">
              <a:xfrm>
                <a:off x="5391707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</p:grpSp>
        <p:grpSp>
          <p:nvGrpSpPr>
            <p:cNvPr id="815" name="Group 814"/>
            <p:cNvGrpSpPr/>
            <p:nvPr/>
          </p:nvGrpSpPr>
          <p:grpSpPr>
            <a:xfrm>
              <a:off x="-506914" y="3741610"/>
              <a:ext cx="1628536" cy="92541"/>
              <a:chOff x="5222501" y="1501702"/>
              <a:chExt cx="209595" cy="12192"/>
            </a:xfrm>
          </p:grpSpPr>
          <p:sp>
            <p:nvSpPr>
              <p:cNvPr id="852" name="Oval 851"/>
              <p:cNvSpPr/>
              <p:nvPr/>
            </p:nvSpPr>
            <p:spPr bwMode="auto">
              <a:xfrm>
                <a:off x="5363506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53" name="Oval 852"/>
              <p:cNvSpPr/>
              <p:nvPr/>
            </p:nvSpPr>
            <p:spPr bwMode="auto">
              <a:xfrm>
                <a:off x="5250702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54" name="Oval 853"/>
              <p:cNvSpPr/>
              <p:nvPr/>
            </p:nvSpPr>
            <p:spPr bwMode="auto">
              <a:xfrm>
                <a:off x="5307104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55" name="Oval 854"/>
              <p:cNvSpPr/>
              <p:nvPr/>
            </p:nvSpPr>
            <p:spPr bwMode="auto">
              <a:xfrm>
                <a:off x="5419905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56" name="Oval 855"/>
              <p:cNvSpPr/>
              <p:nvPr/>
            </p:nvSpPr>
            <p:spPr bwMode="auto">
              <a:xfrm>
                <a:off x="5335305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57" name="Oval 856"/>
              <p:cNvSpPr/>
              <p:nvPr/>
            </p:nvSpPr>
            <p:spPr bwMode="auto">
              <a:xfrm>
                <a:off x="5222501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58" name="Oval 857"/>
              <p:cNvSpPr/>
              <p:nvPr/>
            </p:nvSpPr>
            <p:spPr bwMode="auto">
              <a:xfrm>
                <a:off x="5278903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59" name="Oval 858"/>
              <p:cNvSpPr/>
              <p:nvPr/>
            </p:nvSpPr>
            <p:spPr bwMode="auto">
              <a:xfrm>
                <a:off x="5391707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</p:grpSp>
        <p:grpSp>
          <p:nvGrpSpPr>
            <p:cNvPr id="816" name="Group 815"/>
            <p:cNvGrpSpPr/>
            <p:nvPr/>
          </p:nvGrpSpPr>
          <p:grpSpPr>
            <a:xfrm>
              <a:off x="-506914" y="4411717"/>
              <a:ext cx="1628536" cy="92541"/>
              <a:chOff x="5222501" y="1501702"/>
              <a:chExt cx="209595" cy="12192"/>
            </a:xfrm>
          </p:grpSpPr>
          <p:sp>
            <p:nvSpPr>
              <p:cNvPr id="844" name="Oval 843"/>
              <p:cNvSpPr/>
              <p:nvPr/>
            </p:nvSpPr>
            <p:spPr bwMode="auto">
              <a:xfrm>
                <a:off x="5363506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45" name="Oval 844"/>
              <p:cNvSpPr/>
              <p:nvPr/>
            </p:nvSpPr>
            <p:spPr bwMode="auto">
              <a:xfrm>
                <a:off x="5250702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46" name="Oval 845"/>
              <p:cNvSpPr/>
              <p:nvPr/>
            </p:nvSpPr>
            <p:spPr bwMode="auto">
              <a:xfrm>
                <a:off x="5307104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47" name="Oval 846"/>
              <p:cNvSpPr/>
              <p:nvPr/>
            </p:nvSpPr>
            <p:spPr bwMode="auto">
              <a:xfrm>
                <a:off x="5419905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48" name="Oval 847"/>
              <p:cNvSpPr/>
              <p:nvPr/>
            </p:nvSpPr>
            <p:spPr bwMode="auto">
              <a:xfrm>
                <a:off x="5335305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49" name="Oval 848"/>
              <p:cNvSpPr/>
              <p:nvPr/>
            </p:nvSpPr>
            <p:spPr bwMode="auto">
              <a:xfrm>
                <a:off x="5222501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50" name="Oval 849"/>
              <p:cNvSpPr/>
              <p:nvPr/>
            </p:nvSpPr>
            <p:spPr bwMode="auto">
              <a:xfrm>
                <a:off x="5278903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51" name="Oval 850"/>
              <p:cNvSpPr/>
              <p:nvPr/>
            </p:nvSpPr>
            <p:spPr bwMode="auto">
              <a:xfrm>
                <a:off x="5391707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</p:grpSp>
        <p:grpSp>
          <p:nvGrpSpPr>
            <p:cNvPr id="817" name="Group 816"/>
            <p:cNvGrpSpPr/>
            <p:nvPr/>
          </p:nvGrpSpPr>
          <p:grpSpPr>
            <a:xfrm>
              <a:off x="-506914" y="3964979"/>
              <a:ext cx="1628536" cy="92541"/>
              <a:chOff x="5222501" y="1501702"/>
              <a:chExt cx="209595" cy="12192"/>
            </a:xfrm>
          </p:grpSpPr>
          <p:sp>
            <p:nvSpPr>
              <p:cNvPr id="836" name="Oval 835"/>
              <p:cNvSpPr/>
              <p:nvPr/>
            </p:nvSpPr>
            <p:spPr bwMode="auto">
              <a:xfrm>
                <a:off x="5363506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37" name="Oval 836"/>
              <p:cNvSpPr/>
              <p:nvPr/>
            </p:nvSpPr>
            <p:spPr bwMode="auto">
              <a:xfrm>
                <a:off x="5250702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38" name="Oval 837"/>
              <p:cNvSpPr/>
              <p:nvPr/>
            </p:nvSpPr>
            <p:spPr bwMode="auto">
              <a:xfrm>
                <a:off x="5307104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39" name="Oval 838"/>
              <p:cNvSpPr/>
              <p:nvPr/>
            </p:nvSpPr>
            <p:spPr bwMode="auto">
              <a:xfrm>
                <a:off x="5419905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40" name="Oval 839"/>
              <p:cNvSpPr/>
              <p:nvPr/>
            </p:nvSpPr>
            <p:spPr bwMode="auto">
              <a:xfrm>
                <a:off x="5335305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41" name="Oval 840"/>
              <p:cNvSpPr/>
              <p:nvPr/>
            </p:nvSpPr>
            <p:spPr bwMode="auto">
              <a:xfrm>
                <a:off x="5222501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42" name="Oval 841"/>
              <p:cNvSpPr/>
              <p:nvPr/>
            </p:nvSpPr>
            <p:spPr bwMode="auto">
              <a:xfrm>
                <a:off x="5278903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43" name="Oval 842"/>
              <p:cNvSpPr/>
              <p:nvPr/>
            </p:nvSpPr>
            <p:spPr bwMode="auto">
              <a:xfrm>
                <a:off x="5391707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</p:grpSp>
        <p:grpSp>
          <p:nvGrpSpPr>
            <p:cNvPr id="818" name="Group 817"/>
            <p:cNvGrpSpPr/>
            <p:nvPr/>
          </p:nvGrpSpPr>
          <p:grpSpPr>
            <a:xfrm>
              <a:off x="-506914" y="4635086"/>
              <a:ext cx="1628536" cy="92541"/>
              <a:chOff x="5222501" y="1501702"/>
              <a:chExt cx="209595" cy="12192"/>
            </a:xfrm>
          </p:grpSpPr>
          <p:sp>
            <p:nvSpPr>
              <p:cNvPr id="828" name="Oval 827"/>
              <p:cNvSpPr/>
              <p:nvPr/>
            </p:nvSpPr>
            <p:spPr bwMode="auto">
              <a:xfrm>
                <a:off x="5363506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29" name="Oval 828"/>
              <p:cNvSpPr/>
              <p:nvPr/>
            </p:nvSpPr>
            <p:spPr bwMode="auto">
              <a:xfrm>
                <a:off x="5250702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30" name="Oval 829"/>
              <p:cNvSpPr/>
              <p:nvPr/>
            </p:nvSpPr>
            <p:spPr bwMode="auto">
              <a:xfrm>
                <a:off x="5307104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31" name="Oval 830"/>
              <p:cNvSpPr/>
              <p:nvPr/>
            </p:nvSpPr>
            <p:spPr bwMode="auto">
              <a:xfrm>
                <a:off x="5419905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32" name="Oval 831"/>
              <p:cNvSpPr/>
              <p:nvPr/>
            </p:nvSpPr>
            <p:spPr bwMode="auto">
              <a:xfrm>
                <a:off x="5335305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33" name="Oval 832"/>
              <p:cNvSpPr/>
              <p:nvPr/>
            </p:nvSpPr>
            <p:spPr bwMode="auto">
              <a:xfrm>
                <a:off x="5222501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34" name="Oval 833"/>
              <p:cNvSpPr/>
              <p:nvPr/>
            </p:nvSpPr>
            <p:spPr bwMode="auto">
              <a:xfrm>
                <a:off x="5278903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35" name="Oval 834"/>
              <p:cNvSpPr/>
              <p:nvPr/>
            </p:nvSpPr>
            <p:spPr bwMode="auto">
              <a:xfrm>
                <a:off x="5391707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</p:grpSp>
        <p:grpSp>
          <p:nvGrpSpPr>
            <p:cNvPr id="819" name="Group 818"/>
            <p:cNvGrpSpPr/>
            <p:nvPr/>
          </p:nvGrpSpPr>
          <p:grpSpPr>
            <a:xfrm>
              <a:off x="-506914" y="4188348"/>
              <a:ext cx="1628536" cy="92541"/>
              <a:chOff x="5222501" y="1501702"/>
              <a:chExt cx="209595" cy="12192"/>
            </a:xfrm>
          </p:grpSpPr>
          <p:sp>
            <p:nvSpPr>
              <p:cNvPr id="820" name="Oval 819"/>
              <p:cNvSpPr/>
              <p:nvPr/>
            </p:nvSpPr>
            <p:spPr bwMode="auto">
              <a:xfrm>
                <a:off x="5363506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21" name="Oval 820"/>
              <p:cNvSpPr/>
              <p:nvPr/>
            </p:nvSpPr>
            <p:spPr bwMode="auto">
              <a:xfrm>
                <a:off x="5250702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22" name="Oval 821"/>
              <p:cNvSpPr/>
              <p:nvPr/>
            </p:nvSpPr>
            <p:spPr bwMode="auto">
              <a:xfrm>
                <a:off x="5307104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23" name="Oval 822"/>
              <p:cNvSpPr/>
              <p:nvPr/>
            </p:nvSpPr>
            <p:spPr bwMode="auto">
              <a:xfrm>
                <a:off x="5419905" y="1501703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24" name="Oval 823"/>
              <p:cNvSpPr/>
              <p:nvPr/>
            </p:nvSpPr>
            <p:spPr bwMode="auto">
              <a:xfrm>
                <a:off x="5335305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25" name="Oval 824"/>
              <p:cNvSpPr/>
              <p:nvPr/>
            </p:nvSpPr>
            <p:spPr bwMode="auto">
              <a:xfrm>
                <a:off x="5222501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26" name="Oval 825"/>
              <p:cNvSpPr/>
              <p:nvPr/>
            </p:nvSpPr>
            <p:spPr bwMode="auto">
              <a:xfrm>
                <a:off x="5278903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827" name="Oval 826"/>
              <p:cNvSpPr/>
              <p:nvPr/>
            </p:nvSpPr>
            <p:spPr bwMode="auto">
              <a:xfrm>
                <a:off x="5391707" y="1501702"/>
                <a:ext cx="12191" cy="12191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</p:grpSp>
      </p:grpSp>
      <p:cxnSp>
        <p:nvCxnSpPr>
          <p:cNvPr id="885" name="Straight Connector 884"/>
          <p:cNvCxnSpPr/>
          <p:nvPr/>
        </p:nvCxnSpPr>
        <p:spPr bwMode="auto">
          <a:xfrm flipV="1">
            <a:off x="4849091" y="4180609"/>
            <a:ext cx="0" cy="2296391"/>
          </a:xfrm>
          <a:prstGeom prst="line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med" len="sm"/>
            <a:tailEnd type="triangle" w="med" len="sm"/>
          </a:ln>
          <a:effectLst/>
        </p:spPr>
      </p:cxnSp>
      <p:cxnSp>
        <p:nvCxnSpPr>
          <p:cNvPr id="886" name="Straight Connector 885"/>
          <p:cNvCxnSpPr/>
          <p:nvPr/>
        </p:nvCxnSpPr>
        <p:spPr bwMode="auto">
          <a:xfrm flipH="1">
            <a:off x="3723409" y="5306291"/>
            <a:ext cx="2296391" cy="0"/>
          </a:xfrm>
          <a:prstGeom prst="line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med" len="sm"/>
            <a:tailEnd type="triangle" w="med" len="sm"/>
          </a:ln>
          <a:effectLst/>
        </p:spPr>
      </p:cxnSp>
      <p:grpSp>
        <p:nvGrpSpPr>
          <p:cNvPr id="1304" name="Group 1303"/>
          <p:cNvGrpSpPr/>
          <p:nvPr/>
        </p:nvGrpSpPr>
        <p:grpSpPr>
          <a:xfrm>
            <a:off x="3982904" y="4431043"/>
            <a:ext cx="790427" cy="801532"/>
            <a:chOff x="3992242" y="4211782"/>
            <a:chExt cx="790427" cy="801532"/>
          </a:xfrm>
        </p:grpSpPr>
        <p:sp>
          <p:nvSpPr>
            <p:cNvPr id="1172" name="Oval 1171"/>
            <p:cNvSpPr/>
            <p:nvPr/>
          </p:nvSpPr>
          <p:spPr bwMode="auto">
            <a:xfrm>
              <a:off x="4222533" y="4446547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73" name="Oval 1172"/>
            <p:cNvSpPr/>
            <p:nvPr/>
          </p:nvSpPr>
          <p:spPr bwMode="auto">
            <a:xfrm>
              <a:off x="4683116" y="4446547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76" name="Oval 1175"/>
            <p:cNvSpPr/>
            <p:nvPr/>
          </p:nvSpPr>
          <p:spPr bwMode="auto">
            <a:xfrm>
              <a:off x="3992242" y="4446539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77" name="Oval 1176"/>
            <p:cNvSpPr/>
            <p:nvPr/>
          </p:nvSpPr>
          <p:spPr bwMode="auto">
            <a:xfrm>
              <a:off x="4452825" y="4446539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64" name="Oval 1163"/>
            <p:cNvSpPr/>
            <p:nvPr/>
          </p:nvSpPr>
          <p:spPr bwMode="auto">
            <a:xfrm>
              <a:off x="4222533" y="4211790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65" name="Oval 1164"/>
            <p:cNvSpPr/>
            <p:nvPr/>
          </p:nvSpPr>
          <p:spPr bwMode="auto">
            <a:xfrm>
              <a:off x="4683116" y="4211790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68" name="Oval 1167"/>
            <p:cNvSpPr/>
            <p:nvPr/>
          </p:nvSpPr>
          <p:spPr bwMode="auto">
            <a:xfrm>
              <a:off x="3992242" y="4211782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69" name="Oval 1168"/>
            <p:cNvSpPr/>
            <p:nvPr/>
          </p:nvSpPr>
          <p:spPr bwMode="auto">
            <a:xfrm>
              <a:off x="4452825" y="4211782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48" name="Oval 1147"/>
            <p:cNvSpPr/>
            <p:nvPr/>
          </p:nvSpPr>
          <p:spPr bwMode="auto">
            <a:xfrm>
              <a:off x="4222533" y="4681305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49" name="Oval 1148"/>
            <p:cNvSpPr/>
            <p:nvPr/>
          </p:nvSpPr>
          <p:spPr bwMode="auto">
            <a:xfrm>
              <a:off x="4683116" y="4681305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52" name="Oval 1151"/>
            <p:cNvSpPr/>
            <p:nvPr/>
          </p:nvSpPr>
          <p:spPr bwMode="auto">
            <a:xfrm>
              <a:off x="3992242" y="4681297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53" name="Oval 1152"/>
            <p:cNvSpPr/>
            <p:nvPr/>
          </p:nvSpPr>
          <p:spPr bwMode="auto">
            <a:xfrm>
              <a:off x="4452825" y="4681297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32" name="Oval 1131"/>
            <p:cNvSpPr/>
            <p:nvPr/>
          </p:nvSpPr>
          <p:spPr bwMode="auto">
            <a:xfrm>
              <a:off x="4222533" y="4916063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33" name="Oval 1132"/>
            <p:cNvSpPr/>
            <p:nvPr/>
          </p:nvSpPr>
          <p:spPr bwMode="auto">
            <a:xfrm>
              <a:off x="4683116" y="4916063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36" name="Oval 1135"/>
            <p:cNvSpPr/>
            <p:nvPr/>
          </p:nvSpPr>
          <p:spPr bwMode="auto">
            <a:xfrm>
              <a:off x="3992242" y="4916055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37" name="Oval 1136"/>
            <p:cNvSpPr/>
            <p:nvPr/>
          </p:nvSpPr>
          <p:spPr bwMode="auto">
            <a:xfrm>
              <a:off x="4452825" y="4916055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</p:grpSp>
      <p:grpSp>
        <p:nvGrpSpPr>
          <p:cNvPr id="1305" name="Group 1304"/>
          <p:cNvGrpSpPr/>
          <p:nvPr/>
        </p:nvGrpSpPr>
        <p:grpSpPr>
          <a:xfrm>
            <a:off x="4922745" y="4431043"/>
            <a:ext cx="790402" cy="801532"/>
            <a:chOff x="4913407" y="4211782"/>
            <a:chExt cx="790402" cy="801532"/>
          </a:xfrm>
        </p:grpSpPr>
        <p:sp>
          <p:nvSpPr>
            <p:cNvPr id="1171" name="Oval 1170"/>
            <p:cNvSpPr/>
            <p:nvPr/>
          </p:nvSpPr>
          <p:spPr bwMode="auto">
            <a:xfrm>
              <a:off x="5143698" y="4446547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74" name="Oval 1173"/>
            <p:cNvSpPr/>
            <p:nvPr/>
          </p:nvSpPr>
          <p:spPr bwMode="auto">
            <a:xfrm>
              <a:off x="5604256" y="4446547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75" name="Oval 1174"/>
            <p:cNvSpPr/>
            <p:nvPr/>
          </p:nvSpPr>
          <p:spPr bwMode="auto">
            <a:xfrm>
              <a:off x="4913407" y="4446539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78" name="Oval 1177"/>
            <p:cNvSpPr/>
            <p:nvPr/>
          </p:nvSpPr>
          <p:spPr bwMode="auto">
            <a:xfrm>
              <a:off x="5373990" y="4446539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63" name="Oval 1162"/>
            <p:cNvSpPr/>
            <p:nvPr/>
          </p:nvSpPr>
          <p:spPr bwMode="auto">
            <a:xfrm>
              <a:off x="5143698" y="4211790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66" name="Oval 1165"/>
            <p:cNvSpPr/>
            <p:nvPr/>
          </p:nvSpPr>
          <p:spPr bwMode="auto">
            <a:xfrm>
              <a:off x="5604256" y="4211790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67" name="Oval 1166"/>
            <p:cNvSpPr/>
            <p:nvPr/>
          </p:nvSpPr>
          <p:spPr bwMode="auto">
            <a:xfrm>
              <a:off x="4913407" y="4211782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70" name="Oval 1169"/>
            <p:cNvSpPr/>
            <p:nvPr/>
          </p:nvSpPr>
          <p:spPr bwMode="auto">
            <a:xfrm>
              <a:off x="5373990" y="4211782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47" name="Oval 1146"/>
            <p:cNvSpPr/>
            <p:nvPr/>
          </p:nvSpPr>
          <p:spPr bwMode="auto">
            <a:xfrm>
              <a:off x="5143698" y="4681305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50" name="Oval 1149"/>
            <p:cNvSpPr/>
            <p:nvPr/>
          </p:nvSpPr>
          <p:spPr bwMode="auto">
            <a:xfrm>
              <a:off x="5604256" y="4681305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51" name="Oval 1150"/>
            <p:cNvSpPr/>
            <p:nvPr/>
          </p:nvSpPr>
          <p:spPr bwMode="auto">
            <a:xfrm>
              <a:off x="4913407" y="4681297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54" name="Oval 1153"/>
            <p:cNvSpPr/>
            <p:nvPr/>
          </p:nvSpPr>
          <p:spPr bwMode="auto">
            <a:xfrm>
              <a:off x="5373990" y="4681297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31" name="Oval 1130"/>
            <p:cNvSpPr/>
            <p:nvPr/>
          </p:nvSpPr>
          <p:spPr bwMode="auto">
            <a:xfrm>
              <a:off x="5143698" y="4916063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34" name="Oval 1133"/>
            <p:cNvSpPr/>
            <p:nvPr/>
          </p:nvSpPr>
          <p:spPr bwMode="auto">
            <a:xfrm>
              <a:off x="5604256" y="4916063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35" name="Oval 1134"/>
            <p:cNvSpPr/>
            <p:nvPr/>
          </p:nvSpPr>
          <p:spPr bwMode="auto">
            <a:xfrm>
              <a:off x="4913407" y="4916055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38" name="Oval 1137"/>
            <p:cNvSpPr/>
            <p:nvPr/>
          </p:nvSpPr>
          <p:spPr bwMode="auto">
            <a:xfrm>
              <a:off x="5373990" y="4916055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</p:grpSp>
      <p:grpSp>
        <p:nvGrpSpPr>
          <p:cNvPr id="1303" name="Group 1302"/>
          <p:cNvGrpSpPr/>
          <p:nvPr/>
        </p:nvGrpSpPr>
        <p:grpSpPr>
          <a:xfrm>
            <a:off x="3982904" y="5388752"/>
            <a:ext cx="790427" cy="801530"/>
            <a:chOff x="3992242" y="5150813"/>
            <a:chExt cx="790427" cy="801530"/>
          </a:xfrm>
        </p:grpSpPr>
        <p:sp>
          <p:nvSpPr>
            <p:cNvPr id="1156" name="Oval 1155"/>
            <p:cNvSpPr/>
            <p:nvPr/>
          </p:nvSpPr>
          <p:spPr bwMode="auto">
            <a:xfrm>
              <a:off x="4222533" y="5855092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57" name="Oval 1156"/>
            <p:cNvSpPr/>
            <p:nvPr/>
          </p:nvSpPr>
          <p:spPr bwMode="auto">
            <a:xfrm>
              <a:off x="4683116" y="5855092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60" name="Oval 1159"/>
            <p:cNvSpPr/>
            <p:nvPr/>
          </p:nvSpPr>
          <p:spPr bwMode="auto">
            <a:xfrm>
              <a:off x="3992242" y="5855084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61" name="Oval 1160"/>
            <p:cNvSpPr/>
            <p:nvPr/>
          </p:nvSpPr>
          <p:spPr bwMode="auto">
            <a:xfrm>
              <a:off x="4452825" y="5855084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40" name="Oval 1139"/>
            <p:cNvSpPr/>
            <p:nvPr/>
          </p:nvSpPr>
          <p:spPr bwMode="auto">
            <a:xfrm>
              <a:off x="4222533" y="5385578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41" name="Oval 1140"/>
            <p:cNvSpPr/>
            <p:nvPr/>
          </p:nvSpPr>
          <p:spPr bwMode="auto">
            <a:xfrm>
              <a:off x="4683116" y="5385578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44" name="Oval 1143"/>
            <p:cNvSpPr/>
            <p:nvPr/>
          </p:nvSpPr>
          <p:spPr bwMode="auto">
            <a:xfrm>
              <a:off x="3992242" y="5385570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45" name="Oval 1144"/>
            <p:cNvSpPr/>
            <p:nvPr/>
          </p:nvSpPr>
          <p:spPr bwMode="auto">
            <a:xfrm>
              <a:off x="4452825" y="5385570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24" name="Oval 1123"/>
            <p:cNvSpPr/>
            <p:nvPr/>
          </p:nvSpPr>
          <p:spPr bwMode="auto">
            <a:xfrm>
              <a:off x="4222533" y="5620336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25" name="Oval 1124"/>
            <p:cNvSpPr/>
            <p:nvPr/>
          </p:nvSpPr>
          <p:spPr bwMode="auto">
            <a:xfrm>
              <a:off x="4683116" y="5620336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28" name="Oval 1127"/>
            <p:cNvSpPr/>
            <p:nvPr/>
          </p:nvSpPr>
          <p:spPr bwMode="auto">
            <a:xfrm>
              <a:off x="3992242" y="5620328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29" name="Oval 1128"/>
            <p:cNvSpPr/>
            <p:nvPr/>
          </p:nvSpPr>
          <p:spPr bwMode="auto">
            <a:xfrm>
              <a:off x="4452825" y="5620328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16" name="Oval 1115"/>
            <p:cNvSpPr/>
            <p:nvPr/>
          </p:nvSpPr>
          <p:spPr bwMode="auto">
            <a:xfrm>
              <a:off x="4222533" y="5150821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17" name="Oval 1116"/>
            <p:cNvSpPr/>
            <p:nvPr/>
          </p:nvSpPr>
          <p:spPr bwMode="auto">
            <a:xfrm>
              <a:off x="4683116" y="5150821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20" name="Oval 1119"/>
            <p:cNvSpPr/>
            <p:nvPr/>
          </p:nvSpPr>
          <p:spPr bwMode="auto">
            <a:xfrm>
              <a:off x="3992242" y="5150813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21" name="Oval 1120"/>
            <p:cNvSpPr/>
            <p:nvPr/>
          </p:nvSpPr>
          <p:spPr bwMode="auto">
            <a:xfrm>
              <a:off x="4452825" y="5150813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</p:grpSp>
      <p:grpSp>
        <p:nvGrpSpPr>
          <p:cNvPr id="1302" name="Group 1301"/>
          <p:cNvGrpSpPr/>
          <p:nvPr/>
        </p:nvGrpSpPr>
        <p:grpSpPr>
          <a:xfrm>
            <a:off x="4922745" y="5388752"/>
            <a:ext cx="790402" cy="801530"/>
            <a:chOff x="4913407" y="5150813"/>
            <a:chExt cx="790402" cy="801530"/>
          </a:xfrm>
        </p:grpSpPr>
        <p:sp>
          <p:nvSpPr>
            <p:cNvPr id="1155" name="Oval 1154"/>
            <p:cNvSpPr/>
            <p:nvPr/>
          </p:nvSpPr>
          <p:spPr bwMode="auto">
            <a:xfrm>
              <a:off x="5143698" y="5855092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58" name="Oval 1157"/>
            <p:cNvSpPr/>
            <p:nvPr/>
          </p:nvSpPr>
          <p:spPr bwMode="auto">
            <a:xfrm>
              <a:off x="5604256" y="5855092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59" name="Oval 1158"/>
            <p:cNvSpPr/>
            <p:nvPr/>
          </p:nvSpPr>
          <p:spPr bwMode="auto">
            <a:xfrm>
              <a:off x="4913407" y="5855084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62" name="Oval 1161"/>
            <p:cNvSpPr/>
            <p:nvPr/>
          </p:nvSpPr>
          <p:spPr bwMode="auto">
            <a:xfrm>
              <a:off x="5373990" y="5855084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39" name="Oval 1138"/>
            <p:cNvSpPr/>
            <p:nvPr/>
          </p:nvSpPr>
          <p:spPr bwMode="auto">
            <a:xfrm>
              <a:off x="5143698" y="5385578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42" name="Oval 1141"/>
            <p:cNvSpPr/>
            <p:nvPr/>
          </p:nvSpPr>
          <p:spPr bwMode="auto">
            <a:xfrm>
              <a:off x="5604256" y="5385578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43" name="Oval 1142"/>
            <p:cNvSpPr/>
            <p:nvPr/>
          </p:nvSpPr>
          <p:spPr bwMode="auto">
            <a:xfrm>
              <a:off x="4913407" y="5385570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46" name="Oval 1145"/>
            <p:cNvSpPr/>
            <p:nvPr/>
          </p:nvSpPr>
          <p:spPr bwMode="auto">
            <a:xfrm>
              <a:off x="5373990" y="5385570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23" name="Oval 1122"/>
            <p:cNvSpPr/>
            <p:nvPr/>
          </p:nvSpPr>
          <p:spPr bwMode="auto">
            <a:xfrm>
              <a:off x="5143698" y="5620336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26" name="Oval 1125"/>
            <p:cNvSpPr/>
            <p:nvPr/>
          </p:nvSpPr>
          <p:spPr bwMode="auto">
            <a:xfrm>
              <a:off x="5604256" y="5620336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27" name="Oval 1126"/>
            <p:cNvSpPr/>
            <p:nvPr/>
          </p:nvSpPr>
          <p:spPr bwMode="auto">
            <a:xfrm>
              <a:off x="4913407" y="5620328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30" name="Oval 1129"/>
            <p:cNvSpPr/>
            <p:nvPr/>
          </p:nvSpPr>
          <p:spPr bwMode="auto">
            <a:xfrm>
              <a:off x="5373990" y="5620328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15" name="Oval 1114"/>
            <p:cNvSpPr/>
            <p:nvPr/>
          </p:nvSpPr>
          <p:spPr bwMode="auto">
            <a:xfrm>
              <a:off x="5143698" y="5150821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18" name="Oval 1117"/>
            <p:cNvSpPr/>
            <p:nvPr/>
          </p:nvSpPr>
          <p:spPr bwMode="auto">
            <a:xfrm>
              <a:off x="5604256" y="5150821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19" name="Oval 1118"/>
            <p:cNvSpPr/>
            <p:nvPr/>
          </p:nvSpPr>
          <p:spPr bwMode="auto">
            <a:xfrm>
              <a:off x="4913407" y="5150813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22" name="Oval 1121"/>
            <p:cNvSpPr/>
            <p:nvPr/>
          </p:nvSpPr>
          <p:spPr bwMode="auto">
            <a:xfrm>
              <a:off x="5373990" y="5150813"/>
              <a:ext cx="99553" cy="97251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</p:grpSp>
      <p:grpSp>
        <p:nvGrpSpPr>
          <p:cNvPr id="1301" name="Group 1300"/>
          <p:cNvGrpSpPr>
            <a:grpSpLocks noChangeAspect="1"/>
          </p:cNvGrpSpPr>
          <p:nvPr/>
        </p:nvGrpSpPr>
        <p:grpSpPr>
          <a:xfrm>
            <a:off x="677958" y="4171305"/>
            <a:ext cx="2302647" cy="2302647"/>
            <a:chOff x="945643" y="4207065"/>
            <a:chExt cx="1802775" cy="1802775"/>
          </a:xfrm>
        </p:grpSpPr>
        <p:cxnSp>
          <p:nvCxnSpPr>
            <p:cNvPr id="1179" name="Straight Connector 1178"/>
            <p:cNvCxnSpPr>
              <a:cxnSpLocks noChangeAspect="1"/>
            </p:cNvCxnSpPr>
            <p:nvPr/>
          </p:nvCxnSpPr>
          <p:spPr bwMode="auto">
            <a:xfrm flipV="1">
              <a:off x="1829357" y="4207065"/>
              <a:ext cx="0" cy="1802775"/>
            </a:xfrm>
            <a:prstGeom prst="line">
              <a:avLst/>
            </a:prstGeom>
            <a:solidFill>
              <a:srgbClr val="FFFF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sm"/>
              <a:tailEnd type="triangle" w="med" len="sm"/>
            </a:ln>
            <a:effectLst/>
          </p:spPr>
        </p:cxnSp>
        <p:cxnSp>
          <p:nvCxnSpPr>
            <p:cNvPr id="1180" name="Straight Connector 1179"/>
            <p:cNvCxnSpPr>
              <a:cxnSpLocks noChangeAspect="1"/>
            </p:cNvCxnSpPr>
            <p:nvPr/>
          </p:nvCxnSpPr>
          <p:spPr bwMode="auto">
            <a:xfrm flipH="1">
              <a:off x="945643" y="5090778"/>
              <a:ext cx="1802775" cy="0"/>
            </a:xfrm>
            <a:prstGeom prst="line">
              <a:avLst/>
            </a:prstGeom>
            <a:solidFill>
              <a:srgbClr val="FFFF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sm"/>
              <a:tailEnd type="triangle" w="med" len="sm"/>
            </a:ln>
            <a:effectLst/>
          </p:spPr>
        </p:cxnSp>
        <p:grpSp>
          <p:nvGrpSpPr>
            <p:cNvPr id="1283" name="Group 1282"/>
            <p:cNvGrpSpPr>
              <a:grpSpLocks noChangeAspect="1"/>
            </p:cNvGrpSpPr>
            <p:nvPr/>
          </p:nvGrpSpPr>
          <p:grpSpPr>
            <a:xfrm>
              <a:off x="1143000" y="4391583"/>
              <a:ext cx="1380946" cy="1400889"/>
              <a:chOff x="6342427" y="1266476"/>
              <a:chExt cx="1934969" cy="1962912"/>
            </a:xfrm>
          </p:grpSpPr>
          <p:sp>
            <p:nvSpPr>
              <p:cNvPr id="1246" name="Oval 1245"/>
              <p:cNvSpPr>
                <a:spLocks/>
              </p:cNvSpPr>
              <p:nvPr/>
            </p:nvSpPr>
            <p:spPr bwMode="auto">
              <a:xfrm>
                <a:off x="6911652" y="1846762"/>
                <a:ext cx="227351" cy="222094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1249" name="Oval 1248"/>
              <p:cNvSpPr>
                <a:spLocks/>
              </p:cNvSpPr>
              <p:nvPr/>
            </p:nvSpPr>
            <p:spPr bwMode="auto">
              <a:xfrm>
                <a:off x="8050045" y="1846762"/>
                <a:ext cx="227351" cy="222094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1250" name="Oval 1249"/>
              <p:cNvSpPr>
                <a:spLocks/>
              </p:cNvSpPr>
              <p:nvPr/>
            </p:nvSpPr>
            <p:spPr bwMode="auto">
              <a:xfrm>
                <a:off x="6342427" y="1846741"/>
                <a:ext cx="227351" cy="222094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1253" name="Oval 1252"/>
              <p:cNvSpPr>
                <a:spLocks/>
              </p:cNvSpPr>
              <p:nvPr/>
            </p:nvSpPr>
            <p:spPr bwMode="auto">
              <a:xfrm>
                <a:off x="7480880" y="1846741"/>
                <a:ext cx="227351" cy="222094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1238" name="Oval 1237"/>
              <p:cNvSpPr>
                <a:spLocks/>
              </p:cNvSpPr>
              <p:nvPr/>
            </p:nvSpPr>
            <p:spPr bwMode="auto">
              <a:xfrm>
                <a:off x="6911652" y="1266496"/>
                <a:ext cx="227351" cy="222094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1241" name="Oval 1240"/>
              <p:cNvSpPr>
                <a:spLocks/>
              </p:cNvSpPr>
              <p:nvPr/>
            </p:nvSpPr>
            <p:spPr bwMode="auto">
              <a:xfrm>
                <a:off x="8050045" y="1266496"/>
                <a:ext cx="227351" cy="222094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1242" name="Oval 1241"/>
              <p:cNvSpPr>
                <a:spLocks/>
              </p:cNvSpPr>
              <p:nvPr/>
            </p:nvSpPr>
            <p:spPr bwMode="auto">
              <a:xfrm>
                <a:off x="6342427" y="1266476"/>
                <a:ext cx="227351" cy="222094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1245" name="Oval 1244"/>
              <p:cNvSpPr>
                <a:spLocks/>
              </p:cNvSpPr>
              <p:nvPr/>
            </p:nvSpPr>
            <p:spPr bwMode="auto">
              <a:xfrm>
                <a:off x="7480880" y="1266476"/>
                <a:ext cx="227351" cy="222094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1222" name="Oval 1221"/>
              <p:cNvSpPr>
                <a:spLocks/>
              </p:cNvSpPr>
              <p:nvPr/>
            </p:nvSpPr>
            <p:spPr bwMode="auto">
              <a:xfrm>
                <a:off x="6911652" y="2427029"/>
                <a:ext cx="227351" cy="222094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1225" name="Oval 1224"/>
              <p:cNvSpPr>
                <a:spLocks/>
              </p:cNvSpPr>
              <p:nvPr/>
            </p:nvSpPr>
            <p:spPr bwMode="auto">
              <a:xfrm>
                <a:off x="8050045" y="2427029"/>
                <a:ext cx="227351" cy="222094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1226" name="Oval 1225"/>
              <p:cNvSpPr>
                <a:spLocks/>
              </p:cNvSpPr>
              <p:nvPr/>
            </p:nvSpPr>
            <p:spPr bwMode="auto">
              <a:xfrm>
                <a:off x="6342427" y="2427009"/>
                <a:ext cx="227351" cy="222094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1229" name="Oval 1228"/>
              <p:cNvSpPr>
                <a:spLocks/>
              </p:cNvSpPr>
              <p:nvPr/>
            </p:nvSpPr>
            <p:spPr bwMode="auto">
              <a:xfrm>
                <a:off x="7480880" y="2427009"/>
                <a:ext cx="227351" cy="222094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1206" name="Oval 1205"/>
              <p:cNvSpPr>
                <a:spLocks/>
              </p:cNvSpPr>
              <p:nvPr/>
            </p:nvSpPr>
            <p:spPr bwMode="auto">
              <a:xfrm>
                <a:off x="6911652" y="3007294"/>
                <a:ext cx="227351" cy="222094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1209" name="Oval 1208"/>
              <p:cNvSpPr>
                <a:spLocks/>
              </p:cNvSpPr>
              <p:nvPr/>
            </p:nvSpPr>
            <p:spPr bwMode="auto">
              <a:xfrm>
                <a:off x="8050045" y="3007294"/>
                <a:ext cx="227351" cy="222094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1210" name="Oval 1209"/>
              <p:cNvSpPr>
                <a:spLocks/>
              </p:cNvSpPr>
              <p:nvPr/>
            </p:nvSpPr>
            <p:spPr bwMode="auto">
              <a:xfrm>
                <a:off x="6342427" y="3007274"/>
                <a:ext cx="227351" cy="222094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1213" name="Oval 1212"/>
              <p:cNvSpPr>
                <a:spLocks/>
              </p:cNvSpPr>
              <p:nvPr/>
            </p:nvSpPr>
            <p:spPr bwMode="auto">
              <a:xfrm>
                <a:off x="7480880" y="3007274"/>
                <a:ext cx="227351" cy="222094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</p:grpSp>
      </p:grpSp>
      <p:cxnSp>
        <p:nvCxnSpPr>
          <p:cNvPr id="1255" name="Straight Connector 1254"/>
          <p:cNvCxnSpPr/>
          <p:nvPr/>
        </p:nvCxnSpPr>
        <p:spPr bwMode="auto">
          <a:xfrm flipV="1">
            <a:off x="7843938" y="1455426"/>
            <a:ext cx="0" cy="1802775"/>
          </a:xfrm>
          <a:prstGeom prst="line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med" len="sm"/>
            <a:tailEnd type="triangle" w="med" len="sm"/>
          </a:ln>
          <a:effectLst/>
        </p:spPr>
      </p:cxnSp>
      <p:cxnSp>
        <p:nvCxnSpPr>
          <p:cNvPr id="1256" name="Straight Connector 1255"/>
          <p:cNvCxnSpPr/>
          <p:nvPr/>
        </p:nvCxnSpPr>
        <p:spPr bwMode="auto">
          <a:xfrm flipH="1">
            <a:off x="6960225" y="2339139"/>
            <a:ext cx="1802775" cy="0"/>
          </a:xfrm>
          <a:prstGeom prst="line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med" len="sm"/>
            <a:tailEnd type="triangle" w="med" len="sm"/>
          </a:ln>
          <a:effectLst/>
        </p:spPr>
      </p:cxnSp>
      <p:grpSp>
        <p:nvGrpSpPr>
          <p:cNvPr id="1274" name="Group 1273"/>
          <p:cNvGrpSpPr>
            <a:grpSpLocks noChangeAspect="1"/>
          </p:cNvGrpSpPr>
          <p:nvPr/>
        </p:nvGrpSpPr>
        <p:grpSpPr>
          <a:xfrm>
            <a:off x="7380650" y="1828800"/>
            <a:ext cx="935895" cy="1000337"/>
            <a:chOff x="3317439" y="2433754"/>
            <a:chExt cx="600992" cy="642374"/>
          </a:xfrm>
        </p:grpSpPr>
        <p:sp>
          <p:nvSpPr>
            <p:cNvPr id="1267" name="Oval 1266"/>
            <p:cNvSpPr>
              <a:spLocks noChangeAspect="1"/>
            </p:cNvSpPr>
            <p:nvPr/>
          </p:nvSpPr>
          <p:spPr bwMode="auto">
            <a:xfrm>
              <a:off x="3813663" y="2433774"/>
              <a:ext cx="104766" cy="10411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269" name="Oval 1268"/>
            <p:cNvSpPr>
              <a:spLocks noChangeAspect="1"/>
            </p:cNvSpPr>
            <p:nvPr/>
          </p:nvSpPr>
          <p:spPr bwMode="auto">
            <a:xfrm>
              <a:off x="3317439" y="2433754"/>
              <a:ext cx="104766" cy="10411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271" name="Oval 1270"/>
            <p:cNvSpPr>
              <a:spLocks noChangeAspect="1"/>
            </p:cNvSpPr>
            <p:nvPr/>
          </p:nvSpPr>
          <p:spPr bwMode="auto">
            <a:xfrm>
              <a:off x="3813665" y="2972010"/>
              <a:ext cx="104766" cy="10411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273" name="Oval 1272"/>
            <p:cNvSpPr>
              <a:spLocks noChangeAspect="1"/>
            </p:cNvSpPr>
            <p:nvPr/>
          </p:nvSpPr>
          <p:spPr bwMode="auto">
            <a:xfrm>
              <a:off x="3317439" y="2972010"/>
              <a:ext cx="104766" cy="10411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</p:grpSp>
      <p:cxnSp>
        <p:nvCxnSpPr>
          <p:cNvPr id="1275" name="Straight Connector 1274"/>
          <p:cNvCxnSpPr/>
          <p:nvPr/>
        </p:nvCxnSpPr>
        <p:spPr bwMode="auto">
          <a:xfrm flipV="1">
            <a:off x="5201604" y="1460561"/>
            <a:ext cx="0" cy="1802775"/>
          </a:xfrm>
          <a:prstGeom prst="line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med" len="sm"/>
            <a:tailEnd type="triangle" w="med" len="sm"/>
          </a:ln>
          <a:effectLst/>
        </p:spPr>
      </p:cxnSp>
      <p:cxnSp>
        <p:nvCxnSpPr>
          <p:cNvPr id="1276" name="Straight Connector 1275"/>
          <p:cNvCxnSpPr/>
          <p:nvPr/>
        </p:nvCxnSpPr>
        <p:spPr bwMode="auto">
          <a:xfrm flipH="1">
            <a:off x="4317892" y="2344274"/>
            <a:ext cx="1802775" cy="0"/>
          </a:xfrm>
          <a:prstGeom prst="line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med" len="sm"/>
            <a:tailEnd type="triangle" w="med" len="sm"/>
          </a:ln>
          <a:effectLst/>
        </p:spPr>
      </p:cxnSp>
      <p:grpSp>
        <p:nvGrpSpPr>
          <p:cNvPr id="1282" name="Group 1281"/>
          <p:cNvGrpSpPr>
            <a:grpSpLocks noChangeAspect="1"/>
          </p:cNvGrpSpPr>
          <p:nvPr/>
        </p:nvGrpSpPr>
        <p:grpSpPr>
          <a:xfrm>
            <a:off x="4674671" y="2259656"/>
            <a:ext cx="1087072" cy="168858"/>
            <a:chOff x="966454" y="2152278"/>
            <a:chExt cx="1471946" cy="228644"/>
          </a:xfrm>
        </p:grpSpPr>
        <p:sp>
          <p:nvSpPr>
            <p:cNvPr id="1280" name="Oval 1279"/>
            <p:cNvSpPr>
              <a:spLocks noChangeAspect="1"/>
            </p:cNvSpPr>
            <p:nvPr/>
          </p:nvSpPr>
          <p:spPr bwMode="auto">
            <a:xfrm>
              <a:off x="2208375" y="2152322"/>
              <a:ext cx="230025" cy="2286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281" name="Oval 1280"/>
            <p:cNvSpPr>
              <a:spLocks noChangeAspect="1"/>
            </p:cNvSpPr>
            <p:nvPr/>
          </p:nvSpPr>
          <p:spPr bwMode="auto">
            <a:xfrm>
              <a:off x="966454" y="2152278"/>
              <a:ext cx="230025" cy="2286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</p:grpSp>
      <p:sp>
        <p:nvSpPr>
          <p:cNvPr id="1286" name="Round Diagonal Corner Rectangle 1285"/>
          <p:cNvSpPr/>
          <p:nvPr/>
        </p:nvSpPr>
        <p:spPr bwMode="auto">
          <a:xfrm>
            <a:off x="7471743" y="3694956"/>
            <a:ext cx="729302" cy="415636"/>
          </a:xfrm>
          <a:prstGeom prst="round2DiagRect">
            <a:avLst/>
          </a:prstGeom>
          <a:ln w="12700" cmpd="sng"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287" name="TextBox 1286"/>
          <p:cNvSpPr txBox="1"/>
          <p:nvPr/>
        </p:nvSpPr>
        <p:spPr>
          <a:xfrm>
            <a:off x="7416728" y="3763598"/>
            <a:ext cx="839333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256-QAM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297" name="Round Diagonal Corner Rectangle 1296"/>
          <p:cNvSpPr/>
          <p:nvPr/>
        </p:nvSpPr>
        <p:spPr bwMode="auto">
          <a:xfrm>
            <a:off x="4486462" y="3724461"/>
            <a:ext cx="729302" cy="415636"/>
          </a:xfrm>
          <a:prstGeom prst="round2DiagRect">
            <a:avLst/>
          </a:prstGeom>
          <a:ln w="12700" cmpd="sng"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298" name="TextBox 1297"/>
          <p:cNvSpPr txBox="1"/>
          <p:nvPr/>
        </p:nvSpPr>
        <p:spPr>
          <a:xfrm>
            <a:off x="4431447" y="3793103"/>
            <a:ext cx="839333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64-QAM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299" name="Round Diagonal Corner Rectangle 1298"/>
          <p:cNvSpPr/>
          <p:nvPr/>
        </p:nvSpPr>
        <p:spPr bwMode="auto">
          <a:xfrm>
            <a:off x="1445291" y="3732019"/>
            <a:ext cx="729302" cy="415636"/>
          </a:xfrm>
          <a:prstGeom prst="round2DiagRect">
            <a:avLst/>
          </a:prstGeom>
          <a:ln w="12700" cmpd="sng"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300" name="TextBox 1299"/>
          <p:cNvSpPr txBox="1"/>
          <p:nvPr/>
        </p:nvSpPr>
        <p:spPr>
          <a:xfrm>
            <a:off x="1390276" y="3800661"/>
            <a:ext cx="839333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16-QAM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306" name="Round Diagonal Corner Rectangle 1305"/>
          <p:cNvSpPr/>
          <p:nvPr/>
        </p:nvSpPr>
        <p:spPr bwMode="auto">
          <a:xfrm>
            <a:off x="7472933" y="990600"/>
            <a:ext cx="729302" cy="415636"/>
          </a:xfrm>
          <a:prstGeom prst="round2DiagRect">
            <a:avLst/>
          </a:prstGeom>
          <a:ln w="12700" cmpd="sng"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307" name="TextBox 1306"/>
          <p:cNvSpPr txBox="1"/>
          <p:nvPr/>
        </p:nvSpPr>
        <p:spPr>
          <a:xfrm>
            <a:off x="7417918" y="1059242"/>
            <a:ext cx="839333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QPSK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308" name="Round Diagonal Corner Rectangle 1307"/>
          <p:cNvSpPr/>
          <p:nvPr/>
        </p:nvSpPr>
        <p:spPr bwMode="auto">
          <a:xfrm>
            <a:off x="4835806" y="1010766"/>
            <a:ext cx="729302" cy="415636"/>
          </a:xfrm>
          <a:prstGeom prst="round2DiagRect">
            <a:avLst/>
          </a:prstGeom>
          <a:ln w="12700" cmpd="sng"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309" name="TextBox 1308"/>
          <p:cNvSpPr txBox="1"/>
          <p:nvPr/>
        </p:nvSpPr>
        <p:spPr>
          <a:xfrm>
            <a:off x="4780791" y="1079408"/>
            <a:ext cx="839333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BPSK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310" name="TextBox 1309"/>
          <p:cNvSpPr txBox="1"/>
          <p:nvPr/>
        </p:nvSpPr>
        <p:spPr>
          <a:xfrm>
            <a:off x="4534648" y="1964636"/>
            <a:ext cx="45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0</a:t>
            </a:r>
            <a:endParaRPr lang="en-US" sz="1400" baseline="-25000" dirty="0"/>
          </a:p>
        </p:txBody>
      </p:sp>
      <p:sp>
        <p:nvSpPr>
          <p:cNvPr id="1311" name="TextBox 1310"/>
          <p:cNvSpPr txBox="1"/>
          <p:nvPr/>
        </p:nvSpPr>
        <p:spPr>
          <a:xfrm>
            <a:off x="5410200" y="1981200"/>
            <a:ext cx="45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1</a:t>
            </a:r>
            <a:endParaRPr lang="en-US" sz="1400" baseline="-25000" dirty="0"/>
          </a:p>
        </p:txBody>
      </p:sp>
      <p:sp>
        <p:nvSpPr>
          <p:cNvPr id="1312" name="TextBox 1311"/>
          <p:cNvSpPr txBox="1"/>
          <p:nvPr/>
        </p:nvSpPr>
        <p:spPr>
          <a:xfrm>
            <a:off x="7239000" y="1524000"/>
            <a:ext cx="45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01</a:t>
            </a:r>
            <a:endParaRPr lang="en-US" sz="1400" baseline="-25000" dirty="0"/>
          </a:p>
        </p:txBody>
      </p:sp>
      <p:sp>
        <p:nvSpPr>
          <p:cNvPr id="1313" name="TextBox 1312"/>
          <p:cNvSpPr txBox="1"/>
          <p:nvPr/>
        </p:nvSpPr>
        <p:spPr>
          <a:xfrm>
            <a:off x="8001000" y="1540564"/>
            <a:ext cx="45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11</a:t>
            </a:r>
            <a:endParaRPr lang="en-US" sz="1400" baseline="-25000" dirty="0"/>
          </a:p>
        </p:txBody>
      </p:sp>
      <p:sp>
        <p:nvSpPr>
          <p:cNvPr id="1314" name="TextBox 1313"/>
          <p:cNvSpPr txBox="1"/>
          <p:nvPr/>
        </p:nvSpPr>
        <p:spPr>
          <a:xfrm>
            <a:off x="7239000" y="2342659"/>
            <a:ext cx="45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00</a:t>
            </a:r>
            <a:endParaRPr lang="en-US" sz="1400" baseline="-25000" dirty="0"/>
          </a:p>
        </p:txBody>
      </p:sp>
      <p:sp>
        <p:nvSpPr>
          <p:cNvPr id="1315" name="TextBox 1314"/>
          <p:cNvSpPr txBox="1"/>
          <p:nvPr/>
        </p:nvSpPr>
        <p:spPr>
          <a:xfrm>
            <a:off x="8001000" y="2359223"/>
            <a:ext cx="45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10</a:t>
            </a:r>
            <a:endParaRPr lang="en-US" sz="1400" baseline="-25000" dirty="0"/>
          </a:p>
        </p:txBody>
      </p:sp>
      <p:sp>
        <p:nvSpPr>
          <p:cNvPr id="1317" name="TextBox 1316"/>
          <p:cNvSpPr txBox="1"/>
          <p:nvPr/>
        </p:nvSpPr>
        <p:spPr>
          <a:xfrm>
            <a:off x="5638800" y="886383"/>
            <a:ext cx="16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100% gain (2x)</a:t>
            </a:r>
            <a:endParaRPr lang="en-US" sz="1400" dirty="0"/>
          </a:p>
        </p:txBody>
      </p:sp>
      <p:sp>
        <p:nvSpPr>
          <p:cNvPr id="1319" name="TextBox 1318"/>
          <p:cNvSpPr txBox="1"/>
          <p:nvPr/>
        </p:nvSpPr>
        <p:spPr>
          <a:xfrm>
            <a:off x="0" y="3572061"/>
            <a:ext cx="14153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100% gain (2x)</a:t>
            </a:r>
            <a:endParaRPr lang="en-US" sz="1400" dirty="0"/>
          </a:p>
        </p:txBody>
      </p:sp>
      <p:sp>
        <p:nvSpPr>
          <p:cNvPr id="1320" name="Right Arrow 1319"/>
          <p:cNvSpPr/>
          <p:nvPr/>
        </p:nvSpPr>
        <p:spPr bwMode="auto">
          <a:xfrm>
            <a:off x="-76200" y="3838017"/>
            <a:ext cx="1469136" cy="191244"/>
          </a:xfrm>
          <a:prstGeom prst="rightArrow">
            <a:avLst/>
          </a:prstGeom>
          <a:solidFill>
            <a:schemeClr val="bg1"/>
          </a:solidFill>
          <a:ln w="12700" cmpd="sng">
            <a:solidFill>
              <a:srgbClr val="FF6600"/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321" name="TextBox 1320"/>
          <p:cNvSpPr txBox="1"/>
          <p:nvPr/>
        </p:nvSpPr>
        <p:spPr>
          <a:xfrm>
            <a:off x="2590800" y="3581400"/>
            <a:ext cx="1457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50% gain (1.5x) </a:t>
            </a:r>
            <a:endParaRPr lang="en-US" sz="1400" dirty="0"/>
          </a:p>
        </p:txBody>
      </p:sp>
      <p:sp>
        <p:nvSpPr>
          <p:cNvPr id="1323" name="TextBox 1322"/>
          <p:cNvSpPr txBox="1"/>
          <p:nvPr/>
        </p:nvSpPr>
        <p:spPr>
          <a:xfrm>
            <a:off x="5543924" y="3581400"/>
            <a:ext cx="152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33% gain (1.3x)</a:t>
            </a:r>
            <a:endParaRPr lang="en-US" sz="1400" dirty="0"/>
          </a:p>
        </p:txBody>
      </p:sp>
      <p:sp>
        <p:nvSpPr>
          <p:cNvPr id="1330" name="Content Placeholder 1"/>
          <p:cNvSpPr>
            <a:spLocks noGrp="1"/>
          </p:cNvSpPr>
          <p:nvPr>
            <p:ph idx="1"/>
          </p:nvPr>
        </p:nvSpPr>
        <p:spPr>
          <a:xfrm>
            <a:off x="304800" y="1143000"/>
            <a:ext cx="4038600" cy="1981200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600" dirty="0" smtClean="0"/>
              <a:t>256-QAM improves efficiency by 33%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600" dirty="0" smtClean="0"/>
              <a:t>Higher-order modulation adds complexity, which requires higher SNR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1400" dirty="0" smtClean="0"/>
              <a:t>Beneficial near the AP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600" dirty="0" smtClean="0"/>
              <a:t>Efficiency gain from modulation does not increase linearly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600" dirty="0" smtClean="0"/>
              <a:t>Requires 802.11ac AP and client</a:t>
            </a:r>
          </a:p>
        </p:txBody>
      </p:sp>
    </p:spTree>
    <p:extLst>
      <p:ext uri="{BB962C8B-B14F-4D97-AF65-F5344CB8AC3E}">
        <p14:creationId xmlns:p14="http://schemas.microsoft.com/office/powerpoint/2010/main" val="11511573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2BCC59-8EC1-BA46-854B-5FD0FEC4523B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Multi-User MIMO (MU-MIMO)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Ruckus Proprietary and Confidential</a:t>
            </a: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33400" y="990600"/>
            <a:ext cx="8318500" cy="1869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10312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1pPr>
            <a:lvl2pPr marL="458788" indent="-182880" algn="l" rtl="0" eaLnBrk="1" fontAlgn="base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0000"/>
                  <a:lumOff val="40000"/>
                </a:schemeClr>
              </a:buClr>
              <a:buFont typeface="Courier New"/>
              <a:buChar char="o"/>
              <a:defRPr sz="20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2pPr>
            <a:lvl3pPr marL="688975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8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3pPr>
            <a:lvl4pPr marL="923544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6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4pPr>
            <a:lvl5pPr marL="1155700" indent="-2286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5pPr>
            <a:lvl6pPr marL="1612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6pPr>
            <a:lvl7pPr marL="2070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7pPr>
            <a:lvl8pPr marL="2527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8pPr>
            <a:lvl9pPr marL="298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000" dirty="0" smtClean="0"/>
              <a:t>Transmit simultaneous downlink frames to different receivers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000" dirty="0" smtClean="0"/>
              <a:t>Significant capacity enhancements in environments with many single-stream devices (tablets, smartphones)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000" dirty="0" smtClean="0"/>
              <a:t>Requires 11ac client(s) with </a:t>
            </a:r>
            <a:r>
              <a:rPr lang="en-US" sz="2000" dirty="0" err="1" smtClean="0"/>
              <a:t>TxBF</a:t>
            </a:r>
            <a:r>
              <a:rPr lang="en-US" sz="2000" dirty="0" smtClean="0"/>
              <a:t> feedback/support 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000" dirty="0" smtClean="0"/>
              <a:t>Creates new challenges related to signal steering and isolation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1600" dirty="0" smtClean="0"/>
              <a:t>How to get…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6621998" y="4433459"/>
            <a:ext cx="2266577" cy="18998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665926" y="4971519"/>
            <a:ext cx="1045538" cy="122294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60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735058" y="5150286"/>
            <a:ext cx="363665" cy="885981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144182" y="5029900"/>
            <a:ext cx="272749" cy="1083901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55989" y="4558719"/>
            <a:ext cx="1036329" cy="422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4x4:4 </a:t>
            </a:r>
          </a:p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Access Point</a:t>
            </a: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5635032" y="5244937"/>
            <a:ext cx="218199" cy="0"/>
          </a:xfrm>
          <a:prstGeom prst="line">
            <a:avLst/>
          </a:prstGeom>
          <a:ln w="38100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5844650" y="5146432"/>
            <a:ext cx="0" cy="109098"/>
          </a:xfrm>
          <a:prstGeom prst="line">
            <a:avLst/>
          </a:prstGeom>
          <a:ln w="38100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Isosceles Triangle 15"/>
          <p:cNvSpPr/>
          <p:nvPr/>
        </p:nvSpPr>
        <p:spPr>
          <a:xfrm rot="10800000">
            <a:off x="5790100" y="5071650"/>
            <a:ext cx="109100" cy="122413"/>
          </a:xfrm>
          <a:prstGeom prst="triangl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2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5631252" y="5477919"/>
            <a:ext cx="218199" cy="0"/>
          </a:xfrm>
          <a:prstGeom prst="line">
            <a:avLst/>
          </a:prstGeom>
          <a:ln w="38100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5844650" y="5379414"/>
            <a:ext cx="0" cy="109098"/>
          </a:xfrm>
          <a:prstGeom prst="line">
            <a:avLst/>
          </a:prstGeom>
          <a:ln w="38100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Isosceles Triangle 18"/>
          <p:cNvSpPr/>
          <p:nvPr/>
        </p:nvSpPr>
        <p:spPr>
          <a:xfrm rot="10800000">
            <a:off x="5790100" y="5304632"/>
            <a:ext cx="109100" cy="122413"/>
          </a:xfrm>
          <a:prstGeom prst="triangl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2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5635364" y="5687224"/>
            <a:ext cx="218199" cy="0"/>
          </a:xfrm>
          <a:prstGeom prst="line">
            <a:avLst/>
          </a:prstGeom>
          <a:ln w="38100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5844650" y="5588718"/>
            <a:ext cx="0" cy="109098"/>
          </a:xfrm>
          <a:prstGeom prst="line">
            <a:avLst/>
          </a:prstGeom>
          <a:ln w="38100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Isosceles Triangle 21"/>
          <p:cNvSpPr/>
          <p:nvPr/>
        </p:nvSpPr>
        <p:spPr>
          <a:xfrm rot="10800000">
            <a:off x="5790100" y="5513937"/>
            <a:ext cx="109100" cy="122413"/>
          </a:xfrm>
          <a:prstGeom prst="triangl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2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5639475" y="5912313"/>
            <a:ext cx="218199" cy="0"/>
          </a:xfrm>
          <a:prstGeom prst="line">
            <a:avLst/>
          </a:prstGeom>
          <a:ln w="38100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5844650" y="5813808"/>
            <a:ext cx="0" cy="109098"/>
          </a:xfrm>
          <a:prstGeom prst="line">
            <a:avLst/>
          </a:prstGeom>
          <a:ln w="38100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Isosceles Triangle 24"/>
          <p:cNvSpPr/>
          <p:nvPr/>
        </p:nvSpPr>
        <p:spPr>
          <a:xfrm rot="10800000">
            <a:off x="5790100" y="5739026"/>
            <a:ext cx="109100" cy="122413"/>
          </a:xfrm>
          <a:prstGeom prst="triangl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" name="Pentagon 25"/>
          <p:cNvSpPr/>
          <p:nvPr/>
        </p:nvSpPr>
        <p:spPr>
          <a:xfrm>
            <a:off x="5466508" y="5154371"/>
            <a:ext cx="181833" cy="183619"/>
          </a:xfrm>
          <a:prstGeom prst="homePlat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" name="Pentagon 26"/>
          <p:cNvSpPr/>
          <p:nvPr/>
        </p:nvSpPr>
        <p:spPr>
          <a:xfrm>
            <a:off x="5466508" y="5379250"/>
            <a:ext cx="181833" cy="183619"/>
          </a:xfrm>
          <a:prstGeom prst="homePlat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8" name="Pentagon 27"/>
          <p:cNvSpPr/>
          <p:nvPr/>
        </p:nvSpPr>
        <p:spPr>
          <a:xfrm>
            <a:off x="5466508" y="5593277"/>
            <a:ext cx="181833" cy="183619"/>
          </a:xfrm>
          <a:prstGeom prst="homePlat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Pentagon 28"/>
          <p:cNvSpPr/>
          <p:nvPr/>
        </p:nvSpPr>
        <p:spPr>
          <a:xfrm>
            <a:off x="5466508" y="5823183"/>
            <a:ext cx="181833" cy="183619"/>
          </a:xfrm>
          <a:prstGeom prst="homePlat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20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30" name="Picture 29" descr="iPad-Front-Blank-ic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843" y="4595578"/>
            <a:ext cx="766216" cy="766217"/>
          </a:xfrm>
          <a:prstGeom prst="rect">
            <a:avLst/>
          </a:prstGeom>
        </p:spPr>
      </p:pic>
      <p:pic>
        <p:nvPicPr>
          <p:cNvPr id="31" name="Picture 30" descr="iphon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119" y="5337990"/>
            <a:ext cx="341211" cy="590915"/>
          </a:xfrm>
          <a:prstGeom prst="rect">
            <a:avLst/>
          </a:prstGeom>
        </p:spPr>
      </p:pic>
      <p:pic>
        <p:nvPicPr>
          <p:cNvPr id="32" name="Picture 31" descr="macbook_air.jpe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48" b="25347"/>
          <a:stretch/>
        </p:blipFill>
        <p:spPr>
          <a:xfrm>
            <a:off x="6881605" y="5662378"/>
            <a:ext cx="1164695" cy="670921"/>
          </a:xfrm>
          <a:prstGeom prst="rect">
            <a:avLst/>
          </a:prstGeom>
        </p:spPr>
      </p:pic>
      <p:cxnSp>
        <p:nvCxnSpPr>
          <p:cNvPr id="33" name="Straight Arrow Connector 32"/>
          <p:cNvCxnSpPr>
            <a:stCxn id="16" idx="2"/>
            <a:endCxn id="30" idx="1"/>
          </p:cNvCxnSpPr>
          <p:nvPr/>
        </p:nvCxnSpPr>
        <p:spPr>
          <a:xfrm flipV="1">
            <a:off x="5899200" y="4978686"/>
            <a:ext cx="1447643" cy="92964"/>
          </a:xfrm>
          <a:prstGeom prst="straightConnector1">
            <a:avLst/>
          </a:prstGeom>
          <a:ln w="47625">
            <a:solidFill>
              <a:srgbClr val="FF00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19" idx="2"/>
            <a:endCxn id="31" idx="1"/>
          </p:cNvCxnSpPr>
          <p:nvPr/>
        </p:nvCxnSpPr>
        <p:spPr>
          <a:xfrm>
            <a:off x="5899200" y="5304632"/>
            <a:ext cx="2502919" cy="328815"/>
          </a:xfrm>
          <a:prstGeom prst="straightConnector1">
            <a:avLst/>
          </a:prstGeom>
          <a:ln w="47625">
            <a:solidFill>
              <a:srgbClr val="FF66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22" idx="2"/>
            <a:endCxn id="32" idx="1"/>
          </p:cNvCxnSpPr>
          <p:nvPr/>
        </p:nvCxnSpPr>
        <p:spPr>
          <a:xfrm>
            <a:off x="5899200" y="5513937"/>
            <a:ext cx="982405" cy="483902"/>
          </a:xfrm>
          <a:prstGeom prst="straightConnector1">
            <a:avLst/>
          </a:prstGeom>
          <a:ln w="47625">
            <a:solidFill>
              <a:srgbClr val="0080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25" idx="2"/>
          </p:cNvCxnSpPr>
          <p:nvPr/>
        </p:nvCxnSpPr>
        <p:spPr>
          <a:xfrm>
            <a:off x="5899200" y="5739026"/>
            <a:ext cx="955940" cy="323284"/>
          </a:xfrm>
          <a:prstGeom prst="straightConnector1">
            <a:avLst/>
          </a:prstGeom>
          <a:ln w="47625">
            <a:solidFill>
              <a:srgbClr val="660066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 rot="21291263" flipH="1">
            <a:off x="6012050" y="4810502"/>
            <a:ext cx="1037014" cy="239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Stream 1</a:t>
            </a:r>
          </a:p>
        </p:txBody>
      </p:sp>
      <p:sp>
        <p:nvSpPr>
          <p:cNvPr id="38" name="TextBox 37"/>
          <p:cNvSpPr txBox="1"/>
          <p:nvPr/>
        </p:nvSpPr>
        <p:spPr>
          <a:xfrm rot="458844" flipH="1">
            <a:off x="6418706" y="5199083"/>
            <a:ext cx="1037014" cy="239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Stream 2</a:t>
            </a:r>
          </a:p>
        </p:txBody>
      </p:sp>
      <p:sp>
        <p:nvSpPr>
          <p:cNvPr id="39" name="TextBox 38"/>
          <p:cNvSpPr txBox="1"/>
          <p:nvPr/>
        </p:nvSpPr>
        <p:spPr>
          <a:xfrm rot="1634844" flipH="1">
            <a:off x="5928462" y="5529359"/>
            <a:ext cx="1037014" cy="239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Stream 3</a:t>
            </a:r>
          </a:p>
        </p:txBody>
      </p:sp>
      <p:sp>
        <p:nvSpPr>
          <p:cNvPr id="40" name="TextBox 39"/>
          <p:cNvSpPr txBox="1"/>
          <p:nvPr/>
        </p:nvSpPr>
        <p:spPr>
          <a:xfrm rot="714428" flipH="1">
            <a:off x="5806267" y="5853148"/>
            <a:ext cx="1037014" cy="239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Stream 4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44664" y="4890566"/>
            <a:ext cx="1120976" cy="131118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60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418784" y="5082232"/>
            <a:ext cx="389905" cy="949906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857427" y="4953160"/>
            <a:ext cx="292429" cy="1162106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34010" y="4453831"/>
            <a:ext cx="1111103" cy="452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4x4:4 </a:t>
            </a:r>
          </a:p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Access Point</a:t>
            </a:r>
          </a:p>
        </p:txBody>
      </p:sp>
      <p:cxnSp>
        <p:nvCxnSpPr>
          <p:cNvPr id="46" name="Straight Connector 45"/>
          <p:cNvCxnSpPr/>
          <p:nvPr/>
        </p:nvCxnSpPr>
        <p:spPr>
          <a:xfrm flipV="1">
            <a:off x="1383694" y="5183713"/>
            <a:ext cx="233943" cy="0"/>
          </a:xfrm>
          <a:prstGeom prst="line">
            <a:avLst/>
          </a:prstGeom>
          <a:ln w="38100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1608436" y="5078100"/>
            <a:ext cx="0" cy="116970"/>
          </a:xfrm>
          <a:prstGeom prst="line">
            <a:avLst/>
          </a:prstGeom>
          <a:ln w="38100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Isosceles Triangle 47"/>
          <p:cNvSpPr/>
          <p:nvPr/>
        </p:nvSpPr>
        <p:spPr>
          <a:xfrm rot="10800000">
            <a:off x="1549951" y="4997923"/>
            <a:ext cx="116971" cy="131245"/>
          </a:xfrm>
          <a:prstGeom prst="triangl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2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 flipV="1">
            <a:off x="1379641" y="5433505"/>
            <a:ext cx="233943" cy="0"/>
          </a:xfrm>
          <a:prstGeom prst="line">
            <a:avLst/>
          </a:prstGeom>
          <a:ln w="38100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1608436" y="5327892"/>
            <a:ext cx="0" cy="116970"/>
          </a:xfrm>
          <a:prstGeom prst="line">
            <a:avLst/>
          </a:prstGeom>
          <a:ln w="38100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Isosceles Triangle 50"/>
          <p:cNvSpPr/>
          <p:nvPr/>
        </p:nvSpPr>
        <p:spPr>
          <a:xfrm rot="10800000">
            <a:off x="1549951" y="5247715"/>
            <a:ext cx="116971" cy="131245"/>
          </a:xfrm>
          <a:prstGeom prst="triangl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2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52" name="Straight Connector 51"/>
          <p:cNvCxnSpPr/>
          <p:nvPr/>
        </p:nvCxnSpPr>
        <p:spPr>
          <a:xfrm flipV="1">
            <a:off x="1384049" y="5657911"/>
            <a:ext cx="233943" cy="0"/>
          </a:xfrm>
          <a:prstGeom prst="line">
            <a:avLst/>
          </a:prstGeom>
          <a:ln w="38100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1608436" y="5552298"/>
            <a:ext cx="0" cy="116970"/>
          </a:xfrm>
          <a:prstGeom prst="line">
            <a:avLst/>
          </a:prstGeom>
          <a:ln w="38100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Isosceles Triangle 53"/>
          <p:cNvSpPr/>
          <p:nvPr/>
        </p:nvSpPr>
        <p:spPr>
          <a:xfrm rot="10800000">
            <a:off x="1549951" y="5472121"/>
            <a:ext cx="116971" cy="131245"/>
          </a:xfrm>
          <a:prstGeom prst="triangl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2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 flipV="1">
            <a:off x="1388458" y="5899241"/>
            <a:ext cx="233943" cy="0"/>
          </a:xfrm>
          <a:prstGeom prst="line">
            <a:avLst/>
          </a:prstGeom>
          <a:ln w="38100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V="1">
            <a:off x="1608436" y="5793629"/>
            <a:ext cx="0" cy="116970"/>
          </a:xfrm>
          <a:prstGeom prst="line">
            <a:avLst/>
          </a:prstGeom>
          <a:ln w="38100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Isosceles Triangle 56"/>
          <p:cNvSpPr/>
          <p:nvPr/>
        </p:nvSpPr>
        <p:spPr>
          <a:xfrm rot="10800000">
            <a:off x="1549951" y="5713451"/>
            <a:ext cx="116971" cy="131245"/>
          </a:xfrm>
          <a:prstGeom prst="triangl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8" name="Pentagon 57"/>
          <p:cNvSpPr/>
          <p:nvPr/>
        </p:nvSpPr>
        <p:spPr>
          <a:xfrm>
            <a:off x="1203010" y="5086612"/>
            <a:ext cx="194952" cy="196867"/>
          </a:xfrm>
          <a:prstGeom prst="homePlat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9" name="Pentagon 58"/>
          <p:cNvSpPr/>
          <p:nvPr/>
        </p:nvSpPr>
        <p:spPr>
          <a:xfrm>
            <a:off x="1203010" y="5327716"/>
            <a:ext cx="194952" cy="196867"/>
          </a:xfrm>
          <a:prstGeom prst="homePlat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0" name="Pentagon 59"/>
          <p:cNvSpPr/>
          <p:nvPr/>
        </p:nvSpPr>
        <p:spPr>
          <a:xfrm>
            <a:off x="1203010" y="5557186"/>
            <a:ext cx="194952" cy="196867"/>
          </a:xfrm>
          <a:prstGeom prst="homePlat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2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1" name="Pentagon 60"/>
          <p:cNvSpPr/>
          <p:nvPr/>
        </p:nvSpPr>
        <p:spPr>
          <a:xfrm>
            <a:off x="1203010" y="5803680"/>
            <a:ext cx="194952" cy="196867"/>
          </a:xfrm>
          <a:prstGeom prst="homePlat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20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62" name="Picture 61" descr="iPad-Front-Blank-ic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017" y="4487501"/>
            <a:ext cx="821501" cy="821501"/>
          </a:xfrm>
          <a:prstGeom prst="rect">
            <a:avLst/>
          </a:prstGeom>
        </p:spPr>
      </p:pic>
      <p:pic>
        <p:nvPicPr>
          <p:cNvPr id="63" name="Picture 62" descr="macbook_air.jpe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48" b="25347"/>
          <a:stretch/>
        </p:blipFill>
        <p:spPr>
          <a:xfrm>
            <a:off x="2720211" y="5631273"/>
            <a:ext cx="1248731" cy="719329"/>
          </a:xfrm>
          <a:prstGeom prst="rect">
            <a:avLst/>
          </a:prstGeom>
        </p:spPr>
      </p:pic>
      <p:cxnSp>
        <p:nvCxnSpPr>
          <p:cNvPr id="64" name="Straight Arrow Connector 63"/>
          <p:cNvCxnSpPr>
            <a:stCxn id="48" idx="2"/>
            <a:endCxn id="62" idx="1"/>
          </p:cNvCxnSpPr>
          <p:nvPr/>
        </p:nvCxnSpPr>
        <p:spPr>
          <a:xfrm flipV="1">
            <a:off x="1666922" y="4898251"/>
            <a:ext cx="1552094" cy="99671"/>
          </a:xfrm>
          <a:prstGeom prst="straightConnector1">
            <a:avLst/>
          </a:prstGeom>
          <a:ln w="47625">
            <a:solidFill>
              <a:srgbClr val="FF00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 rot="21291263" flipH="1">
            <a:off x="1787914" y="4717933"/>
            <a:ext cx="1111838" cy="2564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Stream 1</a:t>
            </a:r>
          </a:p>
        </p:txBody>
      </p:sp>
      <p:pic>
        <p:nvPicPr>
          <p:cNvPr id="66" name="Picture 65" descr="iphon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773" y="5188909"/>
            <a:ext cx="365830" cy="633551"/>
          </a:xfrm>
          <a:prstGeom prst="rect">
            <a:avLst/>
          </a:prstGeom>
        </p:spPr>
      </p:pic>
      <p:sp>
        <p:nvSpPr>
          <p:cNvPr id="67" name="TextBox 66"/>
          <p:cNvSpPr txBox="1"/>
          <p:nvPr/>
        </p:nvSpPr>
        <p:spPr>
          <a:xfrm>
            <a:off x="4572000" y="3666299"/>
            <a:ext cx="39724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n w="1905"/>
                <a:solidFill>
                  <a:srgbClr val="5F5F5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Multi-User MIMO</a:t>
            </a:r>
          </a:p>
          <a:p>
            <a:pPr algn="ctr"/>
            <a:r>
              <a:rPr lang="en-US" sz="1800" dirty="0" smtClean="0">
                <a:solidFill>
                  <a:schemeClr val="bg2"/>
                </a:solidFill>
              </a:rPr>
              <a:t>Multiple downlink </a:t>
            </a:r>
            <a:r>
              <a:rPr lang="en-US" sz="1800" dirty="0" err="1" smtClean="0">
                <a:solidFill>
                  <a:schemeClr val="bg2"/>
                </a:solidFill>
              </a:rPr>
              <a:t>Tx</a:t>
            </a:r>
            <a:r>
              <a:rPr lang="en-US" sz="1800" dirty="0" smtClean="0">
                <a:solidFill>
                  <a:schemeClr val="bg2"/>
                </a:solidFill>
              </a:rPr>
              <a:t> at same </a:t>
            </a:r>
            <a:r>
              <a:rPr lang="en-US" sz="2000" dirty="0" smtClean="0">
                <a:solidFill>
                  <a:schemeClr val="bg2"/>
                </a:solidFill>
              </a:rPr>
              <a:t>time</a:t>
            </a:r>
            <a:endParaRPr lang="en-US" sz="2000" dirty="0">
              <a:solidFill>
                <a:schemeClr val="bg2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04800" y="3666299"/>
            <a:ext cx="39724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n w="1905">
                  <a:noFill/>
                </a:ln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Single-User MIMO</a:t>
            </a:r>
          </a:p>
          <a:p>
            <a:pPr algn="ctr"/>
            <a:r>
              <a:rPr lang="en-US" sz="1800" dirty="0" smtClean="0">
                <a:solidFill>
                  <a:schemeClr val="bg2"/>
                </a:solidFill>
              </a:rPr>
              <a:t>Single downlink </a:t>
            </a:r>
            <a:r>
              <a:rPr lang="en-US" sz="1800" dirty="0" err="1" smtClean="0">
                <a:solidFill>
                  <a:schemeClr val="bg2"/>
                </a:solidFill>
              </a:rPr>
              <a:t>Tx</a:t>
            </a:r>
            <a:r>
              <a:rPr lang="en-US" sz="1800" dirty="0" smtClean="0">
                <a:solidFill>
                  <a:schemeClr val="bg2"/>
                </a:solidFill>
              </a:rPr>
              <a:t> at a time</a:t>
            </a:r>
            <a:endParaRPr lang="en-US" sz="1800" dirty="0">
              <a:solidFill>
                <a:schemeClr val="bg2"/>
              </a:solidFill>
            </a:endParaRPr>
          </a:p>
        </p:txBody>
      </p:sp>
      <p:cxnSp>
        <p:nvCxnSpPr>
          <p:cNvPr id="70" name="Straight Connector 69"/>
          <p:cNvCxnSpPr/>
          <p:nvPr/>
        </p:nvCxnSpPr>
        <p:spPr bwMode="auto">
          <a:xfrm>
            <a:off x="533400" y="3590099"/>
            <a:ext cx="81534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75000"/>
              </a:schemeClr>
            </a:solidFill>
            <a:prstDash val="dot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/>
          <p:cNvCxnSpPr/>
          <p:nvPr/>
        </p:nvCxnSpPr>
        <p:spPr bwMode="auto">
          <a:xfrm>
            <a:off x="4317297" y="3581400"/>
            <a:ext cx="0" cy="302666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75000"/>
              </a:schemeClr>
            </a:solidFill>
            <a:prstDash val="dot"/>
            <a:round/>
            <a:headEnd type="none" w="med" len="med"/>
            <a:tailEnd type="none" w="med" len="med"/>
          </a:ln>
          <a:effectLst/>
        </p:spPr>
      </p:cxnSp>
      <p:sp>
        <p:nvSpPr>
          <p:cNvPr id="73" name="Multiply 72"/>
          <p:cNvSpPr/>
          <p:nvPr/>
        </p:nvSpPr>
        <p:spPr bwMode="auto">
          <a:xfrm>
            <a:off x="1636929" y="5180677"/>
            <a:ext cx="228600" cy="228600"/>
          </a:xfrm>
          <a:prstGeom prst="mathMultiply">
            <a:avLst/>
          </a:prstGeom>
          <a:solidFill>
            <a:srgbClr val="FF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74" name="Multiply 73"/>
          <p:cNvSpPr/>
          <p:nvPr/>
        </p:nvSpPr>
        <p:spPr bwMode="auto">
          <a:xfrm>
            <a:off x="1637697" y="5418899"/>
            <a:ext cx="228600" cy="228600"/>
          </a:xfrm>
          <a:prstGeom prst="mathMultiply">
            <a:avLst/>
          </a:prstGeom>
          <a:solidFill>
            <a:srgbClr val="FF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75" name="Multiply 74"/>
          <p:cNvSpPr/>
          <p:nvPr/>
        </p:nvSpPr>
        <p:spPr bwMode="auto">
          <a:xfrm>
            <a:off x="1637697" y="5648275"/>
            <a:ext cx="228600" cy="228600"/>
          </a:xfrm>
          <a:prstGeom prst="mathMultiply">
            <a:avLst/>
          </a:prstGeom>
          <a:solidFill>
            <a:srgbClr val="FF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77" name="Content Placeholder 2"/>
          <p:cNvSpPr txBox="1">
            <a:spLocks/>
          </p:cNvSpPr>
          <p:nvPr/>
        </p:nvSpPr>
        <p:spPr bwMode="auto">
          <a:xfrm>
            <a:off x="1219200" y="3106802"/>
            <a:ext cx="1600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10312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1pPr>
            <a:lvl2pPr marL="458788" indent="-182880" algn="l" rtl="0" eaLnBrk="1" fontAlgn="base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0000"/>
                  <a:lumOff val="40000"/>
                </a:schemeClr>
              </a:buClr>
              <a:buFont typeface="Courier New"/>
              <a:buChar char="o"/>
              <a:defRPr sz="20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2pPr>
            <a:lvl3pPr marL="688975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8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3pPr>
            <a:lvl4pPr marL="923544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6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4pPr>
            <a:lvl5pPr marL="1155700" indent="-2286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5pPr>
            <a:lvl6pPr marL="1612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6pPr>
            <a:lvl7pPr marL="2070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7pPr>
            <a:lvl8pPr marL="2527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8pPr>
            <a:lvl9pPr marL="298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400" dirty="0" err="1" smtClean="0"/>
              <a:t>DataA</a:t>
            </a:r>
            <a:r>
              <a:rPr lang="en-US" sz="1400" dirty="0" smtClean="0"/>
              <a:t> to </a:t>
            </a:r>
            <a:r>
              <a:rPr lang="en-US" sz="1400" dirty="0" err="1" smtClean="0"/>
              <a:t>StaA</a:t>
            </a:r>
            <a:r>
              <a:rPr lang="en-US" sz="1400" dirty="0" smtClean="0"/>
              <a:t> </a:t>
            </a:r>
          </a:p>
        </p:txBody>
      </p:sp>
      <p:sp>
        <p:nvSpPr>
          <p:cNvPr id="78" name="Content Placeholder 2"/>
          <p:cNvSpPr txBox="1">
            <a:spLocks/>
          </p:cNvSpPr>
          <p:nvPr/>
        </p:nvSpPr>
        <p:spPr bwMode="auto">
          <a:xfrm>
            <a:off x="2870200" y="3106802"/>
            <a:ext cx="1600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10312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1pPr>
            <a:lvl2pPr marL="458788" indent="-182880" algn="l" rtl="0" eaLnBrk="1" fontAlgn="base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0000"/>
                  <a:lumOff val="40000"/>
                </a:schemeClr>
              </a:buClr>
              <a:buFont typeface="Courier New"/>
              <a:buChar char="o"/>
              <a:defRPr sz="20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2pPr>
            <a:lvl3pPr marL="688975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8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3pPr>
            <a:lvl4pPr marL="923544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6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4pPr>
            <a:lvl5pPr marL="1155700" indent="-2286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5pPr>
            <a:lvl6pPr marL="1612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6pPr>
            <a:lvl7pPr marL="2070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7pPr>
            <a:lvl8pPr marL="2527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8pPr>
            <a:lvl9pPr marL="298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400" dirty="0" err="1" smtClean="0"/>
              <a:t>DataB</a:t>
            </a:r>
            <a:r>
              <a:rPr lang="en-US" sz="1400" dirty="0" smtClean="0"/>
              <a:t> to </a:t>
            </a:r>
            <a:r>
              <a:rPr lang="en-US" sz="1400" dirty="0" err="1" smtClean="0"/>
              <a:t>StaB</a:t>
            </a:r>
            <a:r>
              <a:rPr lang="en-US" sz="1400" dirty="0" smtClean="0"/>
              <a:t> </a:t>
            </a:r>
          </a:p>
        </p:txBody>
      </p:sp>
      <p:sp>
        <p:nvSpPr>
          <p:cNvPr id="79" name="Content Placeholder 2"/>
          <p:cNvSpPr txBox="1">
            <a:spLocks/>
          </p:cNvSpPr>
          <p:nvPr/>
        </p:nvSpPr>
        <p:spPr bwMode="auto">
          <a:xfrm>
            <a:off x="4521200" y="3106802"/>
            <a:ext cx="1828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10312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1pPr>
            <a:lvl2pPr marL="458788" indent="-182880" algn="l" rtl="0" eaLnBrk="1" fontAlgn="base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0000"/>
                  <a:lumOff val="40000"/>
                </a:schemeClr>
              </a:buClr>
              <a:buFont typeface="Courier New"/>
              <a:buChar char="o"/>
              <a:defRPr sz="20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2pPr>
            <a:lvl3pPr marL="688975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8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3pPr>
            <a:lvl4pPr marL="923544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6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4pPr>
            <a:lvl5pPr marL="1155700" indent="-2286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5pPr>
            <a:lvl6pPr marL="1612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6pPr>
            <a:lvl7pPr marL="2070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7pPr>
            <a:lvl8pPr marL="2527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8pPr>
            <a:lvl9pPr marL="298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400" dirty="0" smtClean="0"/>
              <a:t>No </a:t>
            </a:r>
            <a:r>
              <a:rPr lang="en-US" sz="1400" dirty="0" err="1" smtClean="0"/>
              <a:t>DataA</a:t>
            </a:r>
            <a:r>
              <a:rPr lang="en-US" sz="1400" dirty="0" smtClean="0"/>
              <a:t> to </a:t>
            </a:r>
            <a:r>
              <a:rPr lang="en-US" sz="1400" dirty="0" err="1" smtClean="0"/>
              <a:t>StaB</a:t>
            </a:r>
            <a:r>
              <a:rPr lang="en-US" sz="1400" dirty="0" smtClean="0"/>
              <a:t> </a:t>
            </a:r>
          </a:p>
        </p:txBody>
      </p:sp>
      <p:sp>
        <p:nvSpPr>
          <p:cNvPr id="81" name="Content Placeholder 2"/>
          <p:cNvSpPr txBox="1">
            <a:spLocks/>
          </p:cNvSpPr>
          <p:nvPr/>
        </p:nvSpPr>
        <p:spPr bwMode="auto">
          <a:xfrm>
            <a:off x="6400800" y="3106802"/>
            <a:ext cx="1828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10312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1pPr>
            <a:lvl2pPr marL="458788" indent="-182880" algn="l" rtl="0" eaLnBrk="1" fontAlgn="base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0000"/>
                  <a:lumOff val="40000"/>
                </a:schemeClr>
              </a:buClr>
              <a:buFont typeface="Courier New"/>
              <a:buChar char="o"/>
              <a:defRPr sz="20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2pPr>
            <a:lvl3pPr marL="688975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8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3pPr>
            <a:lvl4pPr marL="923544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6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4pPr>
            <a:lvl5pPr marL="1155700" indent="-2286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5pPr>
            <a:lvl6pPr marL="1612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6pPr>
            <a:lvl7pPr marL="2070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7pPr>
            <a:lvl8pPr marL="2527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8pPr>
            <a:lvl9pPr marL="298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400" dirty="0" smtClean="0"/>
              <a:t>No </a:t>
            </a:r>
            <a:r>
              <a:rPr lang="en-US" sz="1400" dirty="0" err="1" smtClean="0"/>
              <a:t>DataB</a:t>
            </a:r>
            <a:r>
              <a:rPr lang="en-US" sz="1400" dirty="0" smtClean="0"/>
              <a:t> to </a:t>
            </a:r>
            <a:r>
              <a:rPr lang="en-US" sz="1400" dirty="0" err="1" smtClean="0"/>
              <a:t>StaA</a:t>
            </a:r>
            <a:r>
              <a:rPr lang="en-US" sz="14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27449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388847" y="1841073"/>
            <a:ext cx="1232153" cy="321135"/>
          </a:xfrm>
          <a:prstGeom prst="rect">
            <a:avLst/>
          </a:prstGeom>
          <a:solidFill>
            <a:srgbClr val="006EA4"/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Payload</a:t>
            </a:r>
          </a:p>
        </p:txBody>
      </p:sp>
      <p:sp>
        <p:nvSpPr>
          <p:cNvPr id="8" name="Rectangle 7"/>
          <p:cNvSpPr/>
          <p:nvPr/>
        </p:nvSpPr>
        <p:spPr>
          <a:xfrm>
            <a:off x="3621895" y="1841073"/>
            <a:ext cx="721064" cy="32113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b="1" dirty="0" smtClean="0"/>
              <a:t>MAC Header</a:t>
            </a:r>
            <a:endParaRPr lang="en-US" sz="900" b="1" dirty="0"/>
          </a:p>
        </p:txBody>
      </p:sp>
      <p:sp>
        <p:nvSpPr>
          <p:cNvPr id="9" name="Rectangle 8"/>
          <p:cNvSpPr/>
          <p:nvPr/>
        </p:nvSpPr>
        <p:spPr>
          <a:xfrm>
            <a:off x="2849241" y="1841073"/>
            <a:ext cx="721064" cy="32113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b="1" dirty="0" smtClean="0"/>
              <a:t>PHY Header</a:t>
            </a:r>
            <a:endParaRPr lang="en-US" sz="900" b="1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2818136" y="1831862"/>
            <a:ext cx="0" cy="357247"/>
          </a:xfrm>
          <a:prstGeom prst="line">
            <a:avLst/>
          </a:prstGeom>
          <a:ln>
            <a:solidFill>
              <a:srgbClr val="5F5F5F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191508" y="1831862"/>
            <a:ext cx="0" cy="357247"/>
          </a:xfrm>
          <a:prstGeom prst="line">
            <a:avLst/>
          </a:prstGeom>
          <a:ln>
            <a:solidFill>
              <a:srgbClr val="5F5F5F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333858" y="1837961"/>
            <a:ext cx="980041" cy="358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err="1" smtClean="0"/>
              <a:t>Interframe</a:t>
            </a:r>
            <a:r>
              <a:rPr lang="en-US" sz="900" b="1" dirty="0" smtClean="0"/>
              <a:t> Space</a:t>
            </a:r>
            <a:endParaRPr lang="en-US" sz="9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011564" y="1837961"/>
            <a:ext cx="980041" cy="358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smtClean="0"/>
              <a:t>Random</a:t>
            </a:r>
          </a:p>
          <a:p>
            <a:pPr algn="ctr"/>
            <a:r>
              <a:rPr lang="en-US" sz="900" b="1" dirty="0" err="1" smtClean="0"/>
              <a:t>Backoff</a:t>
            </a:r>
            <a:endParaRPr lang="en-US" sz="9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561610" y="1837961"/>
            <a:ext cx="980041" cy="358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err="1" smtClean="0"/>
              <a:t>Interframe</a:t>
            </a:r>
            <a:r>
              <a:rPr lang="en-US" sz="900" b="1" dirty="0" smtClean="0"/>
              <a:t> Space</a:t>
            </a:r>
            <a:endParaRPr lang="en-US" sz="900" b="1" dirty="0"/>
          </a:p>
        </p:txBody>
      </p:sp>
      <p:sp>
        <p:nvSpPr>
          <p:cNvPr id="15" name="Rectangle 14"/>
          <p:cNvSpPr/>
          <p:nvPr/>
        </p:nvSpPr>
        <p:spPr>
          <a:xfrm>
            <a:off x="6428690" y="1841073"/>
            <a:ext cx="600960" cy="32113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b="1" dirty="0" smtClean="0"/>
              <a:t>ACK</a:t>
            </a:r>
            <a:endParaRPr lang="en-US" sz="900" b="1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436508" y="1831862"/>
            <a:ext cx="0" cy="357247"/>
          </a:xfrm>
          <a:prstGeom prst="line">
            <a:avLst/>
          </a:prstGeom>
          <a:ln>
            <a:solidFill>
              <a:srgbClr val="5F5F5F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664982" y="1831862"/>
            <a:ext cx="0" cy="357247"/>
          </a:xfrm>
          <a:prstGeom prst="line">
            <a:avLst/>
          </a:prstGeom>
          <a:ln>
            <a:solidFill>
              <a:srgbClr val="5F5F5F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404037" y="1831862"/>
            <a:ext cx="0" cy="357247"/>
          </a:xfrm>
          <a:prstGeom prst="line">
            <a:avLst/>
          </a:prstGeom>
          <a:ln>
            <a:solidFill>
              <a:srgbClr val="5F5F5F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 flipV="1">
            <a:off x="1446675" y="1654324"/>
            <a:ext cx="2942172" cy="0"/>
          </a:xfrm>
          <a:prstGeom prst="line">
            <a:avLst/>
          </a:prstGeom>
          <a:ln w="38100" cmpd="sng">
            <a:solidFill>
              <a:srgbClr val="FF0000"/>
            </a:solidFill>
            <a:headEnd type="triangle"/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389539" y="1436255"/>
            <a:ext cx="1056444" cy="238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/>
              <a:t>Overhead</a:t>
            </a:r>
            <a:endParaRPr lang="en-US" sz="1000" b="1" dirty="0"/>
          </a:p>
        </p:txBody>
      </p:sp>
      <p:cxnSp>
        <p:nvCxnSpPr>
          <p:cNvPr id="21" name="Straight Connector 20"/>
          <p:cNvCxnSpPr/>
          <p:nvPr/>
        </p:nvCxnSpPr>
        <p:spPr>
          <a:xfrm flipH="1">
            <a:off x="4410094" y="1655749"/>
            <a:ext cx="1237145" cy="0"/>
          </a:xfrm>
          <a:prstGeom prst="line">
            <a:avLst/>
          </a:prstGeom>
          <a:ln w="38100" cmpd="sng">
            <a:solidFill>
              <a:srgbClr val="008000"/>
            </a:solidFill>
            <a:headEnd type="triangle"/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563602" y="1436255"/>
            <a:ext cx="926370" cy="238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/>
              <a:t>Effective</a:t>
            </a:r>
            <a:endParaRPr lang="en-US" sz="1000" b="1" dirty="0"/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5662014" y="1654323"/>
            <a:ext cx="1390818" cy="0"/>
          </a:xfrm>
          <a:prstGeom prst="line">
            <a:avLst/>
          </a:prstGeom>
          <a:ln w="38100" cmpd="sng">
            <a:solidFill>
              <a:srgbClr val="FF0000"/>
            </a:solidFill>
            <a:headEnd type="triangle"/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824408" y="1436255"/>
            <a:ext cx="1056444" cy="238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/>
              <a:t>Overhead</a:t>
            </a:r>
            <a:endParaRPr lang="en-US" sz="1000" b="1" dirty="0"/>
          </a:p>
        </p:txBody>
      </p:sp>
      <p:cxnSp>
        <p:nvCxnSpPr>
          <p:cNvPr id="27" name="Straight Connector 26"/>
          <p:cNvCxnSpPr/>
          <p:nvPr/>
        </p:nvCxnSpPr>
        <p:spPr>
          <a:xfrm flipH="1">
            <a:off x="1451976" y="4341533"/>
            <a:ext cx="7158624" cy="0"/>
          </a:xfrm>
          <a:prstGeom prst="line">
            <a:avLst/>
          </a:prstGeom>
          <a:ln w="19050" cmpd="sng">
            <a:solidFill>
              <a:schemeClr val="tx1"/>
            </a:solidFill>
            <a:headEnd type="triangle" w="lg" len="lg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682029" y="4216355"/>
            <a:ext cx="788297" cy="2461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 smtClean="0"/>
              <a:t>Time</a:t>
            </a:r>
            <a:endParaRPr lang="en-US" sz="105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1268422" y="4376487"/>
            <a:ext cx="7112735" cy="253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*Note: Diagrams are not to scale and are conceptual only</a:t>
            </a:r>
            <a:endParaRPr lang="en-US" sz="1100" dirty="0"/>
          </a:p>
        </p:txBody>
      </p:sp>
      <p:sp>
        <p:nvSpPr>
          <p:cNvPr id="52" name="Rectangle 51"/>
          <p:cNvSpPr/>
          <p:nvPr/>
        </p:nvSpPr>
        <p:spPr>
          <a:xfrm>
            <a:off x="4384704" y="2799107"/>
            <a:ext cx="1839688" cy="321135"/>
          </a:xfrm>
          <a:prstGeom prst="rect">
            <a:avLst/>
          </a:prstGeom>
          <a:solidFill>
            <a:srgbClr val="006EA4"/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Payload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617752" y="2799107"/>
            <a:ext cx="721064" cy="32113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b="1" dirty="0" smtClean="0"/>
              <a:t>MAC Header</a:t>
            </a:r>
            <a:endParaRPr lang="en-US" sz="900" b="1" dirty="0"/>
          </a:p>
        </p:txBody>
      </p:sp>
      <p:sp>
        <p:nvSpPr>
          <p:cNvPr id="55" name="Rectangle 54"/>
          <p:cNvSpPr/>
          <p:nvPr/>
        </p:nvSpPr>
        <p:spPr>
          <a:xfrm>
            <a:off x="2845098" y="2799107"/>
            <a:ext cx="721064" cy="32113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b="1" dirty="0" smtClean="0"/>
              <a:t>PHY Header</a:t>
            </a:r>
            <a:endParaRPr lang="en-US" sz="900" b="1" dirty="0"/>
          </a:p>
        </p:txBody>
      </p:sp>
      <p:cxnSp>
        <p:nvCxnSpPr>
          <p:cNvPr id="56" name="Straight Connector 55"/>
          <p:cNvCxnSpPr/>
          <p:nvPr/>
        </p:nvCxnSpPr>
        <p:spPr>
          <a:xfrm>
            <a:off x="2813993" y="2789895"/>
            <a:ext cx="0" cy="357247"/>
          </a:xfrm>
          <a:prstGeom prst="line">
            <a:avLst/>
          </a:prstGeom>
          <a:ln>
            <a:solidFill>
              <a:srgbClr val="5F5F5F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2187365" y="2789895"/>
            <a:ext cx="0" cy="357247"/>
          </a:xfrm>
          <a:prstGeom prst="line">
            <a:avLst/>
          </a:prstGeom>
          <a:ln>
            <a:solidFill>
              <a:srgbClr val="5F5F5F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1329715" y="2795994"/>
            <a:ext cx="980041" cy="358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err="1" smtClean="0"/>
              <a:t>Interframe</a:t>
            </a:r>
            <a:r>
              <a:rPr lang="en-US" sz="900" b="1" dirty="0" smtClean="0"/>
              <a:t> Space</a:t>
            </a:r>
            <a:endParaRPr lang="en-US" sz="900" b="1" dirty="0"/>
          </a:p>
        </p:txBody>
      </p:sp>
      <p:sp>
        <p:nvSpPr>
          <p:cNvPr id="59" name="TextBox 58"/>
          <p:cNvSpPr txBox="1"/>
          <p:nvPr/>
        </p:nvSpPr>
        <p:spPr>
          <a:xfrm>
            <a:off x="2007421" y="2795994"/>
            <a:ext cx="980041" cy="358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smtClean="0"/>
              <a:t>Random</a:t>
            </a:r>
          </a:p>
          <a:p>
            <a:pPr algn="ctr"/>
            <a:r>
              <a:rPr lang="en-US" sz="900" b="1" dirty="0" err="1" smtClean="0"/>
              <a:t>Backoff</a:t>
            </a:r>
            <a:endParaRPr lang="en-US" sz="900" b="1" dirty="0"/>
          </a:p>
        </p:txBody>
      </p:sp>
      <p:sp>
        <p:nvSpPr>
          <p:cNvPr id="60" name="TextBox 59"/>
          <p:cNvSpPr txBox="1"/>
          <p:nvPr/>
        </p:nvSpPr>
        <p:spPr>
          <a:xfrm>
            <a:off x="6141540" y="2795994"/>
            <a:ext cx="980041" cy="358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err="1" smtClean="0"/>
              <a:t>Interframe</a:t>
            </a:r>
            <a:r>
              <a:rPr lang="en-US" sz="900" b="1" dirty="0" smtClean="0"/>
              <a:t> Space</a:t>
            </a:r>
            <a:endParaRPr lang="en-US" sz="900" b="1" dirty="0"/>
          </a:p>
        </p:txBody>
      </p:sp>
      <p:sp>
        <p:nvSpPr>
          <p:cNvPr id="61" name="Rectangle 60"/>
          <p:cNvSpPr/>
          <p:nvPr/>
        </p:nvSpPr>
        <p:spPr>
          <a:xfrm>
            <a:off x="7008619" y="2799107"/>
            <a:ext cx="600960" cy="32113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b="1" dirty="0" smtClean="0"/>
              <a:t>ACK</a:t>
            </a:r>
            <a:endParaRPr lang="en-US" sz="900" b="1" dirty="0"/>
          </a:p>
        </p:txBody>
      </p:sp>
      <p:cxnSp>
        <p:nvCxnSpPr>
          <p:cNvPr id="62" name="Straight Connector 61"/>
          <p:cNvCxnSpPr/>
          <p:nvPr/>
        </p:nvCxnSpPr>
        <p:spPr>
          <a:xfrm>
            <a:off x="1432365" y="2789895"/>
            <a:ext cx="0" cy="357247"/>
          </a:xfrm>
          <a:prstGeom prst="line">
            <a:avLst/>
          </a:prstGeom>
          <a:ln>
            <a:solidFill>
              <a:srgbClr val="5F5F5F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6244911" y="2789895"/>
            <a:ext cx="0" cy="357247"/>
          </a:xfrm>
          <a:prstGeom prst="line">
            <a:avLst/>
          </a:prstGeom>
          <a:ln>
            <a:solidFill>
              <a:srgbClr val="5F5F5F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6983966" y="2789895"/>
            <a:ext cx="0" cy="357247"/>
          </a:xfrm>
          <a:prstGeom prst="line">
            <a:avLst/>
          </a:prstGeom>
          <a:ln>
            <a:solidFill>
              <a:srgbClr val="5F5F5F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H="1" flipV="1">
            <a:off x="1442532" y="2615117"/>
            <a:ext cx="2942172" cy="0"/>
          </a:xfrm>
          <a:prstGeom prst="line">
            <a:avLst/>
          </a:prstGeom>
          <a:ln w="38100" cmpd="sng">
            <a:solidFill>
              <a:srgbClr val="FF0000"/>
            </a:solidFill>
            <a:headEnd type="triangle"/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2385395" y="2397049"/>
            <a:ext cx="1056444" cy="238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/>
              <a:t>Overhead</a:t>
            </a:r>
            <a:endParaRPr lang="en-US" sz="1000" b="1" dirty="0"/>
          </a:p>
        </p:txBody>
      </p:sp>
      <p:cxnSp>
        <p:nvCxnSpPr>
          <p:cNvPr id="67" name="Straight Connector 66"/>
          <p:cNvCxnSpPr/>
          <p:nvPr/>
        </p:nvCxnSpPr>
        <p:spPr>
          <a:xfrm flipH="1">
            <a:off x="4405949" y="2616542"/>
            <a:ext cx="1803423" cy="0"/>
          </a:xfrm>
          <a:prstGeom prst="line">
            <a:avLst/>
          </a:prstGeom>
          <a:ln w="38100" cmpd="sng">
            <a:solidFill>
              <a:srgbClr val="008000"/>
            </a:solidFill>
            <a:headEnd type="triangle"/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4844476" y="2397049"/>
            <a:ext cx="926370" cy="238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/>
              <a:t>Effective</a:t>
            </a:r>
            <a:endParaRPr lang="en-US" sz="1000" b="1" dirty="0"/>
          </a:p>
        </p:txBody>
      </p:sp>
      <p:cxnSp>
        <p:nvCxnSpPr>
          <p:cNvPr id="69" name="Straight Connector 68"/>
          <p:cNvCxnSpPr/>
          <p:nvPr/>
        </p:nvCxnSpPr>
        <p:spPr>
          <a:xfrm flipH="1">
            <a:off x="6241944" y="2615116"/>
            <a:ext cx="1390818" cy="0"/>
          </a:xfrm>
          <a:prstGeom prst="line">
            <a:avLst/>
          </a:prstGeom>
          <a:ln w="38100" cmpd="sng">
            <a:solidFill>
              <a:srgbClr val="FF0000"/>
            </a:solidFill>
            <a:headEnd type="triangle"/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6404338" y="2397049"/>
            <a:ext cx="1056444" cy="238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/>
              <a:t>Overhead</a:t>
            </a:r>
            <a:endParaRPr lang="en-US" sz="1000" b="1" dirty="0"/>
          </a:p>
        </p:txBody>
      </p:sp>
      <p:sp>
        <p:nvSpPr>
          <p:cNvPr id="71" name="Rectangle 70"/>
          <p:cNvSpPr/>
          <p:nvPr/>
        </p:nvSpPr>
        <p:spPr>
          <a:xfrm>
            <a:off x="4378226" y="3745170"/>
            <a:ext cx="3223486" cy="321135"/>
          </a:xfrm>
          <a:prstGeom prst="rect">
            <a:avLst/>
          </a:prstGeom>
          <a:solidFill>
            <a:srgbClr val="006EA4"/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Payload</a:t>
            </a:r>
          </a:p>
        </p:txBody>
      </p:sp>
      <p:sp>
        <p:nvSpPr>
          <p:cNvPr id="72" name="Rectangle 71"/>
          <p:cNvSpPr/>
          <p:nvPr/>
        </p:nvSpPr>
        <p:spPr>
          <a:xfrm>
            <a:off x="3611272" y="3745170"/>
            <a:ext cx="721064" cy="32113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b="1" dirty="0" smtClean="0"/>
              <a:t>MAC Header</a:t>
            </a:r>
            <a:endParaRPr lang="en-US" sz="900" b="1" dirty="0"/>
          </a:p>
        </p:txBody>
      </p:sp>
      <p:sp>
        <p:nvSpPr>
          <p:cNvPr id="73" name="Rectangle 72"/>
          <p:cNvSpPr/>
          <p:nvPr/>
        </p:nvSpPr>
        <p:spPr>
          <a:xfrm>
            <a:off x="2838618" y="3745170"/>
            <a:ext cx="721064" cy="32113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b="1" dirty="0" smtClean="0"/>
              <a:t>PHY Header</a:t>
            </a:r>
            <a:endParaRPr lang="en-US" sz="900" b="1" dirty="0"/>
          </a:p>
        </p:txBody>
      </p:sp>
      <p:cxnSp>
        <p:nvCxnSpPr>
          <p:cNvPr id="74" name="Straight Connector 73"/>
          <p:cNvCxnSpPr/>
          <p:nvPr/>
        </p:nvCxnSpPr>
        <p:spPr>
          <a:xfrm>
            <a:off x="2807513" y="3735958"/>
            <a:ext cx="0" cy="357247"/>
          </a:xfrm>
          <a:prstGeom prst="line">
            <a:avLst/>
          </a:prstGeom>
          <a:ln>
            <a:solidFill>
              <a:srgbClr val="5F5F5F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2180885" y="3735958"/>
            <a:ext cx="0" cy="357247"/>
          </a:xfrm>
          <a:prstGeom prst="line">
            <a:avLst/>
          </a:prstGeom>
          <a:ln>
            <a:solidFill>
              <a:srgbClr val="5F5F5F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1323235" y="3742058"/>
            <a:ext cx="980041" cy="358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err="1" smtClean="0"/>
              <a:t>Interframe</a:t>
            </a:r>
            <a:r>
              <a:rPr lang="en-US" sz="900" b="1" dirty="0" smtClean="0"/>
              <a:t> Space</a:t>
            </a:r>
            <a:endParaRPr lang="en-US" sz="900" b="1" dirty="0"/>
          </a:p>
        </p:txBody>
      </p:sp>
      <p:sp>
        <p:nvSpPr>
          <p:cNvPr id="77" name="TextBox 76"/>
          <p:cNvSpPr txBox="1"/>
          <p:nvPr/>
        </p:nvSpPr>
        <p:spPr>
          <a:xfrm>
            <a:off x="2000941" y="3742058"/>
            <a:ext cx="980041" cy="358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smtClean="0"/>
              <a:t>Random</a:t>
            </a:r>
          </a:p>
          <a:p>
            <a:pPr algn="ctr"/>
            <a:r>
              <a:rPr lang="en-US" sz="900" b="1" dirty="0" err="1" smtClean="0"/>
              <a:t>Backoff</a:t>
            </a:r>
            <a:endParaRPr lang="en-US" sz="900" b="1" dirty="0"/>
          </a:p>
        </p:txBody>
      </p:sp>
      <p:sp>
        <p:nvSpPr>
          <p:cNvPr id="78" name="TextBox 77"/>
          <p:cNvSpPr txBox="1"/>
          <p:nvPr/>
        </p:nvSpPr>
        <p:spPr>
          <a:xfrm>
            <a:off x="7523560" y="3742058"/>
            <a:ext cx="980041" cy="358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err="1" smtClean="0"/>
              <a:t>Interframe</a:t>
            </a:r>
            <a:r>
              <a:rPr lang="en-US" sz="900" b="1" dirty="0" smtClean="0"/>
              <a:t> Space</a:t>
            </a:r>
            <a:endParaRPr lang="en-US" sz="900" b="1" dirty="0"/>
          </a:p>
        </p:txBody>
      </p:sp>
      <p:sp>
        <p:nvSpPr>
          <p:cNvPr id="79" name="Rectangle 78"/>
          <p:cNvSpPr/>
          <p:nvPr/>
        </p:nvSpPr>
        <p:spPr>
          <a:xfrm>
            <a:off x="8390640" y="3745170"/>
            <a:ext cx="600960" cy="32113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b="1" dirty="0" smtClean="0"/>
              <a:t>ACK</a:t>
            </a:r>
            <a:endParaRPr lang="en-US" sz="900" b="1" dirty="0"/>
          </a:p>
        </p:txBody>
      </p:sp>
      <p:cxnSp>
        <p:nvCxnSpPr>
          <p:cNvPr id="80" name="Straight Connector 79"/>
          <p:cNvCxnSpPr/>
          <p:nvPr/>
        </p:nvCxnSpPr>
        <p:spPr>
          <a:xfrm>
            <a:off x="1425885" y="3735958"/>
            <a:ext cx="0" cy="357247"/>
          </a:xfrm>
          <a:prstGeom prst="line">
            <a:avLst/>
          </a:prstGeom>
          <a:ln>
            <a:solidFill>
              <a:srgbClr val="5F5F5F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7626932" y="3735958"/>
            <a:ext cx="0" cy="357247"/>
          </a:xfrm>
          <a:prstGeom prst="line">
            <a:avLst/>
          </a:prstGeom>
          <a:ln>
            <a:solidFill>
              <a:srgbClr val="5F5F5F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8365987" y="3735958"/>
            <a:ext cx="0" cy="357247"/>
          </a:xfrm>
          <a:prstGeom prst="line">
            <a:avLst/>
          </a:prstGeom>
          <a:ln>
            <a:solidFill>
              <a:srgbClr val="5F5F5F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flipH="1" flipV="1">
            <a:off x="1436052" y="3575911"/>
            <a:ext cx="2942172" cy="0"/>
          </a:xfrm>
          <a:prstGeom prst="line">
            <a:avLst/>
          </a:prstGeom>
          <a:ln w="38100" cmpd="sng">
            <a:solidFill>
              <a:srgbClr val="FF0000"/>
            </a:solidFill>
            <a:headEnd type="triangle"/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2378916" y="3357842"/>
            <a:ext cx="1056444" cy="238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/>
              <a:t>Overhead</a:t>
            </a:r>
            <a:endParaRPr lang="en-US" sz="1000" b="1" dirty="0"/>
          </a:p>
        </p:txBody>
      </p:sp>
      <p:cxnSp>
        <p:nvCxnSpPr>
          <p:cNvPr id="85" name="Straight Connector 84"/>
          <p:cNvCxnSpPr/>
          <p:nvPr/>
        </p:nvCxnSpPr>
        <p:spPr>
          <a:xfrm flipH="1">
            <a:off x="4399468" y="3577336"/>
            <a:ext cx="3200400" cy="0"/>
          </a:xfrm>
          <a:prstGeom prst="line">
            <a:avLst/>
          </a:prstGeom>
          <a:ln w="38100" cmpd="sng">
            <a:solidFill>
              <a:srgbClr val="008000"/>
            </a:solidFill>
            <a:headEnd type="triangle"/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5536483" y="3357842"/>
            <a:ext cx="926370" cy="238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/>
              <a:t>Effective</a:t>
            </a:r>
            <a:endParaRPr lang="en-US" sz="1000" b="1" dirty="0"/>
          </a:p>
        </p:txBody>
      </p:sp>
      <p:cxnSp>
        <p:nvCxnSpPr>
          <p:cNvPr id="87" name="Straight Connector 86"/>
          <p:cNvCxnSpPr/>
          <p:nvPr/>
        </p:nvCxnSpPr>
        <p:spPr>
          <a:xfrm flipH="1">
            <a:off x="7592095" y="3575910"/>
            <a:ext cx="1390818" cy="0"/>
          </a:xfrm>
          <a:prstGeom prst="line">
            <a:avLst/>
          </a:prstGeom>
          <a:ln w="38100" cmpd="sng">
            <a:solidFill>
              <a:srgbClr val="FF0000"/>
            </a:solidFill>
            <a:headEnd type="triangle"/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7754489" y="3357842"/>
            <a:ext cx="1056444" cy="238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/>
              <a:t>Overhead</a:t>
            </a:r>
            <a:endParaRPr lang="en-US" sz="1000" b="1" dirty="0"/>
          </a:p>
        </p:txBody>
      </p:sp>
      <p:sp>
        <p:nvSpPr>
          <p:cNvPr id="90" name="TextBox 89"/>
          <p:cNvSpPr txBox="1"/>
          <p:nvPr/>
        </p:nvSpPr>
        <p:spPr>
          <a:xfrm rot="21172212">
            <a:off x="441037" y="1821424"/>
            <a:ext cx="803051" cy="328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11a/g</a:t>
            </a:r>
            <a:endParaRPr lang="en-US" sz="1600" b="1" dirty="0"/>
          </a:p>
        </p:txBody>
      </p:sp>
      <p:sp>
        <p:nvSpPr>
          <p:cNvPr id="91" name="TextBox 90"/>
          <p:cNvSpPr txBox="1"/>
          <p:nvPr/>
        </p:nvSpPr>
        <p:spPr>
          <a:xfrm rot="21172212">
            <a:off x="441037" y="2782217"/>
            <a:ext cx="803051" cy="3282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11n</a:t>
            </a:r>
            <a:endParaRPr lang="en-US" sz="1600" b="1" dirty="0"/>
          </a:p>
        </p:txBody>
      </p:sp>
      <p:sp>
        <p:nvSpPr>
          <p:cNvPr id="92" name="TextBox 91"/>
          <p:cNvSpPr txBox="1"/>
          <p:nvPr/>
        </p:nvSpPr>
        <p:spPr>
          <a:xfrm rot="21172212">
            <a:off x="441037" y="3757938"/>
            <a:ext cx="803051" cy="3282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2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11ac</a:t>
            </a:r>
            <a:endParaRPr lang="en-US" sz="1600" b="1" dirty="0"/>
          </a:p>
        </p:txBody>
      </p:sp>
      <p:sp>
        <p:nvSpPr>
          <p:cNvPr id="28" name="Round Diagonal Corner Rectangle 27"/>
          <p:cNvSpPr/>
          <p:nvPr/>
        </p:nvSpPr>
        <p:spPr>
          <a:xfrm>
            <a:off x="381000" y="4701310"/>
            <a:ext cx="3886200" cy="1905000"/>
          </a:xfrm>
          <a:prstGeom prst="round2DiagRect">
            <a:avLst>
              <a:gd name="adj1" fmla="val 0"/>
              <a:gd name="adj2" fmla="val 11073"/>
            </a:avLst>
          </a:prstGeom>
          <a:solidFill>
            <a:schemeClr val="bg1"/>
          </a:solidFill>
          <a:ln w="38100" cmpd="sng">
            <a:solidFill>
              <a:schemeClr val="tx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42105"/>
            <a:ext cx="8153400" cy="838200"/>
          </a:xfrm>
        </p:spPr>
        <p:txBody>
          <a:bodyPr/>
          <a:lstStyle/>
          <a:p>
            <a:pPr marL="18288" indent="0">
              <a:buNone/>
            </a:pPr>
            <a:r>
              <a:rPr lang="en-US" dirty="0" smtClean="0"/>
              <a:t>Why throughput does not equal data rate…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2BCC59-8EC1-BA46-854B-5FD0FEC4523B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Large(r) Frame Size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Ruckus Proprietary and Confidential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343400" y="4876800"/>
            <a:ext cx="4953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10312" eaLnBrk="1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>
                <a:solidFill>
                  <a:schemeClr val="tx1">
                    <a:lumMod val="75000"/>
                  </a:schemeClr>
                </a:solidFill>
                <a:latin typeface="Arial"/>
                <a:cs typeface="Arial"/>
              </a:defRPr>
            </a:lvl1pPr>
            <a:lvl2pPr marL="458788" indent="-182880" eaLnBrk="1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0000"/>
                  <a:lumOff val="40000"/>
                </a:schemeClr>
              </a:buClr>
              <a:buFont typeface="Courier New"/>
              <a:buChar char="o"/>
              <a:defRPr sz="2000">
                <a:solidFill>
                  <a:schemeClr val="tx1">
                    <a:lumMod val="75000"/>
                  </a:schemeClr>
                </a:solidFill>
                <a:latin typeface="Arial"/>
                <a:cs typeface="Arial"/>
              </a:defRPr>
            </a:lvl2pPr>
            <a:lvl3pPr marL="688975" indent="-182880" eaLnBrk="1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800">
                <a:solidFill>
                  <a:schemeClr val="tx1">
                    <a:lumMod val="75000"/>
                  </a:schemeClr>
                </a:solidFill>
                <a:latin typeface="Arial"/>
                <a:cs typeface="Arial"/>
              </a:defRPr>
            </a:lvl3pPr>
            <a:lvl4pPr marL="923544" indent="-182880" eaLnBrk="1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600">
                <a:solidFill>
                  <a:schemeClr val="tx1">
                    <a:lumMod val="75000"/>
                  </a:schemeClr>
                </a:solidFill>
                <a:latin typeface="Arial"/>
                <a:cs typeface="Arial"/>
              </a:defRPr>
            </a:lvl4pPr>
            <a:lvl5pPr marL="1155700" indent="-228600" eaLnBrk="1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>
                <a:solidFill>
                  <a:schemeClr val="tx1">
                    <a:lumMod val="75000"/>
                  </a:schemeClr>
                </a:solidFill>
                <a:latin typeface="Arial"/>
                <a:cs typeface="Arial"/>
              </a:defRPr>
            </a:lvl5pPr>
            <a:lvl6pPr marL="1612900" indent="-228600" fontAlgn="base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</a:defRPr>
            </a:lvl6pPr>
            <a:lvl7pPr marL="2070100" indent="-228600" fontAlgn="base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</a:defRPr>
            </a:lvl7pPr>
            <a:lvl8pPr marL="2527300" indent="-228600" fontAlgn="base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</a:defRPr>
            </a:lvl8pPr>
            <a:lvl9pPr marL="2984500" indent="-228600" fontAlgn="base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</a:defRPr>
            </a:lvl9pPr>
          </a:lstStyle>
          <a:p>
            <a:pPr marL="18288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600" dirty="0"/>
              <a:t>The Solution: increase payload size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1400" dirty="0"/>
              <a:t>Every data frame in 802.11ac is an A-MPDU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1400" dirty="0"/>
              <a:t>Better </a:t>
            </a:r>
            <a:r>
              <a:rPr lang="en-US" sz="1400" dirty="0" smtClean="0"/>
              <a:t>spectrum </a:t>
            </a:r>
            <a:r>
              <a:rPr lang="en-US" sz="1400" dirty="0"/>
              <a:t>efficiency </a:t>
            </a:r>
            <a:r>
              <a:rPr lang="en-US" sz="1400" dirty="0" smtClean="0"/>
              <a:t>enables </a:t>
            </a:r>
            <a:r>
              <a:rPr lang="en-US" sz="1400" dirty="0"/>
              <a:t>larger frame </a:t>
            </a:r>
            <a:r>
              <a:rPr lang="en-US" sz="1400" dirty="0" smtClean="0"/>
              <a:t>sizes without adverse impact from interference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1400" dirty="0" smtClean="0"/>
              <a:t>Use of large frames depends on high rates</a:t>
            </a:r>
            <a:endParaRPr lang="en-US" sz="1400" dirty="0"/>
          </a:p>
        </p:txBody>
      </p:sp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6127934"/>
              </p:ext>
            </p:extLst>
          </p:nvPr>
        </p:nvGraphicFramePr>
        <p:xfrm>
          <a:off x="457370" y="4793670"/>
          <a:ext cx="3733631" cy="16628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497"/>
                <a:gridCol w="1333032"/>
                <a:gridCol w="800621"/>
                <a:gridCol w="959481"/>
              </a:tblGrid>
              <a:tr h="496957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chemeClr val="bg2"/>
                          </a:solidFill>
                        </a:rPr>
                        <a:t>PHY</a:t>
                      </a:r>
                      <a:endParaRPr lang="en-US" sz="105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chemeClr val="bg2"/>
                          </a:solidFill>
                        </a:rPr>
                        <a:t>Aggregation</a:t>
                      </a:r>
                      <a:endParaRPr lang="en-US" sz="105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chemeClr val="bg2"/>
                          </a:solidFill>
                        </a:rPr>
                        <a:t>Max Bytes (Layer</a:t>
                      </a:r>
                      <a:r>
                        <a:rPr lang="en-US" sz="1050" baseline="0" dirty="0" smtClean="0">
                          <a:solidFill>
                            <a:schemeClr val="bg2"/>
                          </a:solidFill>
                        </a:rPr>
                        <a:t> 2)</a:t>
                      </a:r>
                      <a:endParaRPr lang="en-US" sz="105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chemeClr val="bg2"/>
                          </a:solidFill>
                        </a:rPr>
                        <a:t>Max Bytes</a:t>
                      </a:r>
                      <a:r>
                        <a:rPr lang="en-US" sz="1050" baseline="0" dirty="0" smtClean="0">
                          <a:solidFill>
                            <a:schemeClr val="bg2"/>
                          </a:solidFill>
                        </a:rPr>
                        <a:t> </a:t>
                      </a:r>
                      <a:r>
                        <a:rPr lang="en-US" sz="1050" dirty="0" smtClean="0">
                          <a:solidFill>
                            <a:schemeClr val="bg2"/>
                          </a:solidFill>
                        </a:rPr>
                        <a:t>(Layer 1)</a:t>
                      </a:r>
                      <a:endParaRPr lang="en-US" sz="105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7809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chemeClr val="bg2"/>
                          </a:solidFill>
                        </a:rPr>
                        <a:t>11b</a:t>
                      </a:r>
                      <a:endParaRPr lang="en-US" sz="105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chemeClr val="bg2"/>
                          </a:solidFill>
                        </a:rPr>
                        <a:t>N (fragmentation often used)</a:t>
                      </a:r>
                      <a:endParaRPr lang="en-US" sz="105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chemeClr val="bg2"/>
                          </a:solidFill>
                        </a:rPr>
                        <a:t>2,304</a:t>
                      </a:r>
                      <a:endParaRPr lang="en-US" sz="105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chemeClr val="bg2"/>
                          </a:solidFill>
                        </a:rPr>
                        <a:t>~2,336</a:t>
                      </a:r>
                      <a:endParaRPr lang="en-US" sz="105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8478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chemeClr val="bg2"/>
                          </a:solidFill>
                        </a:rPr>
                        <a:t>11a/g</a:t>
                      </a:r>
                      <a:endParaRPr lang="en-US" sz="105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chemeClr val="bg2"/>
                          </a:solidFill>
                        </a:rPr>
                        <a:t>N</a:t>
                      </a:r>
                      <a:endParaRPr lang="en-US" sz="105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chemeClr val="bg2"/>
                          </a:solidFill>
                        </a:rPr>
                        <a:t>2,304</a:t>
                      </a:r>
                      <a:endParaRPr lang="en-US" sz="105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chemeClr val="bg2"/>
                          </a:solidFill>
                        </a:rPr>
                        <a:t>~2,336</a:t>
                      </a:r>
                      <a:endParaRPr lang="en-US" sz="105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8478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chemeClr val="bg2"/>
                          </a:solidFill>
                        </a:rPr>
                        <a:t>11n</a:t>
                      </a:r>
                      <a:endParaRPr lang="en-US" sz="105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chemeClr val="bg2"/>
                          </a:solidFill>
                        </a:rPr>
                        <a:t>Y</a:t>
                      </a:r>
                      <a:endParaRPr lang="en-US" sz="105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chemeClr val="bg2"/>
                          </a:solidFill>
                        </a:rPr>
                        <a:t>7,935</a:t>
                      </a:r>
                      <a:endParaRPr lang="en-US" sz="105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chemeClr val="bg2"/>
                          </a:solidFill>
                        </a:rPr>
                        <a:t>65,535</a:t>
                      </a:r>
                      <a:endParaRPr lang="en-US" sz="105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8478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chemeClr val="bg2"/>
                          </a:solidFill>
                        </a:rPr>
                        <a:t>11ac</a:t>
                      </a:r>
                      <a:endParaRPr lang="en-US" sz="105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chemeClr val="bg2"/>
                          </a:solidFill>
                        </a:rPr>
                        <a:t>Y</a:t>
                      </a:r>
                      <a:endParaRPr lang="en-US" sz="105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chemeClr val="bg2"/>
                          </a:solidFill>
                        </a:rPr>
                        <a:t>11,454</a:t>
                      </a:r>
                      <a:endParaRPr lang="en-US" sz="105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chemeClr val="bg2"/>
                          </a:solidFill>
                        </a:rPr>
                        <a:t>1,048,575</a:t>
                      </a:r>
                      <a:r>
                        <a:rPr lang="en-US" sz="1050" baseline="0" dirty="0" smtClean="0">
                          <a:solidFill>
                            <a:schemeClr val="bg2"/>
                          </a:solidFill>
                        </a:rPr>
                        <a:t> </a:t>
                      </a:r>
                      <a:endParaRPr lang="en-US" sz="1050" dirty="0">
                        <a:solidFill>
                          <a:schemeClr val="bg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6985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021928" y="1484795"/>
            <a:ext cx="7664872" cy="5449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10312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1pPr>
            <a:lvl2pPr marL="458788" indent="-182880" algn="l" rtl="0" eaLnBrk="1" fontAlgn="base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0000"/>
                  <a:lumOff val="40000"/>
                </a:schemeClr>
              </a:buClr>
              <a:buFont typeface="Courier New"/>
              <a:buChar char="o"/>
              <a:defRPr sz="20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2pPr>
            <a:lvl3pPr marL="688975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8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3pPr>
            <a:lvl4pPr marL="923544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6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4pPr>
            <a:lvl5pPr marL="1155700" indent="-2286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5pPr>
            <a:lvl6pPr marL="1612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6pPr>
            <a:lvl7pPr marL="2070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7pPr>
            <a:lvl8pPr marL="2527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8pPr>
            <a:lvl9pPr marL="298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Font typeface="Courier New"/>
              <a:buNone/>
            </a:pPr>
            <a:r>
              <a:rPr lang="en-US" sz="2000" dirty="0" smtClean="0"/>
              <a:t>Is it backward compatible with 11a/n?</a:t>
            </a:r>
          </a:p>
          <a:p>
            <a:pPr marL="0" indent="0">
              <a:lnSpc>
                <a:spcPct val="100000"/>
              </a:lnSpc>
              <a:spcAft>
                <a:spcPts val="2400"/>
              </a:spcAft>
              <a:buFont typeface="Courier New"/>
              <a:buNone/>
            </a:pPr>
            <a:r>
              <a:rPr lang="en-US" sz="2000" dirty="0" smtClean="0"/>
              <a:t>Yes. 11ac is fully backward compatible with 802.11a/n, using protection mechanisms with 11a/n frame formats.</a:t>
            </a:r>
            <a:endParaRPr lang="en-US" sz="2000" b="1" dirty="0" smtClean="0"/>
          </a:p>
          <a:p>
            <a:pPr marL="0" indent="0">
              <a:lnSpc>
                <a:spcPct val="100000"/>
              </a:lnSpc>
              <a:spcAft>
                <a:spcPts val="600"/>
              </a:spcAft>
              <a:buFont typeface="Courier New"/>
              <a:buNone/>
            </a:pPr>
            <a:r>
              <a:rPr lang="en-US" sz="2000" dirty="0" smtClean="0"/>
              <a:t>What about 2.4 GHz? </a:t>
            </a:r>
          </a:p>
          <a:p>
            <a:pPr marL="0" indent="0">
              <a:lnSpc>
                <a:spcPct val="100000"/>
              </a:lnSpc>
              <a:spcAft>
                <a:spcPts val="2400"/>
              </a:spcAft>
              <a:buNone/>
            </a:pPr>
            <a:r>
              <a:rPr lang="en-US" sz="2000" dirty="0" smtClean="0"/>
              <a:t>Initially</a:t>
            </a:r>
            <a:r>
              <a:rPr lang="en-US" sz="2000" dirty="0"/>
              <a:t>, dual-band APs will be 802.11n in 2.4G and 802.11ac in </a:t>
            </a:r>
            <a:r>
              <a:rPr lang="en-US" sz="2000" dirty="0" smtClean="0"/>
              <a:t>5G. 11ac may eventually be retrofitted to 2.4G for benefits from added spatial streams or 256-QAM.</a:t>
            </a:r>
            <a:endParaRPr lang="en-US" sz="2000" b="1" dirty="0"/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000" dirty="0" smtClean="0"/>
              <a:t>Will it require new hardware?</a:t>
            </a:r>
          </a:p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2000" dirty="0" smtClean="0"/>
              <a:t>Yes. For every supplier, all APs and clients will need new hardware, whether complete AP replacement or modular radio add-ons. Controllers or management software may be software upgradeable. </a:t>
            </a:r>
            <a:endParaRPr lang="en-US" sz="2000" b="1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2BCC59-8EC1-BA46-854B-5FD0FEC4523B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FAQ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smtClean="0"/>
              <a:t>Ruckus Proprietary and Confidential</a:t>
            </a:r>
            <a:endParaRPr lang="en-US" dirty="0"/>
          </a:p>
        </p:txBody>
      </p:sp>
      <p:pic>
        <p:nvPicPr>
          <p:cNvPr id="8" name="Picture 7" descr="QuestionMar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"/>
            <a:ext cx="1321676" cy="1828800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33400" y="1406397"/>
            <a:ext cx="609600" cy="457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10312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1pPr>
            <a:lvl2pPr marL="458788" indent="-182880" algn="l" rtl="0" eaLnBrk="1" fontAlgn="base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0000"/>
                  <a:lumOff val="40000"/>
                </a:schemeClr>
              </a:buClr>
              <a:buFont typeface="Courier New"/>
              <a:buChar char="o"/>
              <a:defRPr sz="20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2pPr>
            <a:lvl3pPr marL="688975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8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3pPr>
            <a:lvl4pPr marL="923544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6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4pPr>
            <a:lvl5pPr marL="1155700" indent="-2286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5pPr>
            <a:lvl6pPr marL="1612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6pPr>
            <a:lvl7pPr marL="2070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7pPr>
            <a:lvl8pPr marL="2527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8pPr>
            <a:lvl9pPr marL="298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Font typeface="Courier New"/>
              <a:buNone/>
            </a:pPr>
            <a:r>
              <a:rPr lang="en-US" sz="2800" b="1" dirty="0" smtClean="0"/>
              <a:t>Q: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550796" y="1787396"/>
            <a:ext cx="609600" cy="53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10312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1pPr>
            <a:lvl2pPr marL="458788" indent="-182880" algn="l" rtl="0" eaLnBrk="1" fontAlgn="base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0000"/>
                  <a:lumOff val="40000"/>
                </a:schemeClr>
              </a:buClr>
              <a:buFont typeface="Courier New"/>
              <a:buChar char="o"/>
              <a:defRPr sz="20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2pPr>
            <a:lvl3pPr marL="688975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8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3pPr>
            <a:lvl4pPr marL="923544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6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4pPr>
            <a:lvl5pPr marL="1155700" indent="-2286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5pPr>
            <a:lvl6pPr marL="1612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6pPr>
            <a:lvl7pPr marL="2070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7pPr>
            <a:lvl8pPr marL="2527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8pPr>
            <a:lvl9pPr marL="298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2"/>
                </a:solidFill>
              </a:rPr>
              <a:t>A: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533400" y="2693098"/>
            <a:ext cx="609600" cy="457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10312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1pPr>
            <a:lvl2pPr marL="458788" indent="-182880" algn="l" rtl="0" eaLnBrk="1" fontAlgn="base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0000"/>
                  <a:lumOff val="40000"/>
                </a:schemeClr>
              </a:buClr>
              <a:buFont typeface="Courier New"/>
              <a:buChar char="o"/>
              <a:defRPr sz="20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2pPr>
            <a:lvl3pPr marL="688975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8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3pPr>
            <a:lvl4pPr marL="923544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6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4pPr>
            <a:lvl5pPr marL="1155700" indent="-2286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5pPr>
            <a:lvl6pPr marL="1612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6pPr>
            <a:lvl7pPr marL="2070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7pPr>
            <a:lvl8pPr marL="2527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8pPr>
            <a:lvl9pPr marL="298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Font typeface="Courier New"/>
              <a:buNone/>
            </a:pPr>
            <a:r>
              <a:rPr lang="en-US" sz="2800" b="1" dirty="0" smtClean="0"/>
              <a:t>Q: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550796" y="3063308"/>
            <a:ext cx="609600" cy="53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10312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1pPr>
            <a:lvl2pPr marL="458788" indent="-182880" algn="l" rtl="0" eaLnBrk="1" fontAlgn="base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0000"/>
                  <a:lumOff val="40000"/>
                </a:schemeClr>
              </a:buClr>
              <a:buFont typeface="Courier New"/>
              <a:buChar char="o"/>
              <a:defRPr sz="20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2pPr>
            <a:lvl3pPr marL="688975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8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3pPr>
            <a:lvl4pPr marL="923544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6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4pPr>
            <a:lvl5pPr marL="1155700" indent="-2286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5pPr>
            <a:lvl6pPr marL="1612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6pPr>
            <a:lvl7pPr marL="2070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7pPr>
            <a:lvl8pPr marL="2527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8pPr>
            <a:lvl9pPr marL="298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2"/>
                </a:solidFill>
              </a:rPr>
              <a:t>A: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533400" y="4289116"/>
            <a:ext cx="609600" cy="457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10312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1pPr>
            <a:lvl2pPr marL="458788" indent="-182880" algn="l" rtl="0" eaLnBrk="1" fontAlgn="base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0000"/>
                  <a:lumOff val="40000"/>
                </a:schemeClr>
              </a:buClr>
              <a:buFont typeface="Courier New"/>
              <a:buChar char="o"/>
              <a:defRPr sz="20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2pPr>
            <a:lvl3pPr marL="688975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8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3pPr>
            <a:lvl4pPr marL="923544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6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4pPr>
            <a:lvl5pPr marL="1155700" indent="-2286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5pPr>
            <a:lvl6pPr marL="1612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6pPr>
            <a:lvl7pPr marL="2070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7pPr>
            <a:lvl8pPr marL="2527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8pPr>
            <a:lvl9pPr marL="298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Font typeface="Courier New"/>
              <a:buNone/>
            </a:pPr>
            <a:r>
              <a:rPr lang="en-US" sz="2800" b="1" dirty="0" smtClean="0"/>
              <a:t>Q: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550796" y="4689605"/>
            <a:ext cx="609600" cy="53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10312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1pPr>
            <a:lvl2pPr marL="458788" indent="-182880" algn="l" rtl="0" eaLnBrk="1" fontAlgn="base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0000"/>
                  <a:lumOff val="40000"/>
                </a:schemeClr>
              </a:buClr>
              <a:buFont typeface="Courier New"/>
              <a:buChar char="o"/>
              <a:defRPr sz="20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2pPr>
            <a:lvl3pPr marL="688975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8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3pPr>
            <a:lvl4pPr marL="923544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6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4pPr>
            <a:lvl5pPr marL="1155700" indent="-2286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5pPr>
            <a:lvl6pPr marL="1612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6pPr>
            <a:lvl7pPr marL="2070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7pPr>
            <a:lvl8pPr marL="2527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8pPr>
            <a:lvl9pPr marL="298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2"/>
                </a:solidFill>
              </a:rPr>
              <a:t>A:</a:t>
            </a:r>
          </a:p>
        </p:txBody>
      </p:sp>
    </p:spTree>
    <p:extLst>
      <p:ext uri="{BB962C8B-B14F-4D97-AF65-F5344CB8AC3E}">
        <p14:creationId xmlns:p14="http://schemas.microsoft.com/office/powerpoint/2010/main" val="21098934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 Diagonal Corner Rectangle 31"/>
          <p:cNvSpPr/>
          <p:nvPr/>
        </p:nvSpPr>
        <p:spPr>
          <a:xfrm>
            <a:off x="445478" y="1284573"/>
            <a:ext cx="8229600" cy="2144427"/>
          </a:xfrm>
          <a:prstGeom prst="round2DiagRect">
            <a:avLst>
              <a:gd name="adj1" fmla="val 0"/>
              <a:gd name="adj2" fmla="val 11073"/>
            </a:avLst>
          </a:prstGeom>
          <a:solidFill>
            <a:schemeClr val="bg1"/>
          </a:solidFill>
          <a:ln w="38100" cmpd="sng">
            <a:solidFill>
              <a:schemeClr val="tx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90600" y="228600"/>
            <a:ext cx="8153400" cy="685800"/>
          </a:xfrm>
        </p:spPr>
        <p:txBody>
          <a:bodyPr/>
          <a:lstStyle/>
          <a:p>
            <a:r>
              <a:rPr lang="en-US" dirty="0" smtClean="0"/>
              <a:t>11ac in Waves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-31750" y="6551316"/>
            <a:ext cx="462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fld id="{F62BCC59-8EC1-BA46-854B-5FD0FEC4523B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74078" y="2892125"/>
            <a:ext cx="236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Net gain</a:t>
            </a:r>
            <a:endParaRPr lang="en-US" sz="2000" b="1" dirty="0"/>
          </a:p>
        </p:txBody>
      </p:sp>
      <p:sp>
        <p:nvSpPr>
          <p:cNvPr id="30" name="Right Arrow 29"/>
          <p:cNvSpPr/>
          <p:nvPr/>
        </p:nvSpPr>
        <p:spPr bwMode="auto">
          <a:xfrm>
            <a:off x="2114924" y="2960508"/>
            <a:ext cx="2362200" cy="304800"/>
          </a:xfrm>
          <a:prstGeom prst="rightArrow">
            <a:avLst/>
          </a:prstGeom>
          <a:solidFill>
            <a:srgbClr val="800000"/>
          </a:solidFill>
          <a:ln w="63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27000" dist="38100" dir="2400000" algn="tl" rotWithShape="0">
              <a:srgbClr val="000000">
                <a:alpha val="39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8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31" name="Content Placeholder 6"/>
          <p:cNvSpPr txBox="1">
            <a:spLocks/>
          </p:cNvSpPr>
          <p:nvPr/>
        </p:nvSpPr>
        <p:spPr bwMode="auto">
          <a:xfrm>
            <a:off x="4248524" y="2791383"/>
            <a:ext cx="4285876" cy="875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228600" indent="-210312"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>
                <a:solidFill>
                  <a:schemeClr val="tx1">
                    <a:lumMod val="75000"/>
                  </a:schemeClr>
                </a:solidFill>
                <a:latin typeface="Arial"/>
                <a:cs typeface="Arial"/>
              </a:defRPr>
            </a:lvl1pPr>
            <a:lvl2pPr marL="458788" lvl="1" indent="-182880"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60000"/>
                  <a:lumOff val="40000"/>
                </a:schemeClr>
              </a:buClr>
              <a:buFont typeface="Courier New"/>
              <a:buChar char="o"/>
              <a:defRPr sz="2000">
                <a:solidFill>
                  <a:schemeClr val="tx1">
                    <a:lumMod val="75000"/>
                  </a:schemeClr>
                </a:solidFill>
                <a:latin typeface="Arial"/>
                <a:cs typeface="Arial"/>
              </a:defRPr>
            </a:lvl2pPr>
            <a:lvl3pPr marL="688975" indent="-182880" eaLnBrk="1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800">
                <a:solidFill>
                  <a:schemeClr val="tx1">
                    <a:lumMod val="75000"/>
                  </a:schemeClr>
                </a:solidFill>
                <a:latin typeface="Arial"/>
                <a:cs typeface="Arial"/>
              </a:defRPr>
            </a:lvl3pPr>
            <a:lvl4pPr marL="923544" indent="-182880" eaLnBrk="1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600">
                <a:solidFill>
                  <a:schemeClr val="tx1">
                    <a:lumMod val="75000"/>
                  </a:schemeClr>
                </a:solidFill>
                <a:latin typeface="Arial"/>
                <a:cs typeface="Arial"/>
              </a:defRPr>
            </a:lvl4pPr>
            <a:lvl5pPr marL="1155700" indent="-228600" eaLnBrk="1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>
                <a:solidFill>
                  <a:schemeClr val="tx1">
                    <a:lumMod val="75000"/>
                  </a:schemeClr>
                </a:solidFill>
                <a:latin typeface="Arial"/>
                <a:cs typeface="Arial"/>
              </a:defRPr>
            </a:lvl5pPr>
            <a:lvl6pPr marL="1612900" indent="-228600" fontAlgn="base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</a:defRPr>
            </a:lvl6pPr>
            <a:lvl7pPr marL="2070100" indent="-228600" fontAlgn="base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</a:defRPr>
            </a:lvl7pPr>
            <a:lvl8pPr marL="2527300" indent="-228600" fontAlgn="base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</a:defRPr>
            </a:lvl8pPr>
            <a:lvl9pPr marL="2984500" indent="-228600" fontAlgn="base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</a:defRPr>
            </a:lvl9pPr>
          </a:lstStyle>
          <a:p>
            <a:pPr marL="275908" lvl="1" indent="0">
              <a:buNone/>
            </a:pPr>
            <a:r>
              <a:rPr lang="en-US" sz="1800" dirty="0" smtClean="0"/>
              <a:t>Slight efficiency improvement, most benefits are for 802.11ac devices</a:t>
            </a:r>
            <a:endParaRPr lang="en-US" sz="1800" dirty="0"/>
          </a:p>
        </p:txBody>
      </p:sp>
      <p:sp>
        <p:nvSpPr>
          <p:cNvPr id="36" name="Round Diagonal Corner Rectangle 35"/>
          <p:cNvSpPr/>
          <p:nvPr/>
        </p:nvSpPr>
        <p:spPr>
          <a:xfrm>
            <a:off x="578692" y="1171017"/>
            <a:ext cx="3067186" cy="457199"/>
          </a:xfrm>
          <a:prstGeom prst="round2DiagRect">
            <a:avLst/>
          </a:prstGeom>
          <a:solidFill>
            <a:srgbClr val="800000"/>
          </a:solidFill>
          <a:ln w="57150" cmpd="sng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674078" y="1143000"/>
            <a:ext cx="2971800" cy="472209"/>
          </a:xfrm>
          <a:prstGeom prst="rect">
            <a:avLst/>
          </a:prstGeom>
          <a:noFill/>
        </p:spPr>
        <p:txBody>
          <a:bodyPr wrap="square" lIns="101882" tIns="50941" rIns="101882" bIns="50941" rtlCol="0" anchor="ctr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Wave 1 – Q3, 2013 </a:t>
            </a:r>
          </a:p>
        </p:txBody>
      </p:sp>
      <p:graphicFrame>
        <p:nvGraphicFramePr>
          <p:cNvPr id="38" name="Table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9279104"/>
              </p:ext>
            </p:extLst>
          </p:nvPr>
        </p:nvGraphicFramePr>
        <p:xfrm>
          <a:off x="685800" y="1643380"/>
          <a:ext cx="7924800" cy="11760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971800"/>
                <a:gridCol w="4953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256-QAM</a:t>
                      </a:r>
                      <a:endParaRPr lang="en-US" sz="1400" dirty="0"/>
                    </a:p>
                  </a:txBody>
                  <a:tcPr anchor="ctr">
                    <a:lnR w="12700" cap="flat" cmpd="sng" algn="ctr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33% gain at very short range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80 MHz channels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Twice the capacity of 40</a:t>
                      </a:r>
                      <a:r>
                        <a:rPr lang="en-US" sz="1200" baseline="0" dirty="0" smtClean="0"/>
                        <a:t> MHz 802.11n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aseline="0" dirty="0" smtClean="0"/>
                        <a:t>(but not recommended for multi-AP deployments)</a:t>
                      </a:r>
                      <a:endParaRPr lang="en-US" sz="1050" dirty="0" smtClean="0"/>
                    </a:p>
                  </a:txBody>
                  <a:tcPr anchor="ctr">
                    <a:lnL w="12700" cap="flat" cmpd="sng" algn="ctr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3 spatial streams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Already supported by 802.11n (3x3)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474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</a:tbl>
          </a:graphicData>
        </a:graphic>
      </p:graphicFrame>
      <p:sp>
        <p:nvSpPr>
          <p:cNvPr id="41" name="Round Diagonal Corner Rectangle 40"/>
          <p:cNvSpPr/>
          <p:nvPr/>
        </p:nvSpPr>
        <p:spPr>
          <a:xfrm>
            <a:off x="438524" y="3875372"/>
            <a:ext cx="8229600" cy="2677827"/>
          </a:xfrm>
          <a:prstGeom prst="round2DiagRect">
            <a:avLst>
              <a:gd name="adj1" fmla="val 0"/>
              <a:gd name="adj2" fmla="val 11073"/>
            </a:avLst>
          </a:prstGeom>
          <a:solidFill>
            <a:schemeClr val="bg1"/>
          </a:solidFill>
          <a:ln w="38100" cmpd="sng">
            <a:solidFill>
              <a:schemeClr val="tx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667124" y="5988143"/>
            <a:ext cx="236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Net gain</a:t>
            </a:r>
            <a:endParaRPr lang="en-US" sz="2000" b="1" dirty="0"/>
          </a:p>
        </p:txBody>
      </p:sp>
      <p:sp>
        <p:nvSpPr>
          <p:cNvPr id="43" name="Right Arrow 42"/>
          <p:cNvSpPr/>
          <p:nvPr/>
        </p:nvSpPr>
        <p:spPr bwMode="auto">
          <a:xfrm>
            <a:off x="2114924" y="6056526"/>
            <a:ext cx="2362200" cy="304800"/>
          </a:xfrm>
          <a:prstGeom prst="rightArrow">
            <a:avLst/>
          </a:prstGeom>
          <a:solidFill>
            <a:srgbClr val="007800"/>
          </a:solidFill>
          <a:ln w="63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27000" dist="38100" dir="2400000" algn="tl" rotWithShape="0">
              <a:srgbClr val="000000">
                <a:alpha val="39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8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44" name="Content Placeholder 6"/>
          <p:cNvSpPr txBox="1">
            <a:spLocks/>
          </p:cNvSpPr>
          <p:nvPr/>
        </p:nvSpPr>
        <p:spPr bwMode="auto">
          <a:xfrm>
            <a:off x="4248524" y="5889054"/>
            <a:ext cx="4362076" cy="875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228600" indent="-210312"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>
                <a:solidFill>
                  <a:schemeClr val="tx1">
                    <a:lumMod val="75000"/>
                  </a:schemeClr>
                </a:solidFill>
                <a:latin typeface="Arial"/>
                <a:cs typeface="Arial"/>
              </a:defRPr>
            </a:lvl1pPr>
            <a:lvl2pPr marL="458788" lvl="1" indent="-182880"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>
                  <a:lumMod val="60000"/>
                  <a:lumOff val="40000"/>
                </a:schemeClr>
              </a:buClr>
              <a:buFont typeface="Courier New"/>
              <a:buChar char="o"/>
              <a:defRPr sz="2000">
                <a:solidFill>
                  <a:schemeClr val="tx1">
                    <a:lumMod val="75000"/>
                  </a:schemeClr>
                </a:solidFill>
                <a:latin typeface="Arial"/>
                <a:cs typeface="Arial"/>
              </a:defRPr>
            </a:lvl2pPr>
            <a:lvl3pPr marL="688975" indent="-182880" eaLnBrk="1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800">
                <a:solidFill>
                  <a:schemeClr val="tx1">
                    <a:lumMod val="75000"/>
                  </a:schemeClr>
                </a:solidFill>
                <a:latin typeface="Arial"/>
                <a:cs typeface="Arial"/>
              </a:defRPr>
            </a:lvl3pPr>
            <a:lvl4pPr marL="923544" indent="-182880" eaLnBrk="1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600">
                <a:solidFill>
                  <a:schemeClr val="tx1">
                    <a:lumMod val="75000"/>
                  </a:schemeClr>
                </a:solidFill>
                <a:latin typeface="Arial"/>
                <a:cs typeface="Arial"/>
              </a:defRPr>
            </a:lvl4pPr>
            <a:lvl5pPr marL="1155700" indent="-228600" eaLnBrk="1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>
                <a:solidFill>
                  <a:schemeClr val="tx1">
                    <a:lumMod val="75000"/>
                  </a:schemeClr>
                </a:solidFill>
                <a:latin typeface="Arial"/>
                <a:cs typeface="Arial"/>
              </a:defRPr>
            </a:lvl5pPr>
            <a:lvl6pPr marL="1612900" indent="-228600" fontAlgn="base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</a:defRPr>
            </a:lvl6pPr>
            <a:lvl7pPr marL="2070100" indent="-228600" fontAlgn="base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</a:defRPr>
            </a:lvl7pPr>
            <a:lvl8pPr marL="2527300" indent="-228600" fontAlgn="base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</a:defRPr>
            </a:lvl8pPr>
            <a:lvl9pPr marL="2984500" indent="-228600" fontAlgn="base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</a:defRPr>
            </a:lvl9pPr>
          </a:lstStyle>
          <a:p>
            <a:pPr marL="275908" lvl="1" indent="0">
              <a:buNone/>
            </a:pPr>
            <a:r>
              <a:rPr lang="en-US" sz="1800" dirty="0" smtClean="0"/>
              <a:t>Multiples aggregate network capacity and efficiency, </a:t>
            </a:r>
            <a:r>
              <a:rPr lang="en-US" sz="1800" u="sng" dirty="0" smtClean="0"/>
              <a:t>ALL</a:t>
            </a:r>
            <a:r>
              <a:rPr lang="en-US" sz="1800" dirty="0" smtClean="0"/>
              <a:t> devices benefit</a:t>
            </a:r>
            <a:endParaRPr lang="en-US" sz="1800" dirty="0"/>
          </a:p>
        </p:txBody>
      </p:sp>
      <p:sp>
        <p:nvSpPr>
          <p:cNvPr id="45" name="Round Diagonal Corner Rectangle 44"/>
          <p:cNvSpPr/>
          <p:nvPr/>
        </p:nvSpPr>
        <p:spPr>
          <a:xfrm>
            <a:off x="571738" y="3761817"/>
            <a:ext cx="3067186" cy="457199"/>
          </a:xfrm>
          <a:prstGeom prst="round2DiagRect">
            <a:avLst/>
          </a:prstGeom>
          <a:solidFill>
            <a:srgbClr val="007800"/>
          </a:solidFill>
          <a:ln w="57150" cmpd="sng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667124" y="3733800"/>
            <a:ext cx="2971800" cy="472209"/>
          </a:xfrm>
          <a:prstGeom prst="rect">
            <a:avLst/>
          </a:prstGeom>
          <a:noFill/>
        </p:spPr>
        <p:txBody>
          <a:bodyPr wrap="square" lIns="101882" tIns="50941" rIns="101882" bIns="50941" rtlCol="0" anchor="ctr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Wave 2 – Late 2014 </a:t>
            </a:r>
          </a:p>
        </p:txBody>
      </p:sp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0285943"/>
              </p:ext>
            </p:extLst>
          </p:nvPr>
        </p:nvGraphicFramePr>
        <p:xfrm>
          <a:off x="678846" y="4224097"/>
          <a:ext cx="7924800" cy="156859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971800"/>
                <a:gridCol w="4953000"/>
              </a:tblGrid>
              <a:tr h="33852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Wave 1+</a:t>
                      </a:r>
                      <a:endParaRPr lang="en-US" sz="1400" dirty="0"/>
                    </a:p>
                  </a:txBody>
                  <a:tcPr anchor="ctr">
                    <a:lnR w="12700" cap="flat" cmpd="sng" algn="ctr">
                      <a:solidFill>
                        <a:srgbClr val="5F5F5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5F5F5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Includes all Wave 1 features, with additional chip</a:t>
                      </a:r>
                      <a:r>
                        <a:rPr lang="en-US" sz="1200" baseline="0" dirty="0" smtClean="0"/>
                        <a:t> improvements</a:t>
                      </a:r>
                      <a:endParaRPr lang="en-US" sz="1200" dirty="0" smtClean="0"/>
                    </a:p>
                  </a:txBody>
                  <a:tcPr anchor="ctr">
                    <a:lnL w="12700" cap="flat" cmpd="sng" algn="ctr">
                      <a:solidFill>
                        <a:srgbClr val="5F5F5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5F5F5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649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80 / 160 MHz channels</a:t>
                      </a:r>
                      <a:endParaRPr lang="en-US" sz="1400" dirty="0"/>
                    </a:p>
                  </a:txBody>
                  <a:tcPr anchor="ctr">
                    <a:lnR w="12700" cap="flat" cmpd="sng" algn="ctr">
                      <a:solidFill>
                        <a:srgbClr val="5F5F5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Twice the capacity of 80</a:t>
                      </a:r>
                      <a:r>
                        <a:rPr lang="en-US" sz="1200" baseline="0" dirty="0" smtClean="0"/>
                        <a:t> MHz 802.11ac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aseline="0" dirty="0" smtClean="0"/>
                        <a:t>(but not recommended for multi-AP deployments)</a:t>
                      </a:r>
                      <a:endParaRPr lang="en-US" sz="1050" dirty="0" smtClean="0"/>
                    </a:p>
                  </a:txBody>
                  <a:tcPr anchor="ctr">
                    <a:lnL w="12700" cap="flat" cmpd="sng" algn="ctr">
                      <a:solidFill>
                        <a:srgbClr val="5F5F5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5F5F5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736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3+ spatial streams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5F5F5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Likely 4 spatial streams. N-fold</a:t>
                      </a:r>
                      <a:r>
                        <a:rPr lang="en-US" sz="1200" baseline="0" dirty="0" smtClean="0"/>
                        <a:t> throughput gain for high-end clients, more flexibility/capacity for MU-MIMO</a:t>
                      </a:r>
                      <a:endParaRPr lang="en-US" sz="1050" dirty="0" smtClean="0"/>
                    </a:p>
                  </a:txBody>
                  <a:tcPr anchor="ctr">
                    <a:lnL w="12700" cap="flat" cmpd="sng" algn="ctr">
                      <a:solidFill>
                        <a:srgbClr val="5F5F5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5F5F5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8525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MU-MIMO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5F5F5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Up to 4x capacity</a:t>
                      </a:r>
                      <a:r>
                        <a:rPr lang="en-US" sz="1200" baseline="0" dirty="0" smtClean="0"/>
                        <a:t> boost, multiplies aggregate capacity</a:t>
                      </a:r>
                      <a:endParaRPr lang="en-US" sz="1200" dirty="0" smtClean="0"/>
                    </a:p>
                  </a:txBody>
                  <a:tcPr anchor="ctr">
                    <a:lnL w="12700" cap="flat" cmpd="sng" algn="ctr">
                      <a:solidFill>
                        <a:srgbClr val="5F5F5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5F5F5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45743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spc="-100" dirty="0" smtClean="0"/>
              <a:t>Better 11ac with Ruckus</a:t>
            </a:r>
            <a:endParaRPr lang="en-US" sz="3400" spc="-1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F7F7F"/>
                </a:solidFill>
              </a:rPr>
              <a:t>Making the most of next-generation Wi-Fi</a:t>
            </a:r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-31750" y="6560655"/>
            <a:ext cx="462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fld id="{F62BCC59-8EC1-BA46-854B-5FD0FEC4523B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79450" y="6643643"/>
            <a:ext cx="358140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 eaLnBrk="1" hangingPunct="1">
              <a:defRPr/>
            </a:pPr>
            <a:r>
              <a:rPr lang="en-US" sz="800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Arial"/>
                <a:cs typeface="Arial"/>
              </a:rPr>
              <a:t>RUCKUS WIRELESS PROPRIETARY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792510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2BCC59-8EC1-BA46-854B-5FD0FEC4523B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Maximizing 256-QAM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Ruckus Proprietary and Confidential</a:t>
            </a:r>
            <a:endParaRPr lang="en-US" dirty="0"/>
          </a:p>
        </p:txBody>
      </p:sp>
      <p:grpSp>
        <p:nvGrpSpPr>
          <p:cNvPr id="55" name="Group 54"/>
          <p:cNvGrpSpPr/>
          <p:nvPr/>
        </p:nvGrpSpPr>
        <p:grpSpPr>
          <a:xfrm>
            <a:off x="228600" y="1020271"/>
            <a:ext cx="3932729" cy="3932729"/>
            <a:chOff x="228600" y="1020271"/>
            <a:chExt cx="3932729" cy="3932729"/>
          </a:xfrm>
        </p:grpSpPr>
        <p:sp>
          <p:nvSpPr>
            <p:cNvPr id="19" name="Oval 18"/>
            <p:cNvSpPr>
              <a:spLocks noChangeAspect="1"/>
            </p:cNvSpPr>
            <p:nvPr/>
          </p:nvSpPr>
          <p:spPr bwMode="auto">
            <a:xfrm>
              <a:off x="228600" y="1020271"/>
              <a:ext cx="3932729" cy="393272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1" name="Oval 10"/>
            <p:cNvSpPr>
              <a:spLocks noChangeAspect="1"/>
            </p:cNvSpPr>
            <p:nvPr/>
          </p:nvSpPr>
          <p:spPr bwMode="auto">
            <a:xfrm>
              <a:off x="700528" y="1492198"/>
              <a:ext cx="2988874" cy="2988874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10" name="Oval 9"/>
            <p:cNvSpPr>
              <a:spLocks noChangeAspect="1"/>
            </p:cNvSpPr>
            <p:nvPr/>
          </p:nvSpPr>
          <p:spPr bwMode="auto">
            <a:xfrm>
              <a:off x="1231446" y="2023117"/>
              <a:ext cx="1927037" cy="1927037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9" name="Oval 8"/>
            <p:cNvSpPr>
              <a:spLocks noChangeAspect="1"/>
            </p:cNvSpPr>
            <p:nvPr/>
          </p:nvSpPr>
          <p:spPr bwMode="auto">
            <a:xfrm>
              <a:off x="1624719" y="2416390"/>
              <a:ext cx="1140491" cy="114049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8" name="Oval 7"/>
            <p:cNvSpPr>
              <a:spLocks noChangeAspect="1"/>
            </p:cNvSpPr>
            <p:nvPr/>
          </p:nvSpPr>
          <p:spPr bwMode="auto">
            <a:xfrm>
              <a:off x="1880346" y="2672017"/>
              <a:ext cx="629237" cy="629237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pic>
          <p:nvPicPr>
            <p:cNvPr id="18" name="Picture 17" descr="aerohive_ap2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6790" y="2485632"/>
              <a:ext cx="873940" cy="788866"/>
            </a:xfrm>
            <a:prstGeom prst="rect">
              <a:avLst/>
            </a:prstGeom>
            <a:effectLst/>
          </p:spPr>
        </p:pic>
      </p:grpSp>
      <p:grpSp>
        <p:nvGrpSpPr>
          <p:cNvPr id="53" name="Group 52"/>
          <p:cNvGrpSpPr/>
          <p:nvPr/>
        </p:nvGrpSpPr>
        <p:grpSpPr>
          <a:xfrm>
            <a:off x="4982671" y="1020271"/>
            <a:ext cx="3932729" cy="3932729"/>
            <a:chOff x="4982671" y="1020271"/>
            <a:chExt cx="3932729" cy="3932729"/>
          </a:xfrm>
        </p:grpSpPr>
        <p:sp>
          <p:nvSpPr>
            <p:cNvPr id="20" name="Oval 19"/>
            <p:cNvSpPr>
              <a:spLocks noChangeAspect="1"/>
            </p:cNvSpPr>
            <p:nvPr/>
          </p:nvSpPr>
          <p:spPr bwMode="auto">
            <a:xfrm>
              <a:off x="4982671" y="1020271"/>
              <a:ext cx="3932729" cy="393272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21" name="Oval 20"/>
            <p:cNvSpPr>
              <a:spLocks noChangeAspect="1"/>
            </p:cNvSpPr>
            <p:nvPr/>
          </p:nvSpPr>
          <p:spPr bwMode="auto">
            <a:xfrm>
              <a:off x="5288550" y="1326150"/>
              <a:ext cx="3320971" cy="3320971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22" name="Oval 21"/>
            <p:cNvSpPr>
              <a:spLocks noChangeAspect="1"/>
            </p:cNvSpPr>
            <p:nvPr/>
          </p:nvSpPr>
          <p:spPr bwMode="auto">
            <a:xfrm>
              <a:off x="5671667" y="1709267"/>
              <a:ext cx="2554736" cy="255473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23" name="Oval 22"/>
            <p:cNvSpPr>
              <a:spLocks noChangeAspect="1"/>
            </p:cNvSpPr>
            <p:nvPr/>
          </p:nvSpPr>
          <p:spPr bwMode="auto">
            <a:xfrm>
              <a:off x="6012464" y="2050064"/>
              <a:ext cx="1873143" cy="1873143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24" name="Oval 23"/>
            <p:cNvSpPr>
              <a:spLocks noChangeAspect="1"/>
            </p:cNvSpPr>
            <p:nvPr/>
          </p:nvSpPr>
          <p:spPr bwMode="auto">
            <a:xfrm>
              <a:off x="6272658" y="2310259"/>
              <a:ext cx="1352754" cy="135275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pic>
          <p:nvPicPr>
            <p:cNvPr id="12" name="Picture 11" descr="7982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2065" y="2759411"/>
              <a:ext cx="873940" cy="454449"/>
            </a:xfrm>
            <a:prstGeom prst="rect">
              <a:avLst/>
            </a:prstGeom>
            <a:effectLst/>
          </p:spPr>
        </p:pic>
      </p:grpSp>
      <p:grpSp>
        <p:nvGrpSpPr>
          <p:cNvPr id="54" name="Group 53"/>
          <p:cNvGrpSpPr/>
          <p:nvPr/>
        </p:nvGrpSpPr>
        <p:grpSpPr>
          <a:xfrm>
            <a:off x="3865767" y="914400"/>
            <a:ext cx="1401734" cy="1371600"/>
            <a:chOff x="3865767" y="914400"/>
            <a:chExt cx="1401734" cy="1371600"/>
          </a:xfrm>
        </p:grpSpPr>
        <p:sp>
          <p:nvSpPr>
            <p:cNvPr id="49" name="Rounded Rectangle 48"/>
            <p:cNvSpPr/>
            <p:nvPr/>
          </p:nvSpPr>
          <p:spPr bwMode="auto">
            <a:xfrm>
              <a:off x="3865767" y="914400"/>
              <a:ext cx="1371600" cy="13716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29" name="Oval 28"/>
            <p:cNvSpPr>
              <a:spLocks noChangeAspect="1"/>
            </p:cNvSpPr>
            <p:nvPr/>
          </p:nvSpPr>
          <p:spPr bwMode="auto">
            <a:xfrm>
              <a:off x="4038600" y="1053048"/>
              <a:ext cx="182880" cy="18288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276901" y="990600"/>
              <a:ext cx="685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BPSK</a:t>
              </a:r>
              <a:endParaRPr lang="en-US" sz="1400" dirty="0"/>
            </a:p>
          </p:txBody>
        </p:sp>
        <p:sp>
          <p:nvSpPr>
            <p:cNvPr id="30" name="Oval 29"/>
            <p:cNvSpPr>
              <a:spLocks noChangeAspect="1"/>
            </p:cNvSpPr>
            <p:nvPr/>
          </p:nvSpPr>
          <p:spPr bwMode="auto">
            <a:xfrm>
              <a:off x="4038600" y="1278671"/>
              <a:ext cx="182880" cy="18288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276901" y="1216223"/>
              <a:ext cx="685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DPSK</a:t>
              </a:r>
              <a:endParaRPr lang="en-US" sz="1400" dirty="0"/>
            </a:p>
          </p:txBody>
        </p:sp>
        <p:sp>
          <p:nvSpPr>
            <p:cNvPr id="31" name="Oval 30"/>
            <p:cNvSpPr>
              <a:spLocks noChangeAspect="1"/>
            </p:cNvSpPr>
            <p:nvPr/>
          </p:nvSpPr>
          <p:spPr bwMode="auto">
            <a:xfrm>
              <a:off x="4038600" y="1507271"/>
              <a:ext cx="182880" cy="18288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276901" y="1444823"/>
              <a:ext cx="990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16-QAM</a:t>
              </a:r>
              <a:endParaRPr lang="en-US" sz="1400" dirty="0"/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 bwMode="auto">
            <a:xfrm>
              <a:off x="4038600" y="1735871"/>
              <a:ext cx="182880" cy="18288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276901" y="1673423"/>
              <a:ext cx="990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64-QAM</a:t>
              </a:r>
              <a:endParaRPr lang="en-US" sz="1400" dirty="0"/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 bwMode="auto">
            <a:xfrm>
              <a:off x="4038600" y="1964471"/>
              <a:ext cx="182880" cy="18288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276901" y="1902023"/>
              <a:ext cx="990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256-QAM</a:t>
              </a:r>
              <a:endParaRPr lang="en-US" sz="1400" dirty="0"/>
            </a:p>
          </p:txBody>
        </p:sp>
      </p:grpSp>
      <p:sp>
        <p:nvSpPr>
          <p:cNvPr id="52" name="Content Placeholder 1"/>
          <p:cNvSpPr>
            <a:spLocks noGrp="1"/>
          </p:cNvSpPr>
          <p:nvPr>
            <p:ph idx="1"/>
          </p:nvPr>
        </p:nvSpPr>
        <p:spPr>
          <a:xfrm>
            <a:off x="762000" y="5029200"/>
            <a:ext cx="7924800" cy="1676400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600" dirty="0" smtClean="0"/>
              <a:t>With per-packet adaptive antenna control, polarization diversity, and active channel selection techniques, Ruckus APs maximize the potential of 256-QAM with 11ac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1200" dirty="0" smtClean="0"/>
              <a:t>Greater SNR/SINR increases the useful downlink range of 256-QAM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1200" dirty="0" smtClean="0"/>
              <a:t>Adaptive PD-MRC and higher uplink receive sensitivity increase uplink range of 256-QAM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1200" dirty="0" smtClean="0"/>
              <a:t>APs select channels with more capacity and less noise and interference </a:t>
            </a:r>
            <a:endParaRPr lang="en-US" sz="1200" dirty="0"/>
          </a:p>
          <a:p>
            <a:pPr marL="506095" lvl="2" indent="0">
              <a:lnSpc>
                <a:spcPct val="100000"/>
              </a:lnSpc>
              <a:spcAft>
                <a:spcPts val="600"/>
              </a:spcAft>
              <a:buNone/>
            </a:pPr>
            <a:endParaRPr lang="en-US" sz="1000" dirty="0" smtClean="0"/>
          </a:p>
        </p:txBody>
      </p:sp>
      <p:sp>
        <p:nvSpPr>
          <p:cNvPr id="56" name="Left-Right Arrow 55"/>
          <p:cNvSpPr/>
          <p:nvPr/>
        </p:nvSpPr>
        <p:spPr bwMode="auto">
          <a:xfrm>
            <a:off x="4030348" y="2743200"/>
            <a:ext cx="1083305" cy="457200"/>
          </a:xfrm>
          <a:prstGeom prst="leftRightArrow">
            <a:avLst/>
          </a:prstGeom>
          <a:solidFill>
            <a:schemeClr val="bg1">
              <a:lumMod val="95000"/>
            </a:schemeClr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219200" y="9906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/>
              <a:t>Them</a:t>
            </a:r>
            <a:endParaRPr lang="en-US" sz="1800" dirty="0"/>
          </a:p>
        </p:txBody>
      </p:sp>
      <p:sp>
        <p:nvSpPr>
          <p:cNvPr id="58" name="TextBox 57"/>
          <p:cNvSpPr txBox="1"/>
          <p:nvPr/>
        </p:nvSpPr>
        <p:spPr>
          <a:xfrm>
            <a:off x="5943600" y="9906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/>
              <a:t>Us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830331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2BCC59-8EC1-BA46-854B-5FD0FEC4523B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Smarter Channel Planning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Ruckus Proprietary and Confidential</a:t>
            </a:r>
            <a:endParaRPr lang="en-US" dirty="0"/>
          </a:p>
        </p:txBody>
      </p:sp>
      <p:pic>
        <p:nvPicPr>
          <p:cNvPr id="95" name="Picture 94" descr="channelfly_optimizer.png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20" y="4648200"/>
            <a:ext cx="1920239" cy="1554480"/>
          </a:xfrm>
          <a:prstGeom prst="roundRect">
            <a:avLst>
              <a:gd name="adj" fmla="val 11931"/>
            </a:avLst>
          </a:prstGeom>
          <a:ln w="19050" cmpd="sng">
            <a:solidFill>
              <a:schemeClr val="tx1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15" name="Group 114"/>
          <p:cNvGrpSpPr/>
          <p:nvPr/>
        </p:nvGrpSpPr>
        <p:grpSpPr>
          <a:xfrm>
            <a:off x="401820" y="1219200"/>
            <a:ext cx="1920648" cy="1551432"/>
            <a:chOff x="401820" y="1219200"/>
            <a:chExt cx="1920648" cy="1551432"/>
          </a:xfrm>
        </p:grpSpPr>
        <p:sp>
          <p:nvSpPr>
            <p:cNvPr id="96" name="Rounded Rectangle 95"/>
            <p:cNvSpPr>
              <a:spLocks/>
            </p:cNvSpPr>
            <p:nvPr/>
          </p:nvSpPr>
          <p:spPr bwMode="auto">
            <a:xfrm>
              <a:off x="401820" y="1219200"/>
              <a:ext cx="1920648" cy="1551432"/>
            </a:xfrm>
            <a:prstGeom prst="roundRect">
              <a:avLst/>
            </a:prstGeom>
            <a:solidFill>
              <a:schemeClr val="tx1">
                <a:lumMod val="40000"/>
                <a:lumOff val="60000"/>
              </a:schemeClr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grpSp>
          <p:nvGrpSpPr>
            <p:cNvPr id="97" name="Group 96"/>
            <p:cNvGrpSpPr>
              <a:grpSpLocks noChangeAspect="1"/>
            </p:cNvGrpSpPr>
            <p:nvPr/>
          </p:nvGrpSpPr>
          <p:grpSpPr>
            <a:xfrm>
              <a:off x="567785" y="1492317"/>
              <a:ext cx="1588719" cy="1005198"/>
              <a:chOff x="6163202" y="1905452"/>
              <a:chExt cx="2408761" cy="1357516"/>
            </a:xfrm>
          </p:grpSpPr>
          <p:sp>
            <p:nvSpPr>
              <p:cNvPr id="68" name="Trapezoid 67"/>
              <p:cNvSpPr/>
              <p:nvPr/>
            </p:nvSpPr>
            <p:spPr bwMode="auto">
              <a:xfrm>
                <a:off x="6217311" y="1905452"/>
                <a:ext cx="284460" cy="263918"/>
              </a:xfrm>
              <a:prstGeom prst="trapezoid">
                <a:avLst/>
              </a:prstGeom>
              <a:solidFill>
                <a:srgbClr val="4F81BD"/>
              </a:solidFill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9" name="Trapezoid 68"/>
              <p:cNvSpPr/>
              <p:nvPr/>
            </p:nvSpPr>
            <p:spPr bwMode="auto">
              <a:xfrm>
                <a:off x="6501799" y="1905452"/>
                <a:ext cx="284460" cy="263918"/>
              </a:xfrm>
              <a:prstGeom prst="trapezoid">
                <a:avLst/>
              </a:prstGeom>
              <a:solidFill>
                <a:srgbClr val="4F81BD"/>
              </a:solidFill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i="0" u="none" strike="noStrike" kern="0" cap="none" spc="0" normalizeH="0" baseline="0" noProof="0" smtClean="0">
                  <a:ln>
                    <a:noFill/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70" name="Trapezoid 69"/>
              <p:cNvSpPr/>
              <p:nvPr/>
            </p:nvSpPr>
            <p:spPr bwMode="auto">
              <a:xfrm>
                <a:off x="6790264" y="1905452"/>
                <a:ext cx="284460" cy="263918"/>
              </a:xfrm>
              <a:prstGeom prst="trapezoid">
                <a:avLst/>
              </a:prstGeom>
              <a:solidFill>
                <a:srgbClr val="4F81BD"/>
              </a:solidFill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i="0" u="none" strike="noStrike" kern="0" cap="none" spc="0" normalizeH="0" baseline="0" noProof="0" smtClean="0">
                  <a:ln>
                    <a:noFill/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71" name="Trapezoid 70"/>
              <p:cNvSpPr/>
              <p:nvPr/>
            </p:nvSpPr>
            <p:spPr bwMode="auto">
              <a:xfrm>
                <a:off x="7074751" y="1905452"/>
                <a:ext cx="284460" cy="263918"/>
              </a:xfrm>
              <a:prstGeom prst="trapezoid">
                <a:avLst/>
              </a:prstGeom>
              <a:solidFill>
                <a:srgbClr val="4F81BD"/>
              </a:solidFill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i="0" u="none" strike="noStrike" kern="0" cap="none" spc="0" normalizeH="0" baseline="0" noProof="0" smtClean="0">
                  <a:ln>
                    <a:noFill/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72" name="Trapezoid 71"/>
              <p:cNvSpPr/>
              <p:nvPr/>
            </p:nvSpPr>
            <p:spPr bwMode="auto">
              <a:xfrm>
                <a:off x="7365915" y="1905452"/>
                <a:ext cx="284460" cy="263918"/>
              </a:xfrm>
              <a:prstGeom prst="trapezoid">
                <a:avLst/>
              </a:prstGeom>
              <a:solidFill>
                <a:srgbClr val="4F81BD"/>
              </a:solidFill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i="0" u="none" strike="noStrike" kern="0" cap="none" spc="0" normalizeH="0" baseline="0" noProof="0" smtClean="0">
                  <a:ln>
                    <a:noFill/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73" name="Trapezoid 72"/>
              <p:cNvSpPr/>
              <p:nvPr/>
            </p:nvSpPr>
            <p:spPr bwMode="auto">
              <a:xfrm>
                <a:off x="7650403" y="1905452"/>
                <a:ext cx="284460" cy="263918"/>
              </a:xfrm>
              <a:prstGeom prst="trapezoid">
                <a:avLst/>
              </a:prstGeom>
              <a:solidFill>
                <a:srgbClr val="4F81BD"/>
              </a:solidFill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i="0" u="none" strike="noStrike" kern="0" cap="none" spc="0" normalizeH="0" baseline="0" noProof="0" smtClean="0">
                  <a:ln>
                    <a:noFill/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74" name="Trapezoid 73"/>
              <p:cNvSpPr/>
              <p:nvPr/>
            </p:nvSpPr>
            <p:spPr bwMode="auto">
              <a:xfrm>
                <a:off x="7938868" y="1905452"/>
                <a:ext cx="284460" cy="263918"/>
              </a:xfrm>
              <a:prstGeom prst="trapezoid">
                <a:avLst/>
              </a:prstGeom>
              <a:solidFill>
                <a:srgbClr val="4F81BD"/>
              </a:solidFill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i="0" u="none" strike="noStrike" kern="0" cap="none" spc="0" normalizeH="0" baseline="0" noProof="0" smtClean="0">
                  <a:ln>
                    <a:noFill/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75" name="Trapezoid 74"/>
              <p:cNvSpPr/>
              <p:nvPr/>
            </p:nvSpPr>
            <p:spPr bwMode="auto">
              <a:xfrm>
                <a:off x="8223355" y="1905453"/>
                <a:ext cx="284460" cy="263918"/>
              </a:xfrm>
              <a:prstGeom prst="trapezoid">
                <a:avLst/>
              </a:prstGeom>
              <a:solidFill>
                <a:srgbClr val="4F81BD"/>
              </a:solidFill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i="0" u="none" strike="noStrike" kern="0" cap="none" spc="0" normalizeH="0" baseline="0" noProof="0" smtClean="0">
                  <a:ln>
                    <a:noFill/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76" name="Trapezoid 75"/>
              <p:cNvSpPr/>
              <p:nvPr/>
            </p:nvSpPr>
            <p:spPr bwMode="auto">
              <a:xfrm>
                <a:off x="6213060" y="2273905"/>
                <a:ext cx="595249" cy="263918"/>
              </a:xfrm>
              <a:prstGeom prst="trapezoid">
                <a:avLst/>
              </a:prstGeom>
              <a:solidFill>
                <a:srgbClr val="1F497D"/>
              </a:solidFill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Calibri"/>
                    <a:ea typeface="+mn-ea"/>
                    <a:cs typeface="Calibri"/>
                  </a:rPr>
                  <a:t>38</a:t>
                </a:r>
              </a:p>
            </p:txBody>
          </p:sp>
          <p:sp>
            <p:nvSpPr>
              <p:cNvPr id="77" name="Trapezoid 76"/>
              <p:cNvSpPr/>
              <p:nvPr/>
            </p:nvSpPr>
            <p:spPr bwMode="auto">
              <a:xfrm>
                <a:off x="6784208" y="2273905"/>
                <a:ext cx="595249" cy="263918"/>
              </a:xfrm>
              <a:prstGeom prst="trapezoid">
                <a:avLst/>
              </a:prstGeom>
              <a:solidFill>
                <a:srgbClr val="1F497D"/>
              </a:solidFill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800" kern="0" dirty="0"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Calibri"/>
                    <a:ea typeface="+mn-ea"/>
                    <a:cs typeface="Calibri"/>
                  </a:rPr>
                  <a:t>46</a:t>
                </a:r>
              </a:p>
            </p:txBody>
          </p:sp>
          <p:sp>
            <p:nvSpPr>
              <p:cNvPr id="78" name="Trapezoid 77"/>
              <p:cNvSpPr/>
              <p:nvPr/>
            </p:nvSpPr>
            <p:spPr bwMode="auto">
              <a:xfrm>
                <a:off x="7363713" y="2273905"/>
                <a:ext cx="595249" cy="263918"/>
              </a:xfrm>
              <a:prstGeom prst="trapezoid">
                <a:avLst/>
              </a:prstGeom>
              <a:solidFill>
                <a:srgbClr val="1F497D"/>
              </a:solidFill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Calibri"/>
                    <a:ea typeface="+mn-ea"/>
                    <a:cs typeface="Calibri"/>
                  </a:rPr>
                  <a:t>54</a:t>
                </a:r>
              </a:p>
            </p:txBody>
          </p:sp>
          <p:sp>
            <p:nvSpPr>
              <p:cNvPr id="79" name="Trapezoid 78"/>
              <p:cNvSpPr/>
              <p:nvPr/>
            </p:nvSpPr>
            <p:spPr bwMode="auto">
              <a:xfrm>
                <a:off x="7934862" y="2273905"/>
                <a:ext cx="595249" cy="263918"/>
              </a:xfrm>
              <a:prstGeom prst="trapezoid">
                <a:avLst/>
              </a:prstGeom>
              <a:solidFill>
                <a:srgbClr val="1F497D"/>
              </a:solidFill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Calibri"/>
                    <a:ea typeface="+mn-ea"/>
                    <a:cs typeface="Calibri"/>
                  </a:rPr>
                  <a:t>62</a:t>
                </a:r>
              </a:p>
            </p:txBody>
          </p:sp>
          <p:sp>
            <p:nvSpPr>
              <p:cNvPr id="80" name="Trapezoid 79"/>
              <p:cNvSpPr/>
              <p:nvPr/>
            </p:nvSpPr>
            <p:spPr bwMode="auto">
              <a:xfrm>
                <a:off x="6212364" y="2620430"/>
                <a:ext cx="1142992" cy="263918"/>
              </a:xfrm>
              <a:prstGeom prst="trapezoid">
                <a:avLst/>
              </a:prstGeom>
              <a:solidFill>
                <a:srgbClr val="1F497D">
                  <a:lumMod val="50000"/>
                </a:srgbClr>
              </a:solidFill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Calibri"/>
                    <a:ea typeface="+mn-ea"/>
                    <a:cs typeface="Calibri"/>
                  </a:rPr>
                  <a:t>42</a:t>
                </a:r>
              </a:p>
            </p:txBody>
          </p:sp>
          <p:sp>
            <p:nvSpPr>
              <p:cNvPr id="81" name="Trapezoid 80"/>
              <p:cNvSpPr/>
              <p:nvPr/>
            </p:nvSpPr>
            <p:spPr bwMode="auto">
              <a:xfrm>
                <a:off x="7367989" y="2620430"/>
                <a:ext cx="1142992" cy="263918"/>
              </a:xfrm>
              <a:prstGeom prst="trapezoid">
                <a:avLst/>
              </a:prstGeom>
              <a:solidFill>
                <a:srgbClr val="1F497D">
                  <a:lumMod val="50000"/>
                </a:srgbClr>
              </a:solidFill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Calibri"/>
                    <a:ea typeface="+mn-ea"/>
                    <a:cs typeface="Calibri"/>
                  </a:rPr>
                  <a:t>58</a:t>
                </a:r>
              </a:p>
            </p:txBody>
          </p:sp>
          <p:sp>
            <p:nvSpPr>
              <p:cNvPr id="82" name="Trapezoid 81"/>
              <p:cNvSpPr/>
              <p:nvPr/>
            </p:nvSpPr>
            <p:spPr bwMode="auto">
              <a:xfrm>
                <a:off x="6193354" y="2999050"/>
                <a:ext cx="2310800" cy="263918"/>
              </a:xfrm>
              <a:prstGeom prst="trapezoid">
                <a:avLst/>
              </a:prstGeom>
              <a:solidFill>
                <a:srgbClr val="008000"/>
              </a:solidFill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Calibri"/>
                    <a:ea typeface="+mn-ea"/>
                    <a:cs typeface="Calibri"/>
                  </a:rPr>
                  <a:t>50</a:t>
                </a: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6163202" y="1933342"/>
                <a:ext cx="409742" cy="2629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Calibri"/>
                    <a:ea typeface="+mn-ea"/>
                    <a:cs typeface="Calibri"/>
                  </a:rPr>
                  <a:t>36</a:t>
                </a:r>
              </a:p>
            </p:txBody>
          </p:sp>
          <p:sp>
            <p:nvSpPr>
              <p:cNvPr id="84" name="TextBox 83"/>
              <p:cNvSpPr txBox="1"/>
              <p:nvPr/>
            </p:nvSpPr>
            <p:spPr>
              <a:xfrm>
                <a:off x="6443847" y="1933344"/>
                <a:ext cx="409742" cy="2629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Calibri"/>
                    <a:ea typeface="+mn-ea"/>
                    <a:cs typeface="Calibri"/>
                  </a:rPr>
                  <a:t>40</a:t>
                </a:r>
              </a:p>
            </p:txBody>
          </p:sp>
          <p:sp>
            <p:nvSpPr>
              <p:cNvPr id="85" name="TextBox 84"/>
              <p:cNvSpPr txBox="1"/>
              <p:nvPr/>
            </p:nvSpPr>
            <p:spPr>
              <a:xfrm>
                <a:off x="6733495" y="1933346"/>
                <a:ext cx="409742" cy="2629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Calibri"/>
                    <a:ea typeface="+mn-ea"/>
                    <a:cs typeface="Calibri"/>
                  </a:rPr>
                  <a:t>44</a:t>
                </a:r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7014145" y="1933346"/>
                <a:ext cx="409742" cy="2629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Calibri"/>
                    <a:ea typeface="+mn-ea"/>
                    <a:cs typeface="Calibri"/>
                  </a:rPr>
                  <a:t>48</a:t>
                </a:r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7310068" y="1933346"/>
                <a:ext cx="409742" cy="2629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Calibri"/>
                    <a:ea typeface="+mn-ea"/>
                    <a:cs typeface="Calibri"/>
                  </a:rPr>
                  <a:t>52</a:t>
                </a: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7582927" y="1933348"/>
                <a:ext cx="409742" cy="2629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Calibri"/>
                    <a:ea typeface="+mn-ea"/>
                    <a:cs typeface="Calibri"/>
                  </a:rPr>
                  <a:t>56</a:t>
                </a:r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7872577" y="1933351"/>
                <a:ext cx="409742" cy="2629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Calibri"/>
                    <a:ea typeface="+mn-ea"/>
                    <a:cs typeface="Calibri"/>
                  </a:rPr>
                  <a:t>60</a:t>
                </a:r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8162221" y="1933351"/>
                <a:ext cx="409742" cy="2629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uLnTx/>
                    <a:uFillTx/>
                    <a:latin typeface="Calibri"/>
                    <a:ea typeface="+mn-ea"/>
                    <a:cs typeface="Calibri"/>
                  </a:rPr>
                  <a:t>64</a:t>
                </a:r>
              </a:p>
            </p:txBody>
          </p:sp>
        </p:grpSp>
      </p:grpSp>
      <p:grpSp>
        <p:nvGrpSpPr>
          <p:cNvPr id="116" name="Group 115"/>
          <p:cNvGrpSpPr/>
          <p:nvPr/>
        </p:nvGrpSpPr>
        <p:grpSpPr>
          <a:xfrm>
            <a:off x="401820" y="2895600"/>
            <a:ext cx="1920239" cy="1554480"/>
            <a:chOff x="432758" y="2895600"/>
            <a:chExt cx="1920239" cy="1554480"/>
          </a:xfrm>
        </p:grpSpPr>
        <p:sp>
          <p:nvSpPr>
            <p:cNvPr id="99" name="Rounded Rectangle 98"/>
            <p:cNvSpPr>
              <a:spLocks/>
            </p:cNvSpPr>
            <p:nvPr/>
          </p:nvSpPr>
          <p:spPr bwMode="auto">
            <a:xfrm>
              <a:off x="432758" y="2895600"/>
              <a:ext cx="1920239" cy="1554480"/>
            </a:xfrm>
            <a:prstGeom prst="roundRect">
              <a:avLst/>
            </a:prstGeom>
            <a:solidFill>
              <a:schemeClr val="tx1">
                <a:lumMod val="40000"/>
                <a:lumOff val="60000"/>
              </a:schemeClr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grpSp>
          <p:nvGrpSpPr>
            <p:cNvPr id="100" name="Group 99"/>
            <p:cNvGrpSpPr>
              <a:grpSpLocks noChangeAspect="1"/>
            </p:cNvGrpSpPr>
            <p:nvPr/>
          </p:nvGrpSpPr>
          <p:grpSpPr>
            <a:xfrm>
              <a:off x="473531" y="3179476"/>
              <a:ext cx="1792224" cy="1044313"/>
              <a:chOff x="398177" y="4011579"/>
              <a:chExt cx="1991044" cy="1160163"/>
            </a:xfrm>
          </p:grpSpPr>
          <p:cxnSp>
            <p:nvCxnSpPr>
              <p:cNvPr id="6" name="Straight Connector 5"/>
              <p:cNvCxnSpPr/>
              <p:nvPr/>
            </p:nvCxnSpPr>
            <p:spPr>
              <a:xfrm flipH="1">
                <a:off x="651560" y="4987075"/>
                <a:ext cx="1737661" cy="0"/>
              </a:xfrm>
              <a:prstGeom prst="line">
                <a:avLst/>
              </a:prstGeom>
              <a:ln w="19050" cmpd="sng">
                <a:solidFill>
                  <a:schemeClr val="tx1"/>
                </a:solidFill>
                <a:headEnd type="triangle" w="med" len="med"/>
                <a:tailEnd type="none"/>
              </a:ln>
              <a:effectLst/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 flipH="1">
                <a:off x="656732" y="4236611"/>
                <a:ext cx="1544736" cy="0"/>
              </a:xfrm>
              <a:prstGeom prst="line">
                <a:avLst/>
              </a:prstGeom>
              <a:ln w="9525" cmpd="sng">
                <a:solidFill>
                  <a:schemeClr val="accent1">
                    <a:lumMod val="40000"/>
                    <a:lumOff val="60000"/>
                  </a:schemeClr>
                </a:solidFill>
                <a:headEnd type="none" w="lg" len="lg"/>
                <a:tailEnd type="none"/>
              </a:ln>
              <a:effectLst/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 flipH="1">
                <a:off x="656732" y="4800853"/>
                <a:ext cx="1544736" cy="0"/>
              </a:xfrm>
              <a:prstGeom prst="line">
                <a:avLst/>
              </a:prstGeom>
              <a:ln w="9525" cmpd="sng">
                <a:solidFill>
                  <a:schemeClr val="accent1">
                    <a:lumMod val="40000"/>
                    <a:lumOff val="60000"/>
                  </a:schemeClr>
                </a:solidFill>
                <a:headEnd type="none" w="lg" len="lg"/>
                <a:tailEnd type="none"/>
              </a:ln>
              <a:effectLst/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 flipH="1">
                <a:off x="656732" y="4612772"/>
                <a:ext cx="1544736" cy="0"/>
              </a:xfrm>
              <a:prstGeom prst="line">
                <a:avLst/>
              </a:prstGeom>
              <a:ln w="9525" cmpd="sng">
                <a:solidFill>
                  <a:schemeClr val="accent1">
                    <a:lumMod val="40000"/>
                    <a:lumOff val="60000"/>
                  </a:schemeClr>
                </a:solidFill>
                <a:headEnd type="none" w="lg" len="lg"/>
                <a:tailEnd type="none"/>
              </a:ln>
              <a:effectLst/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flipH="1">
                <a:off x="656732" y="4424691"/>
                <a:ext cx="1544736" cy="0"/>
              </a:xfrm>
              <a:prstGeom prst="line">
                <a:avLst/>
              </a:prstGeom>
              <a:ln w="9525" cmpd="sng">
                <a:solidFill>
                  <a:schemeClr val="accent1">
                    <a:lumMod val="40000"/>
                    <a:lumOff val="60000"/>
                  </a:schemeClr>
                </a:solidFill>
                <a:headEnd type="none" w="lg" len="lg"/>
                <a:tailEnd type="none"/>
              </a:ln>
              <a:effectLst/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2" name="Rectangle 11"/>
              <p:cNvSpPr/>
              <p:nvPr/>
            </p:nvSpPr>
            <p:spPr bwMode="auto">
              <a:xfrm>
                <a:off x="686351" y="4245081"/>
                <a:ext cx="125248" cy="737041"/>
              </a:xfrm>
              <a:prstGeom prst="rect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398177" y="4797237"/>
                <a:ext cx="353979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00" dirty="0" smtClean="0"/>
                  <a:t>36</a:t>
                </a:r>
                <a:endParaRPr lang="en-US" sz="700" dirty="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98177" y="4611014"/>
                <a:ext cx="353979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00" dirty="0" smtClean="0"/>
                  <a:t>40</a:t>
                </a:r>
                <a:endParaRPr lang="en-US" sz="700" dirty="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98177" y="4425513"/>
                <a:ext cx="353979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00" dirty="0" smtClean="0"/>
                  <a:t>44</a:t>
                </a:r>
                <a:endParaRPr lang="en-US" sz="700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398177" y="4235890"/>
                <a:ext cx="353979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700" dirty="0" smtClean="0"/>
                  <a:t>48</a:t>
                </a:r>
                <a:endParaRPr lang="en-US" sz="700" dirty="0"/>
              </a:p>
            </p:txBody>
          </p:sp>
          <p:sp>
            <p:nvSpPr>
              <p:cNvPr id="49" name="Rectangle 48"/>
              <p:cNvSpPr/>
              <p:nvPr/>
            </p:nvSpPr>
            <p:spPr bwMode="auto">
              <a:xfrm>
                <a:off x="839435" y="4245081"/>
                <a:ext cx="125248" cy="737041"/>
              </a:xfrm>
              <a:prstGeom prst="rect">
                <a:avLst/>
              </a:prstGeom>
              <a:solidFill>
                <a:srgbClr val="008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grpSp>
            <p:nvGrpSpPr>
              <p:cNvPr id="50" name="Group 49"/>
              <p:cNvGrpSpPr/>
              <p:nvPr/>
            </p:nvGrpSpPr>
            <p:grpSpPr>
              <a:xfrm>
                <a:off x="997771" y="4245081"/>
                <a:ext cx="314825" cy="737784"/>
                <a:chOff x="5711271" y="4607274"/>
                <a:chExt cx="689529" cy="1556045"/>
              </a:xfrm>
            </p:grpSpPr>
            <p:sp>
              <p:nvSpPr>
                <p:cNvPr id="51" name="Rectangle 50"/>
                <p:cNvSpPr/>
                <p:nvPr/>
              </p:nvSpPr>
              <p:spPr bwMode="auto">
                <a:xfrm>
                  <a:off x="5711271" y="5401319"/>
                  <a:ext cx="457200" cy="762000"/>
                </a:xfrm>
                <a:prstGeom prst="rect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  <a:ea typeface="ＭＳ Ｐゴシック" pitchFamily="34" charset="-128"/>
                  </a:endParaRPr>
                </a:p>
              </p:txBody>
            </p:sp>
            <p:sp>
              <p:nvSpPr>
                <p:cNvPr id="52" name="Rectangle 51"/>
                <p:cNvSpPr/>
                <p:nvPr/>
              </p:nvSpPr>
              <p:spPr bwMode="auto">
                <a:xfrm>
                  <a:off x="5855053" y="4607274"/>
                  <a:ext cx="545747" cy="771144"/>
                </a:xfrm>
                <a:prstGeom prst="rect">
                  <a:avLst/>
                </a:prstGeom>
                <a:solidFill>
                  <a:srgbClr val="008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  <a:ea typeface="ＭＳ Ｐゴシック" pitchFamily="34" charset="-128"/>
                  </a:endParaRPr>
                </a:p>
              </p:txBody>
            </p:sp>
          </p:grpSp>
          <p:grpSp>
            <p:nvGrpSpPr>
              <p:cNvPr id="53" name="Group 52"/>
              <p:cNvGrpSpPr/>
              <p:nvPr/>
            </p:nvGrpSpPr>
            <p:grpSpPr>
              <a:xfrm>
                <a:off x="2091923" y="4244956"/>
                <a:ext cx="160039" cy="553050"/>
                <a:chOff x="6583682" y="4607011"/>
                <a:chExt cx="350518" cy="1166427"/>
              </a:xfrm>
            </p:grpSpPr>
            <p:sp>
              <p:nvSpPr>
                <p:cNvPr id="54" name="Rectangle 53"/>
                <p:cNvSpPr/>
                <p:nvPr/>
              </p:nvSpPr>
              <p:spPr bwMode="auto">
                <a:xfrm>
                  <a:off x="6583682" y="5401319"/>
                  <a:ext cx="274318" cy="372119"/>
                </a:xfrm>
                <a:prstGeom prst="rect">
                  <a:avLst/>
                </a:prstGeom>
                <a:solidFill>
                  <a:srgbClr val="FF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  <a:ea typeface="ＭＳ Ｐゴシック" pitchFamily="34" charset="-128"/>
                  </a:endParaRPr>
                </a:p>
              </p:txBody>
            </p:sp>
            <p:sp>
              <p:nvSpPr>
                <p:cNvPr id="55" name="Rectangle 54"/>
                <p:cNvSpPr/>
                <p:nvPr/>
              </p:nvSpPr>
              <p:spPr bwMode="auto">
                <a:xfrm>
                  <a:off x="6583682" y="4607011"/>
                  <a:ext cx="350518" cy="771144"/>
                </a:xfrm>
                <a:prstGeom prst="rect">
                  <a:avLst/>
                </a:prstGeom>
                <a:solidFill>
                  <a:srgbClr val="008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  <a:ea typeface="ＭＳ Ｐゴシック" pitchFamily="34" charset="-128"/>
                  </a:endParaRPr>
                </a:p>
              </p:txBody>
            </p:sp>
          </p:grpSp>
          <p:sp>
            <p:nvSpPr>
              <p:cNvPr id="56" name="Rectangle 55"/>
              <p:cNvSpPr/>
              <p:nvPr/>
            </p:nvSpPr>
            <p:spPr bwMode="auto">
              <a:xfrm>
                <a:off x="1347387" y="4245081"/>
                <a:ext cx="125248" cy="365630"/>
              </a:xfrm>
              <a:prstGeom prst="rect">
                <a:avLst/>
              </a:prstGeom>
              <a:solidFill>
                <a:srgbClr val="008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57" name="Rectangle 56"/>
              <p:cNvSpPr/>
              <p:nvPr/>
            </p:nvSpPr>
            <p:spPr bwMode="auto">
              <a:xfrm>
                <a:off x="1243013" y="4621569"/>
                <a:ext cx="264413" cy="176437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58" name="Rectangle 57"/>
              <p:cNvSpPr/>
              <p:nvPr/>
            </p:nvSpPr>
            <p:spPr bwMode="auto">
              <a:xfrm>
                <a:off x="1869257" y="4245081"/>
                <a:ext cx="125248" cy="365630"/>
              </a:xfrm>
              <a:prstGeom prst="rect">
                <a:avLst/>
              </a:prstGeom>
              <a:solidFill>
                <a:srgbClr val="008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59" name="Rectangle 58"/>
              <p:cNvSpPr/>
              <p:nvPr/>
            </p:nvSpPr>
            <p:spPr bwMode="auto">
              <a:xfrm>
                <a:off x="1869257" y="4805686"/>
                <a:ext cx="173957" cy="176437"/>
              </a:xfrm>
              <a:prstGeom prst="rect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0" name="Rectangle 59"/>
              <p:cNvSpPr/>
              <p:nvPr/>
            </p:nvSpPr>
            <p:spPr bwMode="auto">
              <a:xfrm>
                <a:off x="1312596" y="4806428"/>
                <a:ext cx="333996" cy="176437"/>
              </a:xfrm>
              <a:prstGeom prst="rect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1" name="Rectangle 60"/>
              <p:cNvSpPr/>
              <p:nvPr/>
            </p:nvSpPr>
            <p:spPr bwMode="auto">
              <a:xfrm>
                <a:off x="1674427" y="4245081"/>
                <a:ext cx="125248" cy="737041"/>
              </a:xfrm>
              <a:prstGeom prst="rect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2" name="Rectangle 61"/>
              <p:cNvSpPr/>
              <p:nvPr/>
            </p:nvSpPr>
            <p:spPr bwMode="auto">
              <a:xfrm>
                <a:off x="2126714" y="4805686"/>
                <a:ext cx="90457" cy="176437"/>
              </a:xfrm>
              <a:prstGeom prst="rect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1138639" y="4987076"/>
                <a:ext cx="521281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b="1" dirty="0" smtClean="0"/>
                  <a:t>TIME</a:t>
                </a:r>
                <a:endParaRPr lang="en-US" sz="600" dirty="0" smtClean="0"/>
              </a:p>
            </p:txBody>
          </p:sp>
          <p:sp>
            <p:nvSpPr>
              <p:cNvPr id="64" name="Freeform 24"/>
              <p:cNvSpPr>
                <a:spLocks noChangeAspect="1"/>
              </p:cNvSpPr>
              <p:nvPr/>
            </p:nvSpPr>
            <p:spPr bwMode="auto">
              <a:xfrm>
                <a:off x="1815380" y="4646168"/>
                <a:ext cx="255047" cy="140754"/>
              </a:xfrm>
              <a:custGeom>
                <a:avLst/>
                <a:gdLst>
                  <a:gd name="T0" fmla="*/ 0 w 2009553"/>
                  <a:gd name="T1" fmla="*/ 12 h 1940442"/>
                  <a:gd name="T2" fmla="*/ 748 w 2009553"/>
                  <a:gd name="T3" fmla="*/ 2 h 1940442"/>
                  <a:gd name="T4" fmla="*/ 997 w 2009553"/>
                  <a:gd name="T5" fmla="*/ 15 h 1940442"/>
                  <a:gd name="T6" fmla="*/ 1995 w 2009553"/>
                  <a:gd name="T7" fmla="*/ 3 h 1940442"/>
                  <a:gd name="T8" fmla="*/ 2741 w 2009553"/>
                  <a:gd name="T9" fmla="*/ 17 h 1940442"/>
                  <a:gd name="T10" fmla="*/ 4238 w 2009553"/>
                  <a:gd name="T11" fmla="*/ 2 h 1940442"/>
                  <a:gd name="T12" fmla="*/ 5235 w 2009553"/>
                  <a:gd name="T13" fmla="*/ 14 h 1940442"/>
                  <a:gd name="T14" fmla="*/ 7229 w 2009553"/>
                  <a:gd name="T15" fmla="*/ 3 h 1940442"/>
                  <a:gd name="T16" fmla="*/ 7727 w 2009553"/>
                  <a:gd name="T17" fmla="*/ 11 h 1940442"/>
                  <a:gd name="T18" fmla="*/ 8225 w 2009553"/>
                  <a:gd name="T19" fmla="*/ 7 h 1940442"/>
                  <a:gd name="T20" fmla="*/ 9471 w 2009553"/>
                  <a:gd name="T21" fmla="*/ 17 h 1940442"/>
                  <a:gd name="T22" fmla="*/ 11466 w 2009553"/>
                  <a:gd name="T23" fmla="*/ 3 h 1940442"/>
                  <a:gd name="T24" fmla="*/ 12961 w 2009553"/>
                  <a:gd name="T25" fmla="*/ 14 h 1940442"/>
                  <a:gd name="T26" fmla="*/ 14706 w 2009553"/>
                  <a:gd name="T27" fmla="*/ 5 h 1940442"/>
                  <a:gd name="T28" fmla="*/ 15953 w 2009553"/>
                  <a:gd name="T29" fmla="*/ 16 h 1940442"/>
                  <a:gd name="T30" fmla="*/ 17946 w 2009553"/>
                  <a:gd name="T31" fmla="*/ 1 h 1940442"/>
                  <a:gd name="T32" fmla="*/ 18445 w 2009553"/>
                  <a:gd name="T33" fmla="*/ 11 h 1940442"/>
                  <a:gd name="T34" fmla="*/ 19442 w 2009553"/>
                  <a:gd name="T35" fmla="*/ 8 h 1940442"/>
                  <a:gd name="T36" fmla="*/ 20190 w 2009553"/>
                  <a:gd name="T37" fmla="*/ 13 h 1940442"/>
                  <a:gd name="T38" fmla="*/ 20937 w 2009553"/>
                  <a:gd name="T39" fmla="*/ 8 h 1940442"/>
                  <a:gd name="T40" fmla="*/ 21936 w 2009553"/>
                  <a:gd name="T41" fmla="*/ 14 h 1940442"/>
                  <a:gd name="T42" fmla="*/ 23680 w 2009553"/>
                  <a:gd name="T43" fmla="*/ 7 h 1940442"/>
                  <a:gd name="T44" fmla="*/ 24427 w 2009553"/>
                  <a:gd name="T45" fmla="*/ 17 h 1940442"/>
                  <a:gd name="T46" fmla="*/ 25922 w 2009553"/>
                  <a:gd name="T47" fmla="*/ 5 h 1940442"/>
                  <a:gd name="T48" fmla="*/ 27418 w 2009553"/>
                  <a:gd name="T49" fmla="*/ 14 h 1940442"/>
                  <a:gd name="T50" fmla="*/ 28914 w 2009553"/>
                  <a:gd name="T51" fmla="*/ 7 h 1940442"/>
                  <a:gd name="T52" fmla="*/ 29662 w 2009553"/>
                  <a:gd name="T53" fmla="*/ 13 h 1940442"/>
                  <a:gd name="T54" fmla="*/ 31158 w 2009553"/>
                  <a:gd name="T55" fmla="*/ 5 h 1940442"/>
                  <a:gd name="T56" fmla="*/ 32653 w 2009553"/>
                  <a:gd name="T57" fmla="*/ 19 h 1940442"/>
                  <a:gd name="T58" fmla="*/ 33650 w 2009553"/>
                  <a:gd name="T59" fmla="*/ 2 h 1940442"/>
                  <a:gd name="T60" fmla="*/ 34896 w 2009553"/>
                  <a:gd name="T61" fmla="*/ 11 h 1940442"/>
                  <a:gd name="T62" fmla="*/ 35394 w 2009553"/>
                  <a:gd name="T63" fmla="*/ 1 h 1940442"/>
                  <a:gd name="T64" fmla="*/ 37388 w 2009553"/>
                  <a:gd name="T65" fmla="*/ 11 h 1940442"/>
                  <a:gd name="T66" fmla="*/ 38634 w 2009553"/>
                  <a:gd name="T67" fmla="*/ 1 h 1940442"/>
                  <a:gd name="T68" fmla="*/ 40379 w 2009553"/>
                  <a:gd name="T69" fmla="*/ 13 h 1940442"/>
                  <a:gd name="T70" fmla="*/ 41875 w 2009553"/>
                  <a:gd name="T71" fmla="*/ 2 h 1940442"/>
                  <a:gd name="T72" fmla="*/ 43620 w 2009553"/>
                  <a:gd name="T73" fmla="*/ 15 h 1940442"/>
                  <a:gd name="T74" fmla="*/ 45365 w 2009553"/>
                  <a:gd name="T75" fmla="*/ 5 h 1940442"/>
                  <a:gd name="T76" fmla="*/ 47110 w 2009553"/>
                  <a:gd name="T77" fmla="*/ 12 h 1940442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2009553"/>
                  <a:gd name="T118" fmla="*/ 0 h 1940442"/>
                  <a:gd name="T119" fmla="*/ 2009553 w 2009553"/>
                  <a:gd name="T120" fmla="*/ 1940442 h 1940442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2009553" h="1940442">
                    <a:moveTo>
                      <a:pt x="0" y="1219200"/>
                    </a:moveTo>
                    <a:cubicBezTo>
                      <a:pt x="12405" y="703521"/>
                      <a:pt x="24810" y="187842"/>
                      <a:pt x="31898" y="241005"/>
                    </a:cubicBezTo>
                    <a:cubicBezTo>
                      <a:pt x="38986" y="294168"/>
                      <a:pt x="33670" y="1531089"/>
                      <a:pt x="42530" y="1538177"/>
                    </a:cubicBezTo>
                    <a:cubicBezTo>
                      <a:pt x="51390" y="1545265"/>
                      <a:pt x="72655" y="255182"/>
                      <a:pt x="85060" y="283535"/>
                    </a:cubicBezTo>
                    <a:cubicBezTo>
                      <a:pt x="97465" y="311888"/>
                      <a:pt x="101009" y="1715386"/>
                      <a:pt x="116958" y="1708298"/>
                    </a:cubicBezTo>
                    <a:cubicBezTo>
                      <a:pt x="132907" y="1701210"/>
                      <a:pt x="163032" y="297712"/>
                      <a:pt x="180753" y="241005"/>
                    </a:cubicBezTo>
                    <a:cubicBezTo>
                      <a:pt x="198474" y="184298"/>
                      <a:pt x="202019" y="1362740"/>
                      <a:pt x="223284" y="1368056"/>
                    </a:cubicBezTo>
                    <a:cubicBezTo>
                      <a:pt x="244549" y="1373372"/>
                      <a:pt x="290623" y="315433"/>
                      <a:pt x="308344" y="272903"/>
                    </a:cubicBezTo>
                    <a:cubicBezTo>
                      <a:pt x="326065" y="230373"/>
                      <a:pt x="322521" y="1040219"/>
                      <a:pt x="329609" y="1112875"/>
                    </a:cubicBezTo>
                    <a:cubicBezTo>
                      <a:pt x="336697" y="1185531"/>
                      <a:pt x="338469" y="602513"/>
                      <a:pt x="350874" y="708838"/>
                    </a:cubicBezTo>
                    <a:cubicBezTo>
                      <a:pt x="363279" y="815163"/>
                      <a:pt x="381000" y="1823484"/>
                      <a:pt x="404037" y="1750828"/>
                    </a:cubicBezTo>
                    <a:cubicBezTo>
                      <a:pt x="427074" y="1678172"/>
                      <a:pt x="464289" y="336698"/>
                      <a:pt x="489098" y="272903"/>
                    </a:cubicBezTo>
                    <a:cubicBezTo>
                      <a:pt x="513907" y="209108"/>
                      <a:pt x="529856" y="1329070"/>
                      <a:pt x="552893" y="1368056"/>
                    </a:cubicBezTo>
                    <a:cubicBezTo>
                      <a:pt x="575930" y="1407042"/>
                      <a:pt x="606056" y="473149"/>
                      <a:pt x="627321" y="506819"/>
                    </a:cubicBezTo>
                    <a:cubicBezTo>
                      <a:pt x="648586" y="540489"/>
                      <a:pt x="657447" y="1642731"/>
                      <a:pt x="680484" y="1570075"/>
                    </a:cubicBezTo>
                    <a:cubicBezTo>
                      <a:pt x="703521" y="1497419"/>
                      <a:pt x="747823" y="141768"/>
                      <a:pt x="765544" y="70884"/>
                    </a:cubicBezTo>
                    <a:cubicBezTo>
                      <a:pt x="783265" y="0"/>
                      <a:pt x="776176" y="1015409"/>
                      <a:pt x="786809" y="1144772"/>
                    </a:cubicBezTo>
                    <a:cubicBezTo>
                      <a:pt x="797442" y="1274135"/>
                      <a:pt x="816934" y="824024"/>
                      <a:pt x="829339" y="847061"/>
                    </a:cubicBezTo>
                    <a:cubicBezTo>
                      <a:pt x="841744" y="870098"/>
                      <a:pt x="850604" y="1302489"/>
                      <a:pt x="861237" y="1282996"/>
                    </a:cubicBezTo>
                    <a:cubicBezTo>
                      <a:pt x="871870" y="1263503"/>
                      <a:pt x="880730" y="712382"/>
                      <a:pt x="893135" y="730103"/>
                    </a:cubicBezTo>
                    <a:cubicBezTo>
                      <a:pt x="905540" y="747824"/>
                      <a:pt x="916172" y="1399954"/>
                      <a:pt x="935665" y="1389321"/>
                    </a:cubicBezTo>
                    <a:cubicBezTo>
                      <a:pt x="955158" y="1378688"/>
                      <a:pt x="992372" y="614916"/>
                      <a:pt x="1010093" y="666307"/>
                    </a:cubicBezTo>
                    <a:cubicBezTo>
                      <a:pt x="1027814" y="717698"/>
                      <a:pt x="1026042" y="1717158"/>
                      <a:pt x="1041991" y="1697665"/>
                    </a:cubicBezTo>
                    <a:cubicBezTo>
                      <a:pt x="1057940" y="1678172"/>
                      <a:pt x="1084521" y="600740"/>
                      <a:pt x="1105786" y="549349"/>
                    </a:cubicBezTo>
                    <a:cubicBezTo>
                      <a:pt x="1127051" y="497958"/>
                      <a:pt x="1148316" y="1368056"/>
                      <a:pt x="1169581" y="1389321"/>
                    </a:cubicBezTo>
                    <a:cubicBezTo>
                      <a:pt x="1190846" y="1410586"/>
                      <a:pt x="1217428" y="691117"/>
                      <a:pt x="1233377" y="676940"/>
                    </a:cubicBezTo>
                    <a:cubicBezTo>
                      <a:pt x="1249326" y="662763"/>
                      <a:pt x="1249325" y="1325526"/>
                      <a:pt x="1265274" y="1304261"/>
                    </a:cubicBezTo>
                    <a:cubicBezTo>
                      <a:pt x="1281223" y="1282996"/>
                      <a:pt x="1307805" y="453656"/>
                      <a:pt x="1329070" y="549349"/>
                    </a:cubicBezTo>
                    <a:cubicBezTo>
                      <a:pt x="1350335" y="645042"/>
                      <a:pt x="1375144" y="1940442"/>
                      <a:pt x="1392865" y="1878419"/>
                    </a:cubicBezTo>
                    <a:cubicBezTo>
                      <a:pt x="1410586" y="1816396"/>
                      <a:pt x="1419446" y="303028"/>
                      <a:pt x="1435395" y="177210"/>
                    </a:cubicBezTo>
                    <a:cubicBezTo>
                      <a:pt x="1451344" y="51392"/>
                      <a:pt x="1476153" y="1150088"/>
                      <a:pt x="1488558" y="1123507"/>
                    </a:cubicBezTo>
                    <a:cubicBezTo>
                      <a:pt x="1500963" y="1096926"/>
                      <a:pt x="1492102" y="14177"/>
                      <a:pt x="1509823" y="17721"/>
                    </a:cubicBezTo>
                    <a:cubicBezTo>
                      <a:pt x="1527544" y="21265"/>
                      <a:pt x="1571847" y="1128823"/>
                      <a:pt x="1594884" y="1144772"/>
                    </a:cubicBezTo>
                    <a:cubicBezTo>
                      <a:pt x="1617921" y="1160721"/>
                      <a:pt x="1626781" y="93921"/>
                      <a:pt x="1648046" y="113414"/>
                    </a:cubicBezTo>
                    <a:cubicBezTo>
                      <a:pt x="1669311" y="132907"/>
                      <a:pt x="1699437" y="1247554"/>
                      <a:pt x="1722474" y="1261731"/>
                    </a:cubicBezTo>
                    <a:cubicBezTo>
                      <a:pt x="1745511" y="1275908"/>
                      <a:pt x="1763233" y="152401"/>
                      <a:pt x="1786270" y="198475"/>
                    </a:cubicBezTo>
                    <a:cubicBezTo>
                      <a:pt x="1809307" y="244549"/>
                      <a:pt x="1835889" y="1485014"/>
                      <a:pt x="1860698" y="1538177"/>
                    </a:cubicBezTo>
                    <a:cubicBezTo>
                      <a:pt x="1885507" y="1591340"/>
                      <a:pt x="1910316" y="577702"/>
                      <a:pt x="1935125" y="517451"/>
                    </a:cubicBezTo>
                    <a:cubicBezTo>
                      <a:pt x="1959934" y="457200"/>
                      <a:pt x="1984743" y="816935"/>
                      <a:pt x="2009553" y="1176670"/>
                    </a:cubicBezTo>
                  </a:path>
                </a:pathLst>
              </a:custGeom>
              <a:noFill/>
              <a:ln w="9525" cap="flat" cmpd="sng">
                <a:solidFill>
                  <a:schemeClr val="tx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xtLst/>
            </p:spPr>
            <p:txBody>
              <a:bodyPr/>
              <a:lstStyle/>
              <a:p>
                <a:endParaRPr lang="en-US" sz="800"/>
              </a:p>
            </p:txBody>
          </p:sp>
          <p:sp>
            <p:nvSpPr>
              <p:cNvPr id="65" name="Freeform 24"/>
              <p:cNvSpPr>
                <a:spLocks noChangeAspect="1"/>
              </p:cNvSpPr>
              <p:nvPr/>
            </p:nvSpPr>
            <p:spPr bwMode="auto">
              <a:xfrm>
                <a:off x="1486553" y="4336744"/>
                <a:ext cx="173957" cy="140754"/>
              </a:xfrm>
              <a:custGeom>
                <a:avLst/>
                <a:gdLst>
                  <a:gd name="T0" fmla="*/ 0 w 2009553"/>
                  <a:gd name="T1" fmla="*/ 12 h 1940442"/>
                  <a:gd name="T2" fmla="*/ 748 w 2009553"/>
                  <a:gd name="T3" fmla="*/ 2 h 1940442"/>
                  <a:gd name="T4" fmla="*/ 997 w 2009553"/>
                  <a:gd name="T5" fmla="*/ 15 h 1940442"/>
                  <a:gd name="T6" fmla="*/ 1995 w 2009553"/>
                  <a:gd name="T7" fmla="*/ 3 h 1940442"/>
                  <a:gd name="T8" fmla="*/ 2741 w 2009553"/>
                  <a:gd name="T9" fmla="*/ 17 h 1940442"/>
                  <a:gd name="T10" fmla="*/ 4238 w 2009553"/>
                  <a:gd name="T11" fmla="*/ 2 h 1940442"/>
                  <a:gd name="T12" fmla="*/ 5235 w 2009553"/>
                  <a:gd name="T13" fmla="*/ 14 h 1940442"/>
                  <a:gd name="T14" fmla="*/ 7229 w 2009553"/>
                  <a:gd name="T15" fmla="*/ 3 h 1940442"/>
                  <a:gd name="T16" fmla="*/ 7727 w 2009553"/>
                  <a:gd name="T17" fmla="*/ 11 h 1940442"/>
                  <a:gd name="T18" fmla="*/ 8225 w 2009553"/>
                  <a:gd name="T19" fmla="*/ 7 h 1940442"/>
                  <a:gd name="T20" fmla="*/ 9471 w 2009553"/>
                  <a:gd name="T21" fmla="*/ 17 h 1940442"/>
                  <a:gd name="T22" fmla="*/ 11466 w 2009553"/>
                  <a:gd name="T23" fmla="*/ 3 h 1940442"/>
                  <a:gd name="T24" fmla="*/ 12961 w 2009553"/>
                  <a:gd name="T25" fmla="*/ 14 h 1940442"/>
                  <a:gd name="T26" fmla="*/ 14706 w 2009553"/>
                  <a:gd name="T27" fmla="*/ 5 h 1940442"/>
                  <a:gd name="T28" fmla="*/ 15953 w 2009553"/>
                  <a:gd name="T29" fmla="*/ 16 h 1940442"/>
                  <a:gd name="T30" fmla="*/ 17946 w 2009553"/>
                  <a:gd name="T31" fmla="*/ 1 h 1940442"/>
                  <a:gd name="T32" fmla="*/ 18445 w 2009553"/>
                  <a:gd name="T33" fmla="*/ 11 h 1940442"/>
                  <a:gd name="T34" fmla="*/ 19442 w 2009553"/>
                  <a:gd name="T35" fmla="*/ 8 h 1940442"/>
                  <a:gd name="T36" fmla="*/ 20190 w 2009553"/>
                  <a:gd name="T37" fmla="*/ 13 h 1940442"/>
                  <a:gd name="T38" fmla="*/ 20937 w 2009553"/>
                  <a:gd name="T39" fmla="*/ 8 h 1940442"/>
                  <a:gd name="T40" fmla="*/ 21936 w 2009553"/>
                  <a:gd name="T41" fmla="*/ 14 h 1940442"/>
                  <a:gd name="T42" fmla="*/ 23680 w 2009553"/>
                  <a:gd name="T43" fmla="*/ 7 h 1940442"/>
                  <a:gd name="T44" fmla="*/ 24427 w 2009553"/>
                  <a:gd name="T45" fmla="*/ 17 h 1940442"/>
                  <a:gd name="T46" fmla="*/ 25922 w 2009553"/>
                  <a:gd name="T47" fmla="*/ 5 h 1940442"/>
                  <a:gd name="T48" fmla="*/ 27418 w 2009553"/>
                  <a:gd name="T49" fmla="*/ 14 h 1940442"/>
                  <a:gd name="T50" fmla="*/ 28914 w 2009553"/>
                  <a:gd name="T51" fmla="*/ 7 h 1940442"/>
                  <a:gd name="T52" fmla="*/ 29662 w 2009553"/>
                  <a:gd name="T53" fmla="*/ 13 h 1940442"/>
                  <a:gd name="T54" fmla="*/ 31158 w 2009553"/>
                  <a:gd name="T55" fmla="*/ 5 h 1940442"/>
                  <a:gd name="T56" fmla="*/ 32653 w 2009553"/>
                  <a:gd name="T57" fmla="*/ 19 h 1940442"/>
                  <a:gd name="T58" fmla="*/ 33650 w 2009553"/>
                  <a:gd name="T59" fmla="*/ 2 h 1940442"/>
                  <a:gd name="T60" fmla="*/ 34896 w 2009553"/>
                  <a:gd name="T61" fmla="*/ 11 h 1940442"/>
                  <a:gd name="T62" fmla="*/ 35394 w 2009553"/>
                  <a:gd name="T63" fmla="*/ 1 h 1940442"/>
                  <a:gd name="T64" fmla="*/ 37388 w 2009553"/>
                  <a:gd name="T65" fmla="*/ 11 h 1940442"/>
                  <a:gd name="T66" fmla="*/ 38634 w 2009553"/>
                  <a:gd name="T67" fmla="*/ 1 h 1940442"/>
                  <a:gd name="T68" fmla="*/ 40379 w 2009553"/>
                  <a:gd name="T69" fmla="*/ 13 h 1940442"/>
                  <a:gd name="T70" fmla="*/ 41875 w 2009553"/>
                  <a:gd name="T71" fmla="*/ 2 h 1940442"/>
                  <a:gd name="T72" fmla="*/ 43620 w 2009553"/>
                  <a:gd name="T73" fmla="*/ 15 h 1940442"/>
                  <a:gd name="T74" fmla="*/ 45365 w 2009553"/>
                  <a:gd name="T75" fmla="*/ 5 h 1940442"/>
                  <a:gd name="T76" fmla="*/ 47110 w 2009553"/>
                  <a:gd name="T77" fmla="*/ 12 h 1940442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2009553"/>
                  <a:gd name="T118" fmla="*/ 0 h 1940442"/>
                  <a:gd name="T119" fmla="*/ 2009553 w 2009553"/>
                  <a:gd name="T120" fmla="*/ 1940442 h 1940442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2009553" h="1940442">
                    <a:moveTo>
                      <a:pt x="0" y="1219200"/>
                    </a:moveTo>
                    <a:cubicBezTo>
                      <a:pt x="12405" y="703521"/>
                      <a:pt x="24810" y="187842"/>
                      <a:pt x="31898" y="241005"/>
                    </a:cubicBezTo>
                    <a:cubicBezTo>
                      <a:pt x="38986" y="294168"/>
                      <a:pt x="33670" y="1531089"/>
                      <a:pt x="42530" y="1538177"/>
                    </a:cubicBezTo>
                    <a:cubicBezTo>
                      <a:pt x="51390" y="1545265"/>
                      <a:pt x="72655" y="255182"/>
                      <a:pt x="85060" y="283535"/>
                    </a:cubicBezTo>
                    <a:cubicBezTo>
                      <a:pt x="97465" y="311888"/>
                      <a:pt x="101009" y="1715386"/>
                      <a:pt x="116958" y="1708298"/>
                    </a:cubicBezTo>
                    <a:cubicBezTo>
                      <a:pt x="132907" y="1701210"/>
                      <a:pt x="163032" y="297712"/>
                      <a:pt x="180753" y="241005"/>
                    </a:cubicBezTo>
                    <a:cubicBezTo>
                      <a:pt x="198474" y="184298"/>
                      <a:pt x="202019" y="1362740"/>
                      <a:pt x="223284" y="1368056"/>
                    </a:cubicBezTo>
                    <a:cubicBezTo>
                      <a:pt x="244549" y="1373372"/>
                      <a:pt x="290623" y="315433"/>
                      <a:pt x="308344" y="272903"/>
                    </a:cubicBezTo>
                    <a:cubicBezTo>
                      <a:pt x="326065" y="230373"/>
                      <a:pt x="322521" y="1040219"/>
                      <a:pt x="329609" y="1112875"/>
                    </a:cubicBezTo>
                    <a:cubicBezTo>
                      <a:pt x="336697" y="1185531"/>
                      <a:pt x="338469" y="602513"/>
                      <a:pt x="350874" y="708838"/>
                    </a:cubicBezTo>
                    <a:cubicBezTo>
                      <a:pt x="363279" y="815163"/>
                      <a:pt x="381000" y="1823484"/>
                      <a:pt x="404037" y="1750828"/>
                    </a:cubicBezTo>
                    <a:cubicBezTo>
                      <a:pt x="427074" y="1678172"/>
                      <a:pt x="464289" y="336698"/>
                      <a:pt x="489098" y="272903"/>
                    </a:cubicBezTo>
                    <a:cubicBezTo>
                      <a:pt x="513907" y="209108"/>
                      <a:pt x="529856" y="1329070"/>
                      <a:pt x="552893" y="1368056"/>
                    </a:cubicBezTo>
                    <a:cubicBezTo>
                      <a:pt x="575930" y="1407042"/>
                      <a:pt x="606056" y="473149"/>
                      <a:pt x="627321" y="506819"/>
                    </a:cubicBezTo>
                    <a:cubicBezTo>
                      <a:pt x="648586" y="540489"/>
                      <a:pt x="657447" y="1642731"/>
                      <a:pt x="680484" y="1570075"/>
                    </a:cubicBezTo>
                    <a:cubicBezTo>
                      <a:pt x="703521" y="1497419"/>
                      <a:pt x="747823" y="141768"/>
                      <a:pt x="765544" y="70884"/>
                    </a:cubicBezTo>
                    <a:cubicBezTo>
                      <a:pt x="783265" y="0"/>
                      <a:pt x="776176" y="1015409"/>
                      <a:pt x="786809" y="1144772"/>
                    </a:cubicBezTo>
                    <a:cubicBezTo>
                      <a:pt x="797442" y="1274135"/>
                      <a:pt x="816934" y="824024"/>
                      <a:pt x="829339" y="847061"/>
                    </a:cubicBezTo>
                    <a:cubicBezTo>
                      <a:pt x="841744" y="870098"/>
                      <a:pt x="850604" y="1302489"/>
                      <a:pt x="861237" y="1282996"/>
                    </a:cubicBezTo>
                    <a:cubicBezTo>
                      <a:pt x="871870" y="1263503"/>
                      <a:pt x="880730" y="712382"/>
                      <a:pt x="893135" y="730103"/>
                    </a:cubicBezTo>
                    <a:cubicBezTo>
                      <a:pt x="905540" y="747824"/>
                      <a:pt x="916172" y="1399954"/>
                      <a:pt x="935665" y="1389321"/>
                    </a:cubicBezTo>
                    <a:cubicBezTo>
                      <a:pt x="955158" y="1378688"/>
                      <a:pt x="992372" y="614916"/>
                      <a:pt x="1010093" y="666307"/>
                    </a:cubicBezTo>
                    <a:cubicBezTo>
                      <a:pt x="1027814" y="717698"/>
                      <a:pt x="1026042" y="1717158"/>
                      <a:pt x="1041991" y="1697665"/>
                    </a:cubicBezTo>
                    <a:cubicBezTo>
                      <a:pt x="1057940" y="1678172"/>
                      <a:pt x="1084521" y="600740"/>
                      <a:pt x="1105786" y="549349"/>
                    </a:cubicBezTo>
                    <a:cubicBezTo>
                      <a:pt x="1127051" y="497958"/>
                      <a:pt x="1148316" y="1368056"/>
                      <a:pt x="1169581" y="1389321"/>
                    </a:cubicBezTo>
                    <a:cubicBezTo>
                      <a:pt x="1190846" y="1410586"/>
                      <a:pt x="1217428" y="691117"/>
                      <a:pt x="1233377" y="676940"/>
                    </a:cubicBezTo>
                    <a:cubicBezTo>
                      <a:pt x="1249326" y="662763"/>
                      <a:pt x="1249325" y="1325526"/>
                      <a:pt x="1265274" y="1304261"/>
                    </a:cubicBezTo>
                    <a:cubicBezTo>
                      <a:pt x="1281223" y="1282996"/>
                      <a:pt x="1307805" y="453656"/>
                      <a:pt x="1329070" y="549349"/>
                    </a:cubicBezTo>
                    <a:cubicBezTo>
                      <a:pt x="1350335" y="645042"/>
                      <a:pt x="1375144" y="1940442"/>
                      <a:pt x="1392865" y="1878419"/>
                    </a:cubicBezTo>
                    <a:cubicBezTo>
                      <a:pt x="1410586" y="1816396"/>
                      <a:pt x="1419446" y="303028"/>
                      <a:pt x="1435395" y="177210"/>
                    </a:cubicBezTo>
                    <a:cubicBezTo>
                      <a:pt x="1451344" y="51392"/>
                      <a:pt x="1476153" y="1150088"/>
                      <a:pt x="1488558" y="1123507"/>
                    </a:cubicBezTo>
                    <a:cubicBezTo>
                      <a:pt x="1500963" y="1096926"/>
                      <a:pt x="1492102" y="14177"/>
                      <a:pt x="1509823" y="17721"/>
                    </a:cubicBezTo>
                    <a:cubicBezTo>
                      <a:pt x="1527544" y="21265"/>
                      <a:pt x="1571847" y="1128823"/>
                      <a:pt x="1594884" y="1144772"/>
                    </a:cubicBezTo>
                    <a:cubicBezTo>
                      <a:pt x="1617921" y="1160721"/>
                      <a:pt x="1626781" y="93921"/>
                      <a:pt x="1648046" y="113414"/>
                    </a:cubicBezTo>
                    <a:cubicBezTo>
                      <a:pt x="1669311" y="132907"/>
                      <a:pt x="1699437" y="1247554"/>
                      <a:pt x="1722474" y="1261731"/>
                    </a:cubicBezTo>
                    <a:cubicBezTo>
                      <a:pt x="1745511" y="1275908"/>
                      <a:pt x="1763233" y="152401"/>
                      <a:pt x="1786270" y="198475"/>
                    </a:cubicBezTo>
                    <a:cubicBezTo>
                      <a:pt x="1809307" y="244549"/>
                      <a:pt x="1835889" y="1485014"/>
                      <a:pt x="1860698" y="1538177"/>
                    </a:cubicBezTo>
                    <a:cubicBezTo>
                      <a:pt x="1885507" y="1591340"/>
                      <a:pt x="1910316" y="577702"/>
                      <a:pt x="1935125" y="517451"/>
                    </a:cubicBezTo>
                    <a:cubicBezTo>
                      <a:pt x="1959934" y="457200"/>
                      <a:pt x="1984743" y="816935"/>
                      <a:pt x="2009553" y="1176670"/>
                    </a:cubicBezTo>
                  </a:path>
                </a:pathLst>
              </a:custGeom>
              <a:noFill/>
              <a:ln w="9525" cap="flat" cmpd="sng">
                <a:solidFill>
                  <a:schemeClr val="tx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xtLst/>
            </p:spPr>
            <p:txBody>
              <a:bodyPr/>
              <a:lstStyle/>
              <a:p>
                <a:endParaRPr lang="en-US" sz="800"/>
              </a:p>
            </p:txBody>
          </p:sp>
          <p:sp>
            <p:nvSpPr>
              <p:cNvPr id="66" name="Rectangle 65"/>
              <p:cNvSpPr/>
              <p:nvPr/>
            </p:nvSpPr>
            <p:spPr bwMode="auto">
              <a:xfrm>
                <a:off x="1521344" y="4622120"/>
                <a:ext cx="120089" cy="176437"/>
              </a:xfrm>
              <a:prstGeom prst="rect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cxnSp>
            <p:nvCxnSpPr>
              <p:cNvPr id="7" name="Straight Connector 6"/>
              <p:cNvCxnSpPr/>
              <p:nvPr/>
            </p:nvCxnSpPr>
            <p:spPr>
              <a:xfrm>
                <a:off x="651560" y="4011579"/>
                <a:ext cx="0" cy="979003"/>
              </a:xfrm>
              <a:prstGeom prst="line">
                <a:avLst/>
              </a:prstGeom>
              <a:ln w="19050" cmpd="sng">
                <a:solidFill>
                  <a:schemeClr val="tx1"/>
                </a:solidFill>
                <a:headEnd type="triangle" w="med" len="med"/>
                <a:tailEnd type="none"/>
              </a:ln>
              <a:effectLst/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</p:grpSp>
      <p:sp>
        <p:nvSpPr>
          <p:cNvPr id="102" name="Round Diagonal Corner Rectangle 101"/>
          <p:cNvSpPr/>
          <p:nvPr/>
        </p:nvSpPr>
        <p:spPr>
          <a:xfrm>
            <a:off x="2410790" y="1219200"/>
            <a:ext cx="6276009" cy="1499616"/>
          </a:xfrm>
          <a:prstGeom prst="round2DiagRect">
            <a:avLst/>
          </a:prstGeom>
          <a:solidFill>
            <a:schemeClr val="bg1"/>
          </a:solidFill>
          <a:ln w="19050" cmpd="sng">
            <a:solidFill>
              <a:schemeClr val="tx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Content Placeholder 1"/>
          <p:cNvSpPr>
            <a:spLocks noGrp="1"/>
          </p:cNvSpPr>
          <p:nvPr>
            <p:ph idx="1"/>
          </p:nvPr>
        </p:nvSpPr>
        <p:spPr>
          <a:xfrm>
            <a:off x="2740506" y="1066800"/>
            <a:ext cx="1828800" cy="304800"/>
          </a:xfrm>
          <a:solidFill>
            <a:schemeClr val="bg1"/>
          </a:solidFill>
        </p:spPr>
        <p:txBody>
          <a:bodyPr/>
          <a:lstStyle/>
          <a:p>
            <a:pPr marL="18288" indent="0" algn="ctr">
              <a:lnSpc>
                <a:spcPct val="100000"/>
              </a:lnSpc>
              <a:buNone/>
            </a:pPr>
            <a:r>
              <a:rPr lang="en-US" sz="1200" b="1" dirty="0" smtClean="0"/>
              <a:t>CHANNEL PLANNING</a:t>
            </a:r>
            <a:endParaRPr lang="en-US" sz="1200" b="1" dirty="0"/>
          </a:p>
        </p:txBody>
      </p:sp>
      <p:sp>
        <p:nvSpPr>
          <p:cNvPr id="108" name="Pentagon 107"/>
          <p:cNvSpPr/>
          <p:nvPr/>
        </p:nvSpPr>
        <p:spPr bwMode="auto">
          <a:xfrm rot="10800000">
            <a:off x="2212494" y="1828800"/>
            <a:ext cx="323088" cy="304800"/>
          </a:xfrm>
          <a:prstGeom prst="homePlate">
            <a:avLst/>
          </a:prstGeom>
          <a:gradFill flip="none" rotWithShape="1">
            <a:gsLst>
              <a:gs pos="4000">
                <a:schemeClr val="bg1">
                  <a:alpha val="0"/>
                </a:schemeClr>
              </a:gs>
              <a:gs pos="100000">
                <a:srgbClr val="FFFF00"/>
              </a:gs>
              <a:gs pos="29000">
                <a:srgbClr val="FFFF00"/>
              </a:gs>
            </a:gsLst>
            <a:lin ang="0" scaled="1"/>
            <a:tileRect/>
          </a:gra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09" name="Round Diagonal Corner Rectangle 108"/>
          <p:cNvSpPr/>
          <p:nvPr/>
        </p:nvSpPr>
        <p:spPr>
          <a:xfrm>
            <a:off x="2410790" y="2904802"/>
            <a:ext cx="6276009" cy="1499616"/>
          </a:xfrm>
          <a:prstGeom prst="round2DiagRect">
            <a:avLst/>
          </a:prstGeom>
          <a:solidFill>
            <a:schemeClr val="bg1"/>
          </a:solidFill>
          <a:ln w="19050" cmpd="sng">
            <a:solidFill>
              <a:schemeClr val="tx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Content Placeholder 1"/>
          <p:cNvSpPr txBox="1">
            <a:spLocks/>
          </p:cNvSpPr>
          <p:nvPr/>
        </p:nvSpPr>
        <p:spPr bwMode="auto">
          <a:xfrm>
            <a:off x="2740506" y="2752402"/>
            <a:ext cx="1907693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10312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1pPr>
            <a:lvl2pPr marL="458788" indent="-182880" algn="l" rtl="0" eaLnBrk="1" fontAlgn="base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0000"/>
                  <a:lumOff val="40000"/>
                </a:schemeClr>
              </a:buClr>
              <a:buFont typeface="Courier New"/>
              <a:buChar char="o"/>
              <a:defRPr sz="20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2pPr>
            <a:lvl3pPr marL="688975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8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3pPr>
            <a:lvl4pPr marL="923544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6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4pPr>
            <a:lvl5pPr marL="1155700" indent="-2286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5pPr>
            <a:lvl6pPr marL="1612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6pPr>
            <a:lvl7pPr marL="2070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7pPr>
            <a:lvl8pPr marL="2527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8pPr>
            <a:lvl9pPr marL="298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" indent="0" algn="ctr">
              <a:lnSpc>
                <a:spcPct val="100000"/>
              </a:lnSpc>
              <a:buFont typeface="Courier New"/>
              <a:buNone/>
            </a:pPr>
            <a:r>
              <a:rPr lang="en-US" sz="1200" b="1" dirty="0" smtClean="0"/>
              <a:t>DYNAMIC OPERATION</a:t>
            </a:r>
            <a:endParaRPr lang="en-US" sz="1200" b="1" dirty="0"/>
          </a:p>
        </p:txBody>
      </p:sp>
      <p:sp>
        <p:nvSpPr>
          <p:cNvPr id="111" name="Pentagon 110"/>
          <p:cNvSpPr/>
          <p:nvPr/>
        </p:nvSpPr>
        <p:spPr bwMode="auto">
          <a:xfrm rot="10800000">
            <a:off x="2212494" y="3514402"/>
            <a:ext cx="323088" cy="304800"/>
          </a:xfrm>
          <a:prstGeom prst="homePlate">
            <a:avLst/>
          </a:prstGeom>
          <a:gradFill flip="none" rotWithShape="1">
            <a:gsLst>
              <a:gs pos="4000">
                <a:schemeClr val="bg1">
                  <a:alpha val="0"/>
                </a:schemeClr>
              </a:gs>
              <a:gs pos="100000">
                <a:srgbClr val="FFFF00"/>
              </a:gs>
              <a:gs pos="29000">
                <a:srgbClr val="FFFF00"/>
              </a:gs>
            </a:gsLst>
            <a:lin ang="0" scaled="1"/>
            <a:tileRect/>
          </a:gra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12" name="Round Diagonal Corner Rectangle 111"/>
          <p:cNvSpPr/>
          <p:nvPr/>
        </p:nvSpPr>
        <p:spPr>
          <a:xfrm>
            <a:off x="2410790" y="4648200"/>
            <a:ext cx="6276009" cy="1499616"/>
          </a:xfrm>
          <a:prstGeom prst="round2DiagRect">
            <a:avLst/>
          </a:prstGeom>
          <a:solidFill>
            <a:schemeClr val="bg1"/>
          </a:solidFill>
          <a:ln w="19050" cmpd="sng">
            <a:solidFill>
              <a:schemeClr val="tx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Content Placeholder 1"/>
          <p:cNvSpPr txBox="1">
            <a:spLocks/>
          </p:cNvSpPr>
          <p:nvPr/>
        </p:nvSpPr>
        <p:spPr bwMode="auto">
          <a:xfrm>
            <a:off x="2740506" y="4495800"/>
            <a:ext cx="1298094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10312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1pPr>
            <a:lvl2pPr marL="458788" indent="-182880" algn="l" rtl="0" eaLnBrk="1" fontAlgn="base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0000"/>
                  <a:lumOff val="40000"/>
                </a:schemeClr>
              </a:buClr>
              <a:buFont typeface="Courier New"/>
              <a:buChar char="o"/>
              <a:defRPr sz="20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2pPr>
            <a:lvl3pPr marL="688975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8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3pPr>
            <a:lvl4pPr marL="923544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6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4pPr>
            <a:lvl5pPr marL="1155700" indent="-2286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5pPr>
            <a:lvl6pPr marL="1612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6pPr>
            <a:lvl7pPr marL="2070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7pPr>
            <a:lvl8pPr marL="2527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8pPr>
            <a:lvl9pPr marL="298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" indent="0" algn="ctr">
              <a:lnSpc>
                <a:spcPct val="100000"/>
              </a:lnSpc>
              <a:buFont typeface="Courier New"/>
              <a:buNone/>
            </a:pPr>
            <a:r>
              <a:rPr lang="en-US" sz="1200" b="1" dirty="0" smtClean="0"/>
              <a:t>CHANNELFLY</a:t>
            </a:r>
            <a:endParaRPr lang="en-US" sz="1200" b="1" dirty="0"/>
          </a:p>
        </p:txBody>
      </p:sp>
      <p:sp>
        <p:nvSpPr>
          <p:cNvPr id="114" name="Pentagon 113"/>
          <p:cNvSpPr/>
          <p:nvPr/>
        </p:nvSpPr>
        <p:spPr bwMode="auto">
          <a:xfrm rot="10800000">
            <a:off x="2212494" y="5257800"/>
            <a:ext cx="323088" cy="304800"/>
          </a:xfrm>
          <a:prstGeom prst="homePlate">
            <a:avLst/>
          </a:prstGeom>
          <a:gradFill flip="none" rotWithShape="1">
            <a:gsLst>
              <a:gs pos="4000">
                <a:schemeClr val="bg1">
                  <a:alpha val="0"/>
                </a:schemeClr>
              </a:gs>
              <a:gs pos="100000">
                <a:srgbClr val="FFFF00"/>
              </a:gs>
              <a:gs pos="29000">
                <a:srgbClr val="FFFF00"/>
              </a:gs>
            </a:gsLst>
            <a:lin ang="0" scaled="1"/>
            <a:tileRect/>
          </a:gra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17" name="Content Placeholder 1"/>
          <p:cNvSpPr txBox="1">
            <a:spLocks/>
          </p:cNvSpPr>
          <p:nvPr/>
        </p:nvSpPr>
        <p:spPr bwMode="auto">
          <a:xfrm>
            <a:off x="2438400" y="1408408"/>
            <a:ext cx="6248400" cy="1334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10312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1pPr>
            <a:lvl2pPr marL="458788" indent="-182880" algn="l" rtl="0" eaLnBrk="1" fontAlgn="base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0000"/>
                  <a:lumOff val="40000"/>
                </a:schemeClr>
              </a:buClr>
              <a:buFont typeface="Courier New"/>
              <a:buChar char="o"/>
              <a:defRPr sz="20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2pPr>
            <a:lvl3pPr marL="688975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8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3pPr>
            <a:lvl4pPr marL="923544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6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4pPr>
            <a:lvl5pPr marL="1155700" indent="-2286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5pPr>
            <a:lvl6pPr marL="1612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6pPr>
            <a:lvl7pPr marL="2070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7pPr>
            <a:lvl8pPr marL="2527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8pPr>
            <a:lvl9pPr marL="298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200" dirty="0" smtClean="0"/>
              <a:t>802.11ac introduces the possibility of 20 MHz, 40 MHz, 80 MHz, or 160 MHz channels</a:t>
            </a:r>
          </a:p>
          <a:p>
            <a:pPr>
              <a:lnSpc>
                <a:spcPct val="100000"/>
              </a:lnSpc>
            </a:pPr>
            <a:r>
              <a:rPr lang="en-US" sz="1200" dirty="0" smtClean="0"/>
              <a:t>Each 40, 80, or 160 MHz channel will have primary 20, 40, and 80 MHz channels</a:t>
            </a:r>
          </a:p>
          <a:p>
            <a:pPr>
              <a:lnSpc>
                <a:spcPct val="100000"/>
              </a:lnSpc>
            </a:pPr>
            <a:r>
              <a:rPr lang="en-US" sz="1200" dirty="0" smtClean="0"/>
              <a:t>It becomes increasingly difficult to determine what channel widths are optimal for each environment based on spectral reuse, the number of APs, transmit power, client device types and channel support, etc.</a:t>
            </a:r>
          </a:p>
          <a:p>
            <a:pPr>
              <a:lnSpc>
                <a:spcPct val="100000"/>
              </a:lnSpc>
            </a:pPr>
            <a:r>
              <a:rPr lang="en-US" sz="1200" dirty="0" smtClean="0"/>
              <a:t>Manual channel planning becomes VERY DIFFICULT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lang="en-US" sz="1200" dirty="0" smtClean="0"/>
          </a:p>
          <a:p>
            <a:pPr marL="506095" lvl="2" indent="0">
              <a:lnSpc>
                <a:spcPct val="100000"/>
              </a:lnSpc>
              <a:buFont typeface="Courier New"/>
              <a:buNone/>
            </a:pPr>
            <a:endParaRPr lang="en-US" sz="800" dirty="0" smtClean="0"/>
          </a:p>
        </p:txBody>
      </p:sp>
      <p:sp>
        <p:nvSpPr>
          <p:cNvPr id="118" name="Content Placeholder 1"/>
          <p:cNvSpPr txBox="1">
            <a:spLocks/>
          </p:cNvSpPr>
          <p:nvPr/>
        </p:nvSpPr>
        <p:spPr bwMode="auto">
          <a:xfrm>
            <a:off x="2438400" y="3045416"/>
            <a:ext cx="6248400" cy="1221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10312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1pPr>
            <a:lvl2pPr marL="458788" indent="-182880" algn="l" rtl="0" eaLnBrk="1" fontAlgn="base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0000"/>
                  <a:lumOff val="40000"/>
                </a:schemeClr>
              </a:buClr>
              <a:buFont typeface="Courier New"/>
              <a:buChar char="o"/>
              <a:defRPr sz="20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2pPr>
            <a:lvl3pPr marL="688975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8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3pPr>
            <a:lvl4pPr marL="923544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6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4pPr>
            <a:lvl5pPr marL="1155700" indent="-2286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5pPr>
            <a:lvl6pPr marL="1612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6pPr>
            <a:lvl7pPr marL="2070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7pPr>
            <a:lvl8pPr marL="2527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8pPr>
            <a:lvl9pPr marL="298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200" dirty="0" smtClean="0"/>
              <a:t>The dynamic nature of RF environments raises new concerns for both ongoing channel width settings (</a:t>
            </a:r>
            <a:r>
              <a:rPr lang="en-US" sz="1200" i="1" dirty="0" smtClean="0"/>
              <a:t>should we use 20s, 40s, 80s?</a:t>
            </a:r>
            <a:r>
              <a:rPr lang="en-US" sz="1200" dirty="0" smtClean="0"/>
              <a:t>) as well as AP channel assignment adaptation (</a:t>
            </a:r>
            <a:r>
              <a:rPr lang="en-US" sz="1200" i="1" dirty="0" smtClean="0"/>
              <a:t>what primary 20/40/80 channels should I use at any moment in time?</a:t>
            </a:r>
            <a:r>
              <a:rPr lang="en-US" sz="1200" dirty="0" smtClean="0"/>
              <a:t>)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200" dirty="0" smtClean="0"/>
              <a:t>APs must be able to select the best primary 20, 40, and 80 MHz channels for their own environment, or possibly change from 80 MHz operation to 40 </a:t>
            </a:r>
            <a:r>
              <a:rPr lang="en-US" sz="1200" dirty="0" err="1" smtClean="0"/>
              <a:t>MHz.</a:t>
            </a:r>
            <a:endParaRPr lang="en-US" sz="1200" dirty="0" smtClean="0"/>
          </a:p>
        </p:txBody>
      </p:sp>
      <p:sp>
        <p:nvSpPr>
          <p:cNvPr id="119" name="Content Placeholder 1"/>
          <p:cNvSpPr txBox="1">
            <a:spLocks/>
          </p:cNvSpPr>
          <p:nvPr/>
        </p:nvSpPr>
        <p:spPr bwMode="auto">
          <a:xfrm>
            <a:off x="2438400" y="4761208"/>
            <a:ext cx="6248400" cy="1334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10312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1pPr>
            <a:lvl2pPr marL="458788" indent="-182880" algn="l" rtl="0" eaLnBrk="1" fontAlgn="base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0000"/>
                  <a:lumOff val="40000"/>
                </a:schemeClr>
              </a:buClr>
              <a:buFont typeface="Courier New"/>
              <a:buChar char="o"/>
              <a:defRPr sz="20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2pPr>
            <a:lvl3pPr marL="688975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8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3pPr>
            <a:lvl4pPr marL="923544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6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4pPr>
            <a:lvl5pPr marL="1155700" indent="-2286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5pPr>
            <a:lvl6pPr marL="1612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6pPr>
            <a:lvl7pPr marL="2070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7pPr>
            <a:lvl8pPr marL="2527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8pPr>
            <a:lvl9pPr marL="298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200" dirty="0" smtClean="0"/>
              <a:t>ChannelFly will tackle both problems (channel width and channel assignment) by…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1050" dirty="0" smtClean="0"/>
              <a:t>Actively measuring performance on each channel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1050" dirty="0" smtClean="0"/>
              <a:t>Adaptively changing as environmental conditions fluctuate</a:t>
            </a:r>
          </a:p>
          <a:p>
            <a:pPr lvl="1">
              <a:lnSpc>
                <a:spcPct val="100000"/>
              </a:lnSpc>
            </a:pPr>
            <a:r>
              <a:rPr lang="en-US" sz="1050" dirty="0" smtClean="0"/>
              <a:t>Discovering the best channel settings for the environment, the client device types, count, and channel width support, and the amount of traffic at each bandwidth setting</a:t>
            </a:r>
          </a:p>
          <a:p>
            <a:pPr lvl="1">
              <a:lnSpc>
                <a:spcPct val="100000"/>
              </a:lnSpc>
            </a:pPr>
            <a:endParaRPr lang="en-US" sz="1000" dirty="0" smtClean="0"/>
          </a:p>
          <a:p>
            <a:pPr marL="506095" lvl="2" indent="0">
              <a:lnSpc>
                <a:spcPct val="100000"/>
              </a:lnSpc>
              <a:buFont typeface="Courier New"/>
              <a:buNone/>
            </a:pPr>
            <a:endParaRPr 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3483100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ound Diagonal Corner Rectangle 49"/>
          <p:cNvSpPr/>
          <p:nvPr/>
        </p:nvSpPr>
        <p:spPr>
          <a:xfrm>
            <a:off x="4876800" y="1181292"/>
            <a:ext cx="3657599" cy="1295400"/>
          </a:xfrm>
          <a:prstGeom prst="round2DiagRect">
            <a:avLst/>
          </a:prstGeom>
          <a:solidFill>
            <a:schemeClr val="bg1"/>
          </a:solidFill>
          <a:ln w="19050" cmpd="sng">
            <a:solidFill>
              <a:schemeClr val="tx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 bwMode="auto">
          <a:xfrm>
            <a:off x="1441353" y="3034694"/>
            <a:ext cx="2074312" cy="1994506"/>
          </a:xfrm>
          <a:prstGeom prst="ellipse">
            <a:avLst/>
          </a:prstGeom>
          <a:gradFill flip="none" rotWithShape="1">
            <a:gsLst>
              <a:gs pos="0">
                <a:schemeClr val="accent6">
                  <a:shade val="51000"/>
                  <a:satMod val="130000"/>
                  <a:alpha val="32000"/>
                </a:schemeClr>
              </a:gs>
              <a:gs pos="80000">
                <a:schemeClr val="accent6">
                  <a:shade val="93000"/>
                  <a:satMod val="130000"/>
                  <a:alpha val="32000"/>
                </a:schemeClr>
              </a:gs>
              <a:gs pos="100000">
                <a:schemeClr val="accent6">
                  <a:shade val="94000"/>
                  <a:satMod val="135000"/>
                  <a:alpha val="32000"/>
                </a:schemeClr>
              </a:gs>
            </a:gsLst>
            <a:lin ang="16200000" scaled="0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22" name="Freeform 21"/>
          <p:cNvSpPr/>
          <p:nvPr/>
        </p:nvSpPr>
        <p:spPr bwMode="auto">
          <a:xfrm rot="8488034" flipH="1">
            <a:off x="5707683" y="3781835"/>
            <a:ext cx="1294613" cy="1162933"/>
          </a:xfrm>
          <a:custGeom>
            <a:avLst/>
            <a:gdLst>
              <a:gd name="connsiteX0" fmla="*/ 686279 w 854752"/>
              <a:gd name="connsiteY0" fmla="*/ 345570 h 878995"/>
              <a:gd name="connsiteX1" fmla="*/ 614841 w 854752"/>
              <a:gd name="connsiteY1" fmla="*/ 136020 h 878995"/>
              <a:gd name="connsiteX2" fmla="*/ 481491 w 854752"/>
              <a:gd name="connsiteY2" fmla="*/ 21720 h 878995"/>
              <a:gd name="connsiteX3" fmla="*/ 271941 w 854752"/>
              <a:gd name="connsiteY3" fmla="*/ 7432 h 878995"/>
              <a:gd name="connsiteX4" fmla="*/ 124304 w 854752"/>
              <a:gd name="connsiteY4" fmla="*/ 107445 h 878995"/>
              <a:gd name="connsiteX5" fmla="*/ 48104 w 854752"/>
              <a:gd name="connsiteY5" fmla="*/ 240795 h 878995"/>
              <a:gd name="connsiteX6" fmla="*/ 479 w 854752"/>
              <a:gd name="connsiteY6" fmla="*/ 517020 h 878995"/>
              <a:gd name="connsiteX7" fmla="*/ 76679 w 854752"/>
              <a:gd name="connsiteY7" fmla="*/ 778957 h 878995"/>
              <a:gd name="connsiteX8" fmla="*/ 276704 w 854752"/>
              <a:gd name="connsiteY8" fmla="*/ 878970 h 878995"/>
              <a:gd name="connsiteX9" fmla="*/ 457679 w 854752"/>
              <a:gd name="connsiteY9" fmla="*/ 788482 h 878995"/>
              <a:gd name="connsiteX10" fmla="*/ 524354 w 854752"/>
              <a:gd name="connsiteY10" fmla="*/ 769432 h 878995"/>
              <a:gd name="connsiteX11" fmla="*/ 624366 w 854752"/>
              <a:gd name="connsiteY11" fmla="*/ 821820 h 878995"/>
              <a:gd name="connsiteX12" fmla="*/ 724379 w 854752"/>
              <a:gd name="connsiteY12" fmla="*/ 807532 h 878995"/>
              <a:gd name="connsiteX13" fmla="*/ 819629 w 854752"/>
              <a:gd name="connsiteY13" fmla="*/ 702757 h 878995"/>
              <a:gd name="connsiteX14" fmla="*/ 852966 w 854752"/>
              <a:gd name="connsiteY14" fmla="*/ 555120 h 878995"/>
              <a:gd name="connsiteX15" fmla="*/ 772004 w 854752"/>
              <a:gd name="connsiteY15" fmla="*/ 459870 h 878995"/>
              <a:gd name="connsiteX16" fmla="*/ 662466 w 854752"/>
              <a:gd name="connsiteY16" fmla="*/ 450345 h 878995"/>
              <a:gd name="connsiteX17" fmla="*/ 686279 w 854752"/>
              <a:gd name="connsiteY17" fmla="*/ 345570 h 878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54752" h="878995">
                <a:moveTo>
                  <a:pt x="686279" y="345570"/>
                </a:moveTo>
                <a:cubicBezTo>
                  <a:pt x="678342" y="293183"/>
                  <a:pt x="648972" y="189995"/>
                  <a:pt x="614841" y="136020"/>
                </a:cubicBezTo>
                <a:cubicBezTo>
                  <a:pt x="580710" y="82045"/>
                  <a:pt x="538641" y="43151"/>
                  <a:pt x="481491" y="21720"/>
                </a:cubicBezTo>
                <a:cubicBezTo>
                  <a:pt x="424341" y="289"/>
                  <a:pt x="331472" y="-6855"/>
                  <a:pt x="271941" y="7432"/>
                </a:cubicBezTo>
                <a:cubicBezTo>
                  <a:pt x="212410" y="21719"/>
                  <a:pt x="161610" y="68551"/>
                  <a:pt x="124304" y="107445"/>
                </a:cubicBezTo>
                <a:cubicBezTo>
                  <a:pt x="86998" y="146339"/>
                  <a:pt x="68741" y="172532"/>
                  <a:pt x="48104" y="240795"/>
                </a:cubicBezTo>
                <a:cubicBezTo>
                  <a:pt x="27466" y="309057"/>
                  <a:pt x="-4283" y="427326"/>
                  <a:pt x="479" y="517020"/>
                </a:cubicBezTo>
                <a:cubicBezTo>
                  <a:pt x="5241" y="606714"/>
                  <a:pt x="30642" y="718632"/>
                  <a:pt x="76679" y="778957"/>
                </a:cubicBezTo>
                <a:cubicBezTo>
                  <a:pt x="122716" y="839282"/>
                  <a:pt x="213204" y="877383"/>
                  <a:pt x="276704" y="878970"/>
                </a:cubicBezTo>
                <a:cubicBezTo>
                  <a:pt x="340204" y="880557"/>
                  <a:pt x="416404" y="806738"/>
                  <a:pt x="457679" y="788482"/>
                </a:cubicBezTo>
                <a:cubicBezTo>
                  <a:pt x="498954" y="770226"/>
                  <a:pt x="496573" y="763876"/>
                  <a:pt x="524354" y="769432"/>
                </a:cubicBezTo>
                <a:cubicBezTo>
                  <a:pt x="552135" y="774988"/>
                  <a:pt x="591028" y="815470"/>
                  <a:pt x="624366" y="821820"/>
                </a:cubicBezTo>
                <a:cubicBezTo>
                  <a:pt x="657703" y="828170"/>
                  <a:pt x="691835" y="827376"/>
                  <a:pt x="724379" y="807532"/>
                </a:cubicBezTo>
                <a:cubicBezTo>
                  <a:pt x="756923" y="787688"/>
                  <a:pt x="798198" y="744826"/>
                  <a:pt x="819629" y="702757"/>
                </a:cubicBezTo>
                <a:cubicBezTo>
                  <a:pt x="841060" y="660688"/>
                  <a:pt x="860903" y="595601"/>
                  <a:pt x="852966" y="555120"/>
                </a:cubicBezTo>
                <a:cubicBezTo>
                  <a:pt x="845029" y="514639"/>
                  <a:pt x="803754" y="477332"/>
                  <a:pt x="772004" y="459870"/>
                </a:cubicBezTo>
                <a:cubicBezTo>
                  <a:pt x="740254" y="442408"/>
                  <a:pt x="677547" y="470982"/>
                  <a:pt x="662466" y="450345"/>
                </a:cubicBezTo>
                <a:cubicBezTo>
                  <a:pt x="647385" y="429708"/>
                  <a:pt x="694216" y="397957"/>
                  <a:pt x="686279" y="345570"/>
                </a:cubicBezTo>
                <a:close/>
              </a:path>
            </a:pathLst>
          </a:custGeom>
          <a:solidFill>
            <a:srgbClr val="008000">
              <a:alpha val="39000"/>
            </a:srgbClr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21" name="Freeform 20"/>
          <p:cNvSpPr/>
          <p:nvPr/>
        </p:nvSpPr>
        <p:spPr bwMode="auto">
          <a:xfrm flipH="1">
            <a:off x="6172200" y="3118365"/>
            <a:ext cx="1297446" cy="1225035"/>
          </a:xfrm>
          <a:custGeom>
            <a:avLst/>
            <a:gdLst>
              <a:gd name="connsiteX0" fmla="*/ 686279 w 854752"/>
              <a:gd name="connsiteY0" fmla="*/ 345570 h 878995"/>
              <a:gd name="connsiteX1" fmla="*/ 614841 w 854752"/>
              <a:gd name="connsiteY1" fmla="*/ 136020 h 878995"/>
              <a:gd name="connsiteX2" fmla="*/ 481491 w 854752"/>
              <a:gd name="connsiteY2" fmla="*/ 21720 h 878995"/>
              <a:gd name="connsiteX3" fmla="*/ 271941 w 854752"/>
              <a:gd name="connsiteY3" fmla="*/ 7432 h 878995"/>
              <a:gd name="connsiteX4" fmla="*/ 124304 w 854752"/>
              <a:gd name="connsiteY4" fmla="*/ 107445 h 878995"/>
              <a:gd name="connsiteX5" fmla="*/ 48104 w 854752"/>
              <a:gd name="connsiteY5" fmla="*/ 240795 h 878995"/>
              <a:gd name="connsiteX6" fmla="*/ 479 w 854752"/>
              <a:gd name="connsiteY6" fmla="*/ 517020 h 878995"/>
              <a:gd name="connsiteX7" fmla="*/ 76679 w 854752"/>
              <a:gd name="connsiteY7" fmla="*/ 778957 h 878995"/>
              <a:gd name="connsiteX8" fmla="*/ 276704 w 854752"/>
              <a:gd name="connsiteY8" fmla="*/ 878970 h 878995"/>
              <a:gd name="connsiteX9" fmla="*/ 457679 w 854752"/>
              <a:gd name="connsiteY9" fmla="*/ 788482 h 878995"/>
              <a:gd name="connsiteX10" fmla="*/ 524354 w 854752"/>
              <a:gd name="connsiteY10" fmla="*/ 769432 h 878995"/>
              <a:gd name="connsiteX11" fmla="*/ 624366 w 854752"/>
              <a:gd name="connsiteY11" fmla="*/ 821820 h 878995"/>
              <a:gd name="connsiteX12" fmla="*/ 724379 w 854752"/>
              <a:gd name="connsiteY12" fmla="*/ 807532 h 878995"/>
              <a:gd name="connsiteX13" fmla="*/ 819629 w 854752"/>
              <a:gd name="connsiteY13" fmla="*/ 702757 h 878995"/>
              <a:gd name="connsiteX14" fmla="*/ 852966 w 854752"/>
              <a:gd name="connsiteY14" fmla="*/ 555120 h 878995"/>
              <a:gd name="connsiteX15" fmla="*/ 772004 w 854752"/>
              <a:gd name="connsiteY15" fmla="*/ 459870 h 878995"/>
              <a:gd name="connsiteX16" fmla="*/ 662466 w 854752"/>
              <a:gd name="connsiteY16" fmla="*/ 450345 h 878995"/>
              <a:gd name="connsiteX17" fmla="*/ 686279 w 854752"/>
              <a:gd name="connsiteY17" fmla="*/ 345570 h 878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54752" h="878995">
                <a:moveTo>
                  <a:pt x="686279" y="345570"/>
                </a:moveTo>
                <a:cubicBezTo>
                  <a:pt x="678342" y="293183"/>
                  <a:pt x="648972" y="189995"/>
                  <a:pt x="614841" y="136020"/>
                </a:cubicBezTo>
                <a:cubicBezTo>
                  <a:pt x="580710" y="82045"/>
                  <a:pt x="538641" y="43151"/>
                  <a:pt x="481491" y="21720"/>
                </a:cubicBezTo>
                <a:cubicBezTo>
                  <a:pt x="424341" y="289"/>
                  <a:pt x="331472" y="-6855"/>
                  <a:pt x="271941" y="7432"/>
                </a:cubicBezTo>
                <a:cubicBezTo>
                  <a:pt x="212410" y="21719"/>
                  <a:pt x="161610" y="68551"/>
                  <a:pt x="124304" y="107445"/>
                </a:cubicBezTo>
                <a:cubicBezTo>
                  <a:pt x="86998" y="146339"/>
                  <a:pt x="68741" y="172532"/>
                  <a:pt x="48104" y="240795"/>
                </a:cubicBezTo>
                <a:cubicBezTo>
                  <a:pt x="27466" y="309057"/>
                  <a:pt x="-4283" y="427326"/>
                  <a:pt x="479" y="517020"/>
                </a:cubicBezTo>
                <a:cubicBezTo>
                  <a:pt x="5241" y="606714"/>
                  <a:pt x="30642" y="718632"/>
                  <a:pt x="76679" y="778957"/>
                </a:cubicBezTo>
                <a:cubicBezTo>
                  <a:pt x="122716" y="839282"/>
                  <a:pt x="213204" y="877383"/>
                  <a:pt x="276704" y="878970"/>
                </a:cubicBezTo>
                <a:cubicBezTo>
                  <a:pt x="340204" y="880557"/>
                  <a:pt x="416404" y="806738"/>
                  <a:pt x="457679" y="788482"/>
                </a:cubicBezTo>
                <a:cubicBezTo>
                  <a:pt x="498954" y="770226"/>
                  <a:pt x="496573" y="763876"/>
                  <a:pt x="524354" y="769432"/>
                </a:cubicBezTo>
                <a:cubicBezTo>
                  <a:pt x="552135" y="774988"/>
                  <a:pt x="591028" y="815470"/>
                  <a:pt x="624366" y="821820"/>
                </a:cubicBezTo>
                <a:cubicBezTo>
                  <a:pt x="657703" y="828170"/>
                  <a:pt x="691835" y="827376"/>
                  <a:pt x="724379" y="807532"/>
                </a:cubicBezTo>
                <a:cubicBezTo>
                  <a:pt x="756923" y="787688"/>
                  <a:pt x="798198" y="744826"/>
                  <a:pt x="819629" y="702757"/>
                </a:cubicBezTo>
                <a:cubicBezTo>
                  <a:pt x="841060" y="660688"/>
                  <a:pt x="860903" y="595601"/>
                  <a:pt x="852966" y="555120"/>
                </a:cubicBezTo>
                <a:cubicBezTo>
                  <a:pt x="845029" y="514639"/>
                  <a:pt x="803754" y="477332"/>
                  <a:pt x="772004" y="459870"/>
                </a:cubicBezTo>
                <a:cubicBezTo>
                  <a:pt x="740254" y="442408"/>
                  <a:pt x="677547" y="470982"/>
                  <a:pt x="662466" y="450345"/>
                </a:cubicBezTo>
                <a:cubicBezTo>
                  <a:pt x="647385" y="429708"/>
                  <a:pt x="694216" y="397957"/>
                  <a:pt x="686279" y="34557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shade val="51000"/>
                  <a:satMod val="130000"/>
                  <a:alpha val="36000"/>
                </a:schemeClr>
              </a:gs>
              <a:gs pos="80000">
                <a:schemeClr val="accent6">
                  <a:shade val="93000"/>
                  <a:satMod val="130000"/>
                  <a:alpha val="36000"/>
                </a:schemeClr>
              </a:gs>
              <a:gs pos="100000">
                <a:schemeClr val="accent6">
                  <a:shade val="94000"/>
                  <a:satMod val="135000"/>
                  <a:alpha val="36000"/>
                </a:schemeClr>
              </a:gs>
            </a:gsLst>
            <a:lin ang="16200000" scaled="0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1513083" y="3092214"/>
            <a:ext cx="1939975" cy="1892228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  <a:alpha val="46000"/>
                </a:schemeClr>
              </a:gs>
              <a:gs pos="80000">
                <a:schemeClr val="accent1">
                  <a:shade val="93000"/>
                  <a:satMod val="130000"/>
                  <a:alpha val="46000"/>
                </a:schemeClr>
              </a:gs>
              <a:gs pos="100000">
                <a:schemeClr val="accent1">
                  <a:shade val="94000"/>
                  <a:satMod val="135000"/>
                  <a:alpha val="46000"/>
                </a:schemeClr>
              </a:gs>
            </a:gsLst>
            <a:lin ang="16200000" scaled="0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1593659" y="3159527"/>
            <a:ext cx="1798829" cy="1757603"/>
          </a:xfrm>
          <a:prstGeom prst="ellipse">
            <a:avLst/>
          </a:prstGeom>
          <a:solidFill>
            <a:srgbClr val="008000">
              <a:alpha val="42000"/>
            </a:srgbClr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2BCC59-8EC1-BA46-854B-5FD0FEC4523B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BeamFlex</a:t>
            </a:r>
            <a:r>
              <a:rPr lang="en-US" dirty="0" smtClean="0"/>
              <a:t>-Enhanced MU-MIMO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Ruckus Proprietary and Confidential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 bwMode="auto">
          <a:xfrm rot="1970244">
            <a:off x="5396136" y="3181091"/>
            <a:ext cx="1705524" cy="1009114"/>
          </a:xfrm>
          <a:custGeom>
            <a:avLst/>
            <a:gdLst>
              <a:gd name="connsiteX0" fmla="*/ 686279 w 854752"/>
              <a:gd name="connsiteY0" fmla="*/ 345570 h 878995"/>
              <a:gd name="connsiteX1" fmla="*/ 614841 w 854752"/>
              <a:gd name="connsiteY1" fmla="*/ 136020 h 878995"/>
              <a:gd name="connsiteX2" fmla="*/ 481491 w 854752"/>
              <a:gd name="connsiteY2" fmla="*/ 21720 h 878995"/>
              <a:gd name="connsiteX3" fmla="*/ 271941 w 854752"/>
              <a:gd name="connsiteY3" fmla="*/ 7432 h 878995"/>
              <a:gd name="connsiteX4" fmla="*/ 124304 w 854752"/>
              <a:gd name="connsiteY4" fmla="*/ 107445 h 878995"/>
              <a:gd name="connsiteX5" fmla="*/ 48104 w 854752"/>
              <a:gd name="connsiteY5" fmla="*/ 240795 h 878995"/>
              <a:gd name="connsiteX6" fmla="*/ 479 w 854752"/>
              <a:gd name="connsiteY6" fmla="*/ 517020 h 878995"/>
              <a:gd name="connsiteX7" fmla="*/ 76679 w 854752"/>
              <a:gd name="connsiteY7" fmla="*/ 778957 h 878995"/>
              <a:gd name="connsiteX8" fmla="*/ 276704 w 854752"/>
              <a:gd name="connsiteY8" fmla="*/ 878970 h 878995"/>
              <a:gd name="connsiteX9" fmla="*/ 457679 w 854752"/>
              <a:gd name="connsiteY9" fmla="*/ 788482 h 878995"/>
              <a:gd name="connsiteX10" fmla="*/ 524354 w 854752"/>
              <a:gd name="connsiteY10" fmla="*/ 769432 h 878995"/>
              <a:gd name="connsiteX11" fmla="*/ 624366 w 854752"/>
              <a:gd name="connsiteY11" fmla="*/ 821820 h 878995"/>
              <a:gd name="connsiteX12" fmla="*/ 724379 w 854752"/>
              <a:gd name="connsiteY12" fmla="*/ 807532 h 878995"/>
              <a:gd name="connsiteX13" fmla="*/ 819629 w 854752"/>
              <a:gd name="connsiteY13" fmla="*/ 702757 h 878995"/>
              <a:gd name="connsiteX14" fmla="*/ 852966 w 854752"/>
              <a:gd name="connsiteY14" fmla="*/ 555120 h 878995"/>
              <a:gd name="connsiteX15" fmla="*/ 772004 w 854752"/>
              <a:gd name="connsiteY15" fmla="*/ 459870 h 878995"/>
              <a:gd name="connsiteX16" fmla="*/ 662466 w 854752"/>
              <a:gd name="connsiteY16" fmla="*/ 450345 h 878995"/>
              <a:gd name="connsiteX17" fmla="*/ 686279 w 854752"/>
              <a:gd name="connsiteY17" fmla="*/ 345570 h 878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54752" h="878995">
                <a:moveTo>
                  <a:pt x="686279" y="345570"/>
                </a:moveTo>
                <a:cubicBezTo>
                  <a:pt x="678342" y="293183"/>
                  <a:pt x="648972" y="189995"/>
                  <a:pt x="614841" y="136020"/>
                </a:cubicBezTo>
                <a:cubicBezTo>
                  <a:pt x="580710" y="82045"/>
                  <a:pt x="538641" y="43151"/>
                  <a:pt x="481491" y="21720"/>
                </a:cubicBezTo>
                <a:cubicBezTo>
                  <a:pt x="424341" y="289"/>
                  <a:pt x="331472" y="-6855"/>
                  <a:pt x="271941" y="7432"/>
                </a:cubicBezTo>
                <a:cubicBezTo>
                  <a:pt x="212410" y="21719"/>
                  <a:pt x="161610" y="68551"/>
                  <a:pt x="124304" y="107445"/>
                </a:cubicBezTo>
                <a:cubicBezTo>
                  <a:pt x="86998" y="146339"/>
                  <a:pt x="68741" y="172532"/>
                  <a:pt x="48104" y="240795"/>
                </a:cubicBezTo>
                <a:cubicBezTo>
                  <a:pt x="27466" y="309057"/>
                  <a:pt x="-4283" y="427326"/>
                  <a:pt x="479" y="517020"/>
                </a:cubicBezTo>
                <a:cubicBezTo>
                  <a:pt x="5241" y="606714"/>
                  <a:pt x="30642" y="718632"/>
                  <a:pt x="76679" y="778957"/>
                </a:cubicBezTo>
                <a:cubicBezTo>
                  <a:pt x="122716" y="839282"/>
                  <a:pt x="213204" y="877383"/>
                  <a:pt x="276704" y="878970"/>
                </a:cubicBezTo>
                <a:cubicBezTo>
                  <a:pt x="340204" y="880557"/>
                  <a:pt x="416404" y="806738"/>
                  <a:pt x="457679" y="788482"/>
                </a:cubicBezTo>
                <a:cubicBezTo>
                  <a:pt x="498954" y="770226"/>
                  <a:pt x="496573" y="763876"/>
                  <a:pt x="524354" y="769432"/>
                </a:cubicBezTo>
                <a:cubicBezTo>
                  <a:pt x="552135" y="774988"/>
                  <a:pt x="591028" y="815470"/>
                  <a:pt x="624366" y="821820"/>
                </a:cubicBezTo>
                <a:cubicBezTo>
                  <a:pt x="657703" y="828170"/>
                  <a:pt x="691835" y="827376"/>
                  <a:pt x="724379" y="807532"/>
                </a:cubicBezTo>
                <a:cubicBezTo>
                  <a:pt x="756923" y="787688"/>
                  <a:pt x="798198" y="744826"/>
                  <a:pt x="819629" y="702757"/>
                </a:cubicBezTo>
                <a:cubicBezTo>
                  <a:pt x="841060" y="660688"/>
                  <a:pt x="860903" y="595601"/>
                  <a:pt x="852966" y="555120"/>
                </a:cubicBezTo>
                <a:cubicBezTo>
                  <a:pt x="845029" y="514639"/>
                  <a:pt x="803754" y="477332"/>
                  <a:pt x="772004" y="459870"/>
                </a:cubicBezTo>
                <a:cubicBezTo>
                  <a:pt x="740254" y="442408"/>
                  <a:pt x="677547" y="470982"/>
                  <a:pt x="662466" y="450345"/>
                </a:cubicBezTo>
                <a:cubicBezTo>
                  <a:pt x="647385" y="429708"/>
                  <a:pt x="694216" y="397957"/>
                  <a:pt x="686279" y="34557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shade val="51000"/>
                  <a:satMod val="130000"/>
                  <a:alpha val="50000"/>
                </a:schemeClr>
              </a:gs>
              <a:gs pos="80000">
                <a:schemeClr val="accent1">
                  <a:shade val="93000"/>
                  <a:satMod val="130000"/>
                  <a:alpha val="50000"/>
                </a:schemeClr>
              </a:gs>
              <a:gs pos="100000">
                <a:schemeClr val="accent1">
                  <a:shade val="94000"/>
                  <a:satMod val="135000"/>
                  <a:alpha val="50000"/>
                </a:schemeClr>
              </a:gs>
            </a:gsLst>
            <a:lin ang="16200000" scaled="0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 bwMode="auto">
          <a:xfrm>
            <a:off x="2160661" y="1090043"/>
            <a:ext cx="226037" cy="22465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2" name="Oval 11"/>
          <p:cNvSpPr>
            <a:spLocks noChangeAspect="1"/>
          </p:cNvSpPr>
          <p:nvPr/>
        </p:nvSpPr>
        <p:spPr bwMode="auto">
          <a:xfrm>
            <a:off x="3431167" y="1113272"/>
            <a:ext cx="226037" cy="22465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3" name="Oval 12"/>
          <p:cNvSpPr>
            <a:spLocks noChangeAspect="1"/>
          </p:cNvSpPr>
          <p:nvPr/>
        </p:nvSpPr>
        <p:spPr bwMode="auto">
          <a:xfrm>
            <a:off x="2347616" y="2459359"/>
            <a:ext cx="226037" cy="224650"/>
          </a:xfrm>
          <a:prstGeom prst="ellipse">
            <a:avLst/>
          </a:prstGeom>
          <a:solidFill>
            <a:srgbClr val="008000"/>
          </a:solid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cxnSp>
        <p:nvCxnSpPr>
          <p:cNvPr id="36" name="Straight Arrow Connector 35"/>
          <p:cNvCxnSpPr>
            <a:cxnSpLocks noChangeAspect="1"/>
          </p:cNvCxnSpPr>
          <p:nvPr/>
        </p:nvCxnSpPr>
        <p:spPr bwMode="auto">
          <a:xfrm flipH="1" flipV="1">
            <a:off x="2359935" y="1311436"/>
            <a:ext cx="348502" cy="43168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7" name="Straight Arrow Connector 36"/>
          <p:cNvCxnSpPr>
            <a:cxnSpLocks noChangeAspect="1"/>
          </p:cNvCxnSpPr>
          <p:nvPr/>
        </p:nvCxnSpPr>
        <p:spPr bwMode="auto">
          <a:xfrm flipV="1">
            <a:off x="2971800" y="1320914"/>
            <a:ext cx="487801" cy="40388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40" name="Straight Arrow Connector 39"/>
          <p:cNvCxnSpPr>
            <a:cxnSpLocks noChangeAspect="1"/>
          </p:cNvCxnSpPr>
          <p:nvPr/>
        </p:nvCxnSpPr>
        <p:spPr bwMode="auto">
          <a:xfrm flipV="1">
            <a:off x="2492355" y="1923954"/>
            <a:ext cx="197739" cy="51879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3258519" y="1468278"/>
            <a:ext cx="144462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Antenna 2 to Client 2</a:t>
            </a:r>
            <a:endParaRPr lang="en-US" sz="1050" dirty="0"/>
          </a:p>
        </p:txBody>
      </p:sp>
      <p:sp>
        <p:nvSpPr>
          <p:cNvPr id="43" name="TextBox 42"/>
          <p:cNvSpPr txBox="1"/>
          <p:nvPr/>
        </p:nvSpPr>
        <p:spPr>
          <a:xfrm>
            <a:off x="838200" y="1464431"/>
            <a:ext cx="15007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Antenna 1 to Client 1</a:t>
            </a:r>
            <a:endParaRPr lang="en-US" sz="1050" dirty="0"/>
          </a:p>
        </p:txBody>
      </p:sp>
      <p:sp>
        <p:nvSpPr>
          <p:cNvPr id="44" name="TextBox 43"/>
          <p:cNvSpPr txBox="1"/>
          <p:nvPr/>
        </p:nvSpPr>
        <p:spPr>
          <a:xfrm>
            <a:off x="2588249" y="2162187"/>
            <a:ext cx="144462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Antenna 3 to Client 3</a:t>
            </a:r>
            <a:endParaRPr lang="en-US" sz="1050" dirty="0"/>
          </a:p>
        </p:txBody>
      </p:sp>
      <p:sp>
        <p:nvSpPr>
          <p:cNvPr id="48" name="Freeform 11"/>
          <p:cNvSpPr>
            <a:spLocks/>
          </p:cNvSpPr>
          <p:nvPr/>
        </p:nvSpPr>
        <p:spPr bwMode="auto">
          <a:xfrm>
            <a:off x="2320501" y="3862694"/>
            <a:ext cx="345144" cy="338506"/>
          </a:xfrm>
          <a:custGeom>
            <a:avLst/>
            <a:gdLst>
              <a:gd name="T0" fmla="*/ 290 w 290"/>
              <a:gd name="T1" fmla="*/ 242 h 290"/>
              <a:gd name="T2" fmla="*/ 290 w 290"/>
              <a:gd name="T3" fmla="*/ 242 h 290"/>
              <a:gd name="T4" fmla="*/ 243 w 290"/>
              <a:gd name="T5" fmla="*/ 290 h 290"/>
              <a:gd name="T6" fmla="*/ 48 w 290"/>
              <a:gd name="T7" fmla="*/ 290 h 290"/>
              <a:gd name="T8" fmla="*/ 0 w 290"/>
              <a:gd name="T9" fmla="*/ 242 h 290"/>
              <a:gd name="T10" fmla="*/ 0 w 290"/>
              <a:gd name="T11" fmla="*/ 47 h 290"/>
              <a:gd name="T12" fmla="*/ 48 w 290"/>
              <a:gd name="T13" fmla="*/ 0 h 290"/>
              <a:gd name="T14" fmla="*/ 243 w 290"/>
              <a:gd name="T15" fmla="*/ 0 h 290"/>
              <a:gd name="T16" fmla="*/ 290 w 290"/>
              <a:gd name="T17" fmla="*/ 47 h 290"/>
              <a:gd name="T18" fmla="*/ 290 w 290"/>
              <a:gd name="T19" fmla="*/ 242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90" h="290">
                <a:moveTo>
                  <a:pt x="290" y="242"/>
                </a:moveTo>
                <a:lnTo>
                  <a:pt x="290" y="242"/>
                </a:lnTo>
                <a:cubicBezTo>
                  <a:pt x="290" y="269"/>
                  <a:pt x="269" y="290"/>
                  <a:pt x="243" y="290"/>
                </a:cubicBezTo>
                <a:lnTo>
                  <a:pt x="48" y="290"/>
                </a:lnTo>
                <a:cubicBezTo>
                  <a:pt x="22" y="290"/>
                  <a:pt x="0" y="269"/>
                  <a:pt x="0" y="242"/>
                </a:cubicBezTo>
                <a:lnTo>
                  <a:pt x="0" y="47"/>
                </a:lnTo>
                <a:cubicBezTo>
                  <a:pt x="0" y="21"/>
                  <a:pt x="22" y="0"/>
                  <a:pt x="48" y="0"/>
                </a:cubicBezTo>
                <a:lnTo>
                  <a:pt x="243" y="0"/>
                </a:lnTo>
                <a:cubicBezTo>
                  <a:pt x="269" y="0"/>
                  <a:pt x="290" y="21"/>
                  <a:pt x="290" y="47"/>
                </a:cubicBezTo>
                <a:lnTo>
                  <a:pt x="290" y="242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headEnd/>
            <a:tailEnd/>
          </a:ln>
          <a:scene3d>
            <a:camera prst="perspectiveLeft"/>
            <a:lightRig rig="threePt" dir="t">
              <a:rot lat="0" lon="0" rev="1200000"/>
            </a:lightRig>
          </a:scene3d>
          <a:sp3d>
            <a:bevelT w="63500" h="25400" prst="coolSlant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900" dirty="0" smtClean="0"/>
              <a:t>AP</a:t>
            </a:r>
            <a:endParaRPr lang="en-US" sz="900" dirty="0"/>
          </a:p>
        </p:txBody>
      </p:sp>
      <p:cxnSp>
        <p:nvCxnSpPr>
          <p:cNvPr id="51" name="Straight Connector 50"/>
          <p:cNvCxnSpPr/>
          <p:nvPr/>
        </p:nvCxnSpPr>
        <p:spPr bwMode="auto">
          <a:xfrm>
            <a:off x="457200" y="2895600"/>
            <a:ext cx="82296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2" name="Straight Connector 51"/>
          <p:cNvCxnSpPr/>
          <p:nvPr/>
        </p:nvCxnSpPr>
        <p:spPr bwMode="auto">
          <a:xfrm>
            <a:off x="4495800" y="2895600"/>
            <a:ext cx="0" cy="33528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4" name="Oval 33"/>
          <p:cNvSpPr/>
          <p:nvPr/>
        </p:nvSpPr>
        <p:spPr bwMode="auto">
          <a:xfrm>
            <a:off x="1752600" y="3249790"/>
            <a:ext cx="180317" cy="17921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35" name="Oval 34"/>
          <p:cNvSpPr/>
          <p:nvPr/>
        </p:nvSpPr>
        <p:spPr bwMode="auto">
          <a:xfrm>
            <a:off x="3172483" y="3276600"/>
            <a:ext cx="180317" cy="17921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38" name="Oval 37"/>
          <p:cNvSpPr/>
          <p:nvPr/>
        </p:nvSpPr>
        <p:spPr bwMode="auto">
          <a:xfrm>
            <a:off x="1905000" y="4648200"/>
            <a:ext cx="180317" cy="179210"/>
          </a:xfrm>
          <a:prstGeom prst="ellipse">
            <a:avLst/>
          </a:prstGeom>
          <a:solidFill>
            <a:srgbClr val="008000"/>
          </a:solid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53" name="Oval 52"/>
          <p:cNvSpPr/>
          <p:nvPr/>
        </p:nvSpPr>
        <p:spPr bwMode="auto">
          <a:xfrm>
            <a:off x="6019800" y="4648200"/>
            <a:ext cx="180317" cy="179210"/>
          </a:xfrm>
          <a:prstGeom prst="ellipse">
            <a:avLst/>
          </a:prstGeom>
          <a:solidFill>
            <a:srgbClr val="008000"/>
          </a:solid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54" name="Oval 53"/>
          <p:cNvSpPr/>
          <p:nvPr/>
        </p:nvSpPr>
        <p:spPr bwMode="auto">
          <a:xfrm>
            <a:off x="7162800" y="3276600"/>
            <a:ext cx="180317" cy="17921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58" name="Oval 57"/>
          <p:cNvSpPr/>
          <p:nvPr/>
        </p:nvSpPr>
        <p:spPr bwMode="auto">
          <a:xfrm>
            <a:off x="5791200" y="3225468"/>
            <a:ext cx="180317" cy="17921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pic>
        <p:nvPicPr>
          <p:cNvPr id="59" name="Picture 58" descr="798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3810000"/>
            <a:ext cx="609599" cy="316992"/>
          </a:xfrm>
          <a:prstGeom prst="rect">
            <a:avLst/>
          </a:prstGeom>
        </p:spPr>
      </p:pic>
      <p:pic>
        <p:nvPicPr>
          <p:cNvPr id="60" name="Picture 59" descr="798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922" y="1638491"/>
            <a:ext cx="777808" cy="404461"/>
          </a:xfrm>
          <a:prstGeom prst="rect">
            <a:avLst/>
          </a:prstGeom>
        </p:spPr>
      </p:pic>
      <p:sp>
        <p:nvSpPr>
          <p:cNvPr id="39" name="Content Placeholder 1"/>
          <p:cNvSpPr>
            <a:spLocks noGrp="1"/>
          </p:cNvSpPr>
          <p:nvPr>
            <p:ph idx="1"/>
          </p:nvPr>
        </p:nvSpPr>
        <p:spPr>
          <a:xfrm>
            <a:off x="5029200" y="1219200"/>
            <a:ext cx="3733800" cy="1371600"/>
          </a:xfrm>
        </p:spPr>
        <p:txBody>
          <a:bodyPr/>
          <a:lstStyle/>
          <a:p>
            <a:pPr marL="18288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600" b="1" dirty="0" smtClean="0"/>
              <a:t>3x3 MU-MIMO</a:t>
            </a:r>
          </a:p>
          <a:p>
            <a:pPr marL="18288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600" dirty="0" smtClean="0"/>
              <a:t>3 clients concurrently communicate with AP, each on a dedicated spatial stream (and antenna)</a:t>
            </a:r>
            <a:endParaRPr lang="en-US" sz="1200" dirty="0"/>
          </a:p>
          <a:p>
            <a:pPr marL="506095" lvl="2" indent="0">
              <a:lnSpc>
                <a:spcPct val="100000"/>
              </a:lnSpc>
              <a:spcAft>
                <a:spcPts val="600"/>
              </a:spcAft>
              <a:buNone/>
            </a:pPr>
            <a:endParaRPr lang="en-US" sz="1000" dirty="0" smtClean="0"/>
          </a:p>
        </p:txBody>
      </p:sp>
      <p:sp>
        <p:nvSpPr>
          <p:cNvPr id="41" name="Content Placeholder 1"/>
          <p:cNvSpPr txBox="1">
            <a:spLocks/>
          </p:cNvSpPr>
          <p:nvPr/>
        </p:nvSpPr>
        <p:spPr bwMode="auto">
          <a:xfrm>
            <a:off x="4724400" y="5029200"/>
            <a:ext cx="43434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10312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1pPr>
            <a:lvl2pPr marL="458788" indent="-182880" algn="l" rtl="0" eaLnBrk="1" fontAlgn="base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0000"/>
                  <a:lumOff val="40000"/>
                </a:schemeClr>
              </a:buClr>
              <a:buFont typeface="Courier New"/>
              <a:buChar char="o"/>
              <a:defRPr sz="20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2pPr>
            <a:lvl3pPr marL="688975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8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3pPr>
            <a:lvl4pPr marL="923544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6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4pPr>
            <a:lvl5pPr marL="1155700" indent="-2286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5pPr>
            <a:lvl6pPr marL="1612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6pPr>
            <a:lvl7pPr marL="2070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7pPr>
            <a:lvl8pPr marL="2527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8pPr>
            <a:lvl9pPr marL="298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" indent="0">
              <a:lnSpc>
                <a:spcPct val="100000"/>
              </a:lnSpc>
              <a:buFont typeface="Courier New"/>
              <a:buNone/>
            </a:pPr>
            <a:r>
              <a:rPr lang="en-US" sz="1600" b="1" dirty="0" smtClean="0"/>
              <a:t>MU-MIMO enhanced with BeamFlex</a:t>
            </a:r>
          </a:p>
          <a:p>
            <a:pPr marL="18288" indent="0">
              <a:lnSpc>
                <a:spcPct val="100000"/>
              </a:lnSpc>
              <a:buFont typeface="Courier New"/>
              <a:buNone/>
            </a:pPr>
            <a:r>
              <a:rPr lang="en-US" sz="1600" dirty="0" smtClean="0"/>
              <a:t>Directional antenna element for each client</a:t>
            </a:r>
          </a:p>
          <a:p>
            <a:pPr>
              <a:lnSpc>
                <a:spcPct val="100000"/>
              </a:lnSpc>
            </a:pPr>
            <a:r>
              <a:rPr lang="en-US" sz="1600" dirty="0" smtClean="0"/>
              <a:t>Better signal separation</a:t>
            </a:r>
          </a:p>
          <a:p>
            <a:pPr>
              <a:lnSpc>
                <a:spcPct val="100000"/>
              </a:lnSpc>
            </a:pPr>
            <a:r>
              <a:rPr lang="en-US" sz="1600" dirty="0" smtClean="0"/>
              <a:t>Higher sustained data rates</a:t>
            </a:r>
          </a:p>
          <a:p>
            <a:pPr>
              <a:lnSpc>
                <a:spcPct val="100000"/>
              </a:lnSpc>
            </a:pPr>
            <a:r>
              <a:rPr lang="en-US" sz="1600" dirty="0" smtClean="0"/>
              <a:t>Increased AP capacity</a:t>
            </a:r>
            <a:endParaRPr lang="en-US" sz="1200" dirty="0" smtClean="0"/>
          </a:p>
          <a:p>
            <a:pPr marL="506095" lvl="2" indent="0">
              <a:lnSpc>
                <a:spcPct val="100000"/>
              </a:lnSpc>
              <a:buFont typeface="Courier New"/>
              <a:buNone/>
            </a:pPr>
            <a:endParaRPr lang="en-US" sz="1000" dirty="0" smtClean="0"/>
          </a:p>
        </p:txBody>
      </p:sp>
      <p:sp>
        <p:nvSpPr>
          <p:cNvPr id="49" name="Content Placeholder 1"/>
          <p:cNvSpPr txBox="1">
            <a:spLocks/>
          </p:cNvSpPr>
          <p:nvPr/>
        </p:nvSpPr>
        <p:spPr bwMode="auto">
          <a:xfrm>
            <a:off x="533400" y="5029200"/>
            <a:ext cx="3886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10312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1pPr>
            <a:lvl2pPr marL="458788" indent="-182880" algn="l" rtl="0" eaLnBrk="1" fontAlgn="base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chemeClr val="tx1">
                  <a:lumMod val="60000"/>
                  <a:lumOff val="40000"/>
                </a:schemeClr>
              </a:buClr>
              <a:buFont typeface="Courier New"/>
              <a:buChar char="o"/>
              <a:defRPr sz="20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2pPr>
            <a:lvl3pPr marL="688975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8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3pPr>
            <a:lvl4pPr marL="923544" indent="-18288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16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4pPr>
            <a:lvl5pPr marL="1155700" indent="-2286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accent6">
                  <a:lumMod val="40000"/>
                  <a:lumOff val="60000"/>
                </a:schemeClr>
              </a:buClr>
              <a:buFont typeface="Courier New"/>
              <a:buChar char="o"/>
              <a:defRPr sz="2400">
                <a:solidFill>
                  <a:schemeClr val="tx1">
                    <a:lumMod val="75000"/>
                  </a:schemeClr>
                </a:solidFill>
                <a:latin typeface="Arial"/>
                <a:ea typeface="ＭＳ Ｐゴシック" pitchFamily="34" charset="-128"/>
                <a:cs typeface="Arial"/>
              </a:defRPr>
            </a:lvl5pPr>
            <a:lvl6pPr marL="1612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6pPr>
            <a:lvl7pPr marL="2070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7pPr>
            <a:lvl8pPr marL="2527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8pPr>
            <a:lvl9pPr marL="298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" indent="0">
              <a:lnSpc>
                <a:spcPct val="100000"/>
              </a:lnSpc>
              <a:buFont typeface="Courier New"/>
              <a:buNone/>
            </a:pPr>
            <a:r>
              <a:rPr lang="en-US" sz="1600" b="1" dirty="0" smtClean="0"/>
              <a:t>Standard MU-MIMO</a:t>
            </a:r>
          </a:p>
          <a:p>
            <a:pPr marL="18288" indent="0">
              <a:lnSpc>
                <a:spcPct val="100000"/>
              </a:lnSpc>
              <a:buFont typeface="Courier New"/>
              <a:buNone/>
            </a:pPr>
            <a:r>
              <a:rPr lang="en-US" sz="1600" dirty="0" smtClean="0"/>
              <a:t>All clients hear all antennas</a:t>
            </a:r>
          </a:p>
          <a:p>
            <a:pPr>
              <a:lnSpc>
                <a:spcPct val="100000"/>
              </a:lnSpc>
            </a:pPr>
            <a:r>
              <a:rPr lang="en-US" sz="1600" dirty="0" smtClean="0"/>
              <a:t>Poor signal isolation per client</a:t>
            </a:r>
          </a:p>
          <a:p>
            <a:pPr>
              <a:lnSpc>
                <a:spcPct val="100000"/>
              </a:lnSpc>
            </a:pPr>
            <a:r>
              <a:rPr lang="en-US" sz="1600" dirty="0" smtClean="0"/>
              <a:t>Lower SNR per link = lower data rates</a:t>
            </a:r>
          </a:p>
          <a:p>
            <a:pPr>
              <a:lnSpc>
                <a:spcPct val="100000"/>
              </a:lnSpc>
            </a:pPr>
            <a:r>
              <a:rPr lang="en-US" sz="1600" dirty="0" smtClean="0"/>
              <a:t>Marginal benefit to capacity</a:t>
            </a:r>
            <a:endParaRPr lang="en-US" sz="1200" dirty="0" smtClean="0"/>
          </a:p>
          <a:p>
            <a:pPr marL="506095" lvl="2" indent="0">
              <a:lnSpc>
                <a:spcPct val="100000"/>
              </a:lnSpc>
              <a:buFont typeface="Courier New"/>
              <a:buNone/>
            </a:pPr>
            <a:endParaRPr lang="en-US" sz="1000" dirty="0" smtClean="0"/>
          </a:p>
        </p:txBody>
      </p:sp>
    </p:spTree>
    <p:extLst>
      <p:ext uri="{BB962C8B-B14F-4D97-AF65-F5344CB8AC3E}">
        <p14:creationId xmlns:p14="http://schemas.microsoft.com/office/powerpoint/2010/main" val="4130831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le 18"/>
          <p:cNvSpPr/>
          <p:nvPr/>
        </p:nvSpPr>
        <p:spPr bwMode="auto">
          <a:xfrm>
            <a:off x="4953000" y="3048000"/>
            <a:ext cx="3810000" cy="3352800"/>
          </a:xfrm>
          <a:prstGeom prst="roundRect">
            <a:avLst/>
          </a:prstGeom>
          <a:gradFill flip="none" rotWithShape="1">
            <a:gsLst>
              <a:gs pos="79000">
                <a:schemeClr val="lt1"/>
              </a:gs>
              <a:gs pos="1000">
                <a:schemeClr val="accent1">
                  <a:lumMod val="60000"/>
                  <a:lumOff val="40000"/>
                  <a:alpha val="76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9050" cmpd="sng"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cxnSp>
        <p:nvCxnSpPr>
          <p:cNvPr id="92" name="Straight Connector 91"/>
          <p:cNvCxnSpPr/>
          <p:nvPr/>
        </p:nvCxnSpPr>
        <p:spPr bwMode="auto">
          <a:xfrm>
            <a:off x="6964572" y="4469157"/>
            <a:ext cx="533400" cy="1295400"/>
          </a:xfrm>
          <a:prstGeom prst="line">
            <a:avLst/>
          </a:prstGeom>
          <a:solidFill>
            <a:schemeClr val="accent1"/>
          </a:solidFill>
          <a:ln w="38100" cap="flat" cmpd="dbl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>
            <a:off x="6884643" y="4419600"/>
            <a:ext cx="1066800" cy="609600"/>
          </a:xfrm>
          <a:prstGeom prst="line">
            <a:avLst/>
          </a:prstGeom>
          <a:solidFill>
            <a:schemeClr val="accent1"/>
          </a:solidFill>
          <a:ln w="38100" cap="flat" cmpd="dbl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2BCC59-8EC1-BA46-854B-5FD0FEC4523B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Ruckus Proprietary and Confidential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11w Overview</a:t>
            </a:r>
            <a:endParaRPr lang="en-US" dirty="0"/>
          </a:p>
        </p:txBody>
      </p:sp>
      <p:sp>
        <p:nvSpPr>
          <p:cNvPr id="132" name="Content Placeholder 75"/>
          <p:cNvSpPr>
            <a:spLocks noGrp="1"/>
          </p:cNvSpPr>
          <p:nvPr>
            <p:ph idx="1"/>
          </p:nvPr>
        </p:nvSpPr>
        <p:spPr>
          <a:xfrm>
            <a:off x="609600" y="1143000"/>
            <a:ext cx="8153400" cy="1295400"/>
          </a:xfrm>
        </p:spPr>
        <p:txBody>
          <a:bodyPr/>
          <a:lstStyle/>
          <a:p>
            <a:r>
              <a:rPr lang="en-US" sz="1800" dirty="0" smtClean="0"/>
              <a:t>Ratified by IEEE in 2009 (802.11w-2009)</a:t>
            </a:r>
          </a:p>
          <a:p>
            <a:r>
              <a:rPr lang="en-US" sz="1800" dirty="0" smtClean="0"/>
              <a:t>Introduced by Wi-Fi Alliance as Protected Management Frames (PMF) certification  </a:t>
            </a:r>
          </a:p>
          <a:p>
            <a:endParaRPr lang="en-US" sz="1800" dirty="0"/>
          </a:p>
        </p:txBody>
      </p:sp>
      <p:pic>
        <p:nvPicPr>
          <p:cNvPr id="82" name="Picture 8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2843" y="4876800"/>
            <a:ext cx="838200" cy="565297"/>
          </a:xfrm>
          <a:prstGeom prst="rect">
            <a:avLst/>
          </a:prstGeom>
        </p:spPr>
      </p:pic>
      <p:pic>
        <p:nvPicPr>
          <p:cNvPr id="85" name="Picture 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5410200"/>
            <a:ext cx="321733" cy="599090"/>
          </a:xfrm>
          <a:prstGeom prst="rect">
            <a:avLst/>
          </a:prstGeom>
        </p:spPr>
      </p:pic>
      <p:pic>
        <p:nvPicPr>
          <p:cNvPr id="86" name="Picture 85" descr="ap-icon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243" y="3962400"/>
            <a:ext cx="887849" cy="661357"/>
          </a:xfrm>
          <a:prstGeom prst="rect">
            <a:avLst/>
          </a:prstGeom>
        </p:spPr>
      </p:pic>
      <p:cxnSp>
        <p:nvCxnSpPr>
          <p:cNvPr id="17" name="Straight Arrow Connector 16"/>
          <p:cNvCxnSpPr/>
          <p:nvPr/>
        </p:nvCxnSpPr>
        <p:spPr bwMode="auto">
          <a:xfrm flipV="1">
            <a:off x="5817843" y="4648200"/>
            <a:ext cx="838200" cy="7620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80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18" name="TextBox 17"/>
          <p:cNvSpPr txBox="1"/>
          <p:nvPr/>
        </p:nvSpPr>
        <p:spPr>
          <a:xfrm rot="21097151">
            <a:off x="5981838" y="5037398"/>
            <a:ext cx="1295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 smtClean="0"/>
              <a:t>Deauth</a:t>
            </a:r>
            <a:r>
              <a:rPr lang="en-US" sz="1000" dirty="0" smtClean="0"/>
              <a:t> / </a:t>
            </a:r>
            <a:r>
              <a:rPr lang="en-US" sz="1000" dirty="0" err="1" smtClean="0"/>
              <a:t>Disassoc</a:t>
            </a:r>
            <a:r>
              <a:rPr lang="en-US" sz="1000" dirty="0" smtClean="0"/>
              <a:t>.</a:t>
            </a:r>
            <a:endParaRPr lang="en-US" sz="1000" dirty="0"/>
          </a:p>
        </p:txBody>
      </p:sp>
      <p:cxnSp>
        <p:nvCxnSpPr>
          <p:cNvPr id="87" name="Straight Arrow Connector 86"/>
          <p:cNvCxnSpPr/>
          <p:nvPr/>
        </p:nvCxnSpPr>
        <p:spPr bwMode="auto">
          <a:xfrm>
            <a:off x="5817843" y="5410200"/>
            <a:ext cx="1371600" cy="1524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80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cxnSp>
        <p:nvCxnSpPr>
          <p:cNvPr id="88" name="Straight Arrow Connector 87"/>
          <p:cNvCxnSpPr>
            <a:endCxn id="82" idx="1"/>
          </p:cNvCxnSpPr>
          <p:nvPr/>
        </p:nvCxnSpPr>
        <p:spPr bwMode="auto">
          <a:xfrm flipV="1">
            <a:off x="5817843" y="5159449"/>
            <a:ext cx="1905000" cy="25075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80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23" name="Cloud Callout 22"/>
          <p:cNvSpPr/>
          <p:nvPr/>
        </p:nvSpPr>
        <p:spPr bwMode="auto">
          <a:xfrm>
            <a:off x="6840238" y="3280329"/>
            <a:ext cx="1084562" cy="650276"/>
          </a:xfrm>
          <a:prstGeom prst="cloudCallout">
            <a:avLst>
              <a:gd name="adj1" fmla="val -45437"/>
              <a:gd name="adj2" fmla="val 77484"/>
            </a:avLst>
          </a:prstGeom>
          <a:ln w="9525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48233" y="3374291"/>
            <a:ext cx="9144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 smtClean="0"/>
              <a:t>Invalid. Disregard.</a:t>
            </a:r>
            <a:endParaRPr lang="en-US" sz="1050" dirty="0"/>
          </a:p>
        </p:txBody>
      </p:sp>
      <p:pic>
        <p:nvPicPr>
          <p:cNvPr id="84" name="Picture 83" descr="laptop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248" y="5029200"/>
            <a:ext cx="1045195" cy="7964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077448" y="5865168"/>
            <a:ext cx="76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smtClean="0">
                <a:latin typeface="Arial"/>
                <a:cs typeface="Arial"/>
              </a:rPr>
              <a:t>HACKER</a:t>
            </a:r>
            <a:endParaRPr lang="en-US" sz="900" b="1" dirty="0">
              <a:latin typeface="Arial"/>
              <a:cs typeface="Arial"/>
            </a:endParaRPr>
          </a:p>
        </p:txBody>
      </p:sp>
      <p:pic>
        <p:nvPicPr>
          <p:cNvPr id="13" name="Picture 12" descr="Spy-icon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572" y="5154957"/>
            <a:ext cx="355844" cy="355844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sp>
        <p:nvSpPr>
          <p:cNvPr id="94" name="Rounded Rectangle 93"/>
          <p:cNvSpPr/>
          <p:nvPr/>
        </p:nvSpPr>
        <p:spPr bwMode="auto">
          <a:xfrm>
            <a:off x="533400" y="3048000"/>
            <a:ext cx="3810000" cy="3352800"/>
          </a:xfrm>
          <a:prstGeom prst="roundRect">
            <a:avLst/>
          </a:prstGeom>
          <a:gradFill flip="none" rotWithShape="1">
            <a:gsLst>
              <a:gs pos="79000">
                <a:schemeClr val="lt1"/>
              </a:gs>
              <a:gs pos="1000">
                <a:schemeClr val="accent1">
                  <a:lumMod val="60000"/>
                  <a:lumOff val="40000"/>
                  <a:alpha val="76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9050" cmpd="sng"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cxnSp>
        <p:nvCxnSpPr>
          <p:cNvPr id="95" name="Straight Connector 94"/>
          <p:cNvCxnSpPr/>
          <p:nvPr/>
        </p:nvCxnSpPr>
        <p:spPr bwMode="auto">
          <a:xfrm>
            <a:off x="2544972" y="4469157"/>
            <a:ext cx="533400" cy="1295400"/>
          </a:xfrm>
          <a:prstGeom prst="line">
            <a:avLst/>
          </a:prstGeom>
          <a:solidFill>
            <a:schemeClr val="accent1"/>
          </a:solidFill>
          <a:ln w="38100" cap="flat" cmpd="dbl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6" name="Straight Connector 95"/>
          <p:cNvCxnSpPr/>
          <p:nvPr/>
        </p:nvCxnSpPr>
        <p:spPr bwMode="auto">
          <a:xfrm>
            <a:off x="2465043" y="4419600"/>
            <a:ext cx="1066800" cy="609600"/>
          </a:xfrm>
          <a:prstGeom prst="line">
            <a:avLst/>
          </a:prstGeom>
          <a:solidFill>
            <a:schemeClr val="accent1"/>
          </a:solidFill>
          <a:ln w="38100" cap="flat" cmpd="dbl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97" name="Picture 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3243" y="4876800"/>
            <a:ext cx="838200" cy="565297"/>
          </a:xfrm>
          <a:prstGeom prst="rect">
            <a:avLst/>
          </a:prstGeom>
        </p:spPr>
      </p:pic>
      <p:pic>
        <p:nvPicPr>
          <p:cNvPr id="98" name="Picture 9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6043" y="5410200"/>
            <a:ext cx="321733" cy="599090"/>
          </a:xfrm>
          <a:prstGeom prst="rect">
            <a:avLst/>
          </a:prstGeom>
        </p:spPr>
      </p:pic>
      <p:pic>
        <p:nvPicPr>
          <p:cNvPr id="99" name="Picture 98" descr="ap-icon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643" y="3962400"/>
            <a:ext cx="887849" cy="661357"/>
          </a:xfrm>
          <a:prstGeom prst="rect">
            <a:avLst/>
          </a:prstGeom>
        </p:spPr>
      </p:pic>
      <p:cxnSp>
        <p:nvCxnSpPr>
          <p:cNvPr id="100" name="Straight Arrow Connector 99"/>
          <p:cNvCxnSpPr/>
          <p:nvPr/>
        </p:nvCxnSpPr>
        <p:spPr bwMode="auto">
          <a:xfrm flipV="1">
            <a:off x="1398243" y="4648200"/>
            <a:ext cx="838200" cy="7620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80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101" name="TextBox 100"/>
          <p:cNvSpPr txBox="1"/>
          <p:nvPr/>
        </p:nvSpPr>
        <p:spPr>
          <a:xfrm rot="21097151">
            <a:off x="1562238" y="5037398"/>
            <a:ext cx="1295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 smtClean="0"/>
              <a:t>Deauth</a:t>
            </a:r>
            <a:r>
              <a:rPr lang="en-US" sz="1000" dirty="0" smtClean="0"/>
              <a:t> / </a:t>
            </a:r>
            <a:r>
              <a:rPr lang="en-US" sz="1000" dirty="0" err="1" smtClean="0"/>
              <a:t>Disassoc</a:t>
            </a:r>
            <a:r>
              <a:rPr lang="en-US" sz="1000" dirty="0" smtClean="0"/>
              <a:t>.</a:t>
            </a:r>
            <a:endParaRPr lang="en-US" sz="1000" dirty="0"/>
          </a:p>
        </p:txBody>
      </p:sp>
      <p:cxnSp>
        <p:nvCxnSpPr>
          <p:cNvPr id="102" name="Straight Arrow Connector 101"/>
          <p:cNvCxnSpPr/>
          <p:nvPr/>
        </p:nvCxnSpPr>
        <p:spPr bwMode="auto">
          <a:xfrm>
            <a:off x="1398243" y="5410200"/>
            <a:ext cx="1371600" cy="1524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80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cxnSp>
        <p:nvCxnSpPr>
          <p:cNvPr id="103" name="Straight Arrow Connector 102"/>
          <p:cNvCxnSpPr>
            <a:endCxn id="97" idx="1"/>
          </p:cNvCxnSpPr>
          <p:nvPr/>
        </p:nvCxnSpPr>
        <p:spPr bwMode="auto">
          <a:xfrm flipV="1">
            <a:off x="1398243" y="5159449"/>
            <a:ext cx="1905000" cy="25075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80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104" name="TextBox 103"/>
          <p:cNvSpPr txBox="1"/>
          <p:nvPr/>
        </p:nvSpPr>
        <p:spPr>
          <a:xfrm>
            <a:off x="3227043" y="55626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smtClean="0">
                <a:latin typeface="Arial"/>
                <a:cs typeface="Arial"/>
              </a:rPr>
              <a:t>VALID USERS</a:t>
            </a:r>
            <a:endParaRPr lang="en-US" sz="900" b="1" dirty="0">
              <a:latin typeface="Arial"/>
              <a:cs typeface="Arial"/>
            </a:endParaRPr>
          </a:p>
        </p:txBody>
      </p:sp>
      <p:sp>
        <p:nvSpPr>
          <p:cNvPr id="105" name="Cloud Callout 104"/>
          <p:cNvSpPr/>
          <p:nvPr/>
        </p:nvSpPr>
        <p:spPr bwMode="auto">
          <a:xfrm>
            <a:off x="2693643" y="3352800"/>
            <a:ext cx="685800" cy="533400"/>
          </a:xfrm>
          <a:prstGeom prst="cloudCallout">
            <a:avLst>
              <a:gd name="adj1" fmla="val -45437"/>
              <a:gd name="adj2" fmla="val 77484"/>
            </a:avLst>
          </a:prstGeom>
          <a:ln w="9525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2778724" y="3451914"/>
            <a:ext cx="45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OK</a:t>
            </a:r>
            <a:endParaRPr lang="en-US" sz="1400" dirty="0"/>
          </a:p>
        </p:txBody>
      </p:sp>
      <p:sp>
        <p:nvSpPr>
          <p:cNvPr id="107" name="Cloud Callout 106"/>
          <p:cNvSpPr/>
          <p:nvPr/>
        </p:nvSpPr>
        <p:spPr bwMode="auto">
          <a:xfrm>
            <a:off x="3608043" y="4267200"/>
            <a:ext cx="685800" cy="533400"/>
          </a:xfrm>
          <a:prstGeom prst="cloudCallout">
            <a:avLst>
              <a:gd name="adj1" fmla="val -45437"/>
              <a:gd name="adj2" fmla="val 77484"/>
            </a:avLst>
          </a:prstGeom>
          <a:ln w="9525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3710886" y="4370043"/>
            <a:ext cx="45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OK</a:t>
            </a:r>
            <a:endParaRPr lang="en-US" sz="1400" dirty="0"/>
          </a:p>
        </p:txBody>
      </p:sp>
      <p:sp>
        <p:nvSpPr>
          <p:cNvPr id="109" name="Multiply 108"/>
          <p:cNvSpPr/>
          <p:nvPr/>
        </p:nvSpPr>
        <p:spPr bwMode="auto">
          <a:xfrm>
            <a:off x="2922243" y="4648200"/>
            <a:ext cx="228600" cy="228600"/>
          </a:xfrm>
          <a:prstGeom prst="mathMultiply">
            <a:avLst/>
          </a:prstGeom>
          <a:solidFill>
            <a:srgbClr val="FF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10" name="Multiply 109"/>
          <p:cNvSpPr/>
          <p:nvPr/>
        </p:nvSpPr>
        <p:spPr bwMode="auto">
          <a:xfrm>
            <a:off x="2617443" y="4800600"/>
            <a:ext cx="228600" cy="228600"/>
          </a:xfrm>
          <a:prstGeom prst="mathMultiply">
            <a:avLst/>
          </a:prstGeom>
          <a:solidFill>
            <a:srgbClr val="FF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pic>
        <p:nvPicPr>
          <p:cNvPr id="111" name="Picture 110" descr="laptop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48" y="5029200"/>
            <a:ext cx="1045195" cy="796450"/>
          </a:xfrm>
          <a:prstGeom prst="rect">
            <a:avLst/>
          </a:prstGeom>
        </p:spPr>
      </p:pic>
      <p:sp>
        <p:nvSpPr>
          <p:cNvPr id="112" name="TextBox 111"/>
          <p:cNvSpPr txBox="1"/>
          <p:nvPr/>
        </p:nvSpPr>
        <p:spPr>
          <a:xfrm>
            <a:off x="657848" y="5865168"/>
            <a:ext cx="76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smtClean="0">
                <a:latin typeface="Arial"/>
                <a:cs typeface="Arial"/>
              </a:rPr>
              <a:t>HACKER</a:t>
            </a:r>
            <a:endParaRPr lang="en-US" sz="900" b="1" dirty="0">
              <a:latin typeface="Arial"/>
              <a:cs typeface="Arial"/>
            </a:endParaRPr>
          </a:p>
        </p:txBody>
      </p:sp>
      <p:pic>
        <p:nvPicPr>
          <p:cNvPr id="113" name="Picture 112" descr="Spy-icon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72" y="5154957"/>
            <a:ext cx="355844" cy="355844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sp>
        <p:nvSpPr>
          <p:cNvPr id="29" name="TextBox 28"/>
          <p:cNvSpPr txBox="1"/>
          <p:nvPr/>
        </p:nvSpPr>
        <p:spPr>
          <a:xfrm>
            <a:off x="1371600" y="2743200"/>
            <a:ext cx="2057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PRIOR TO 802.11w</a:t>
            </a:r>
            <a:endParaRPr lang="en-US" sz="1600" dirty="0"/>
          </a:p>
        </p:txBody>
      </p:sp>
      <p:sp>
        <p:nvSpPr>
          <p:cNvPr id="114" name="TextBox 113"/>
          <p:cNvSpPr txBox="1"/>
          <p:nvPr/>
        </p:nvSpPr>
        <p:spPr>
          <a:xfrm>
            <a:off x="5791200" y="2743200"/>
            <a:ext cx="2057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WITH 802.11w</a:t>
            </a:r>
            <a:endParaRPr lang="en-US" sz="1600" dirty="0"/>
          </a:p>
        </p:txBody>
      </p:sp>
      <p:sp>
        <p:nvSpPr>
          <p:cNvPr id="117" name="Cloud Callout 116"/>
          <p:cNvSpPr/>
          <p:nvPr/>
        </p:nvSpPr>
        <p:spPr bwMode="auto">
          <a:xfrm>
            <a:off x="8054286" y="4191000"/>
            <a:ext cx="958805" cy="676919"/>
          </a:xfrm>
          <a:prstGeom prst="cloudCallout">
            <a:avLst>
              <a:gd name="adj1" fmla="val -45437"/>
              <a:gd name="adj2" fmla="val 77484"/>
            </a:avLst>
          </a:prstGeom>
          <a:ln w="9525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8077200" y="4311605"/>
            <a:ext cx="9144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 smtClean="0"/>
              <a:t>Invalid. Disregard.</a:t>
            </a:r>
            <a:endParaRPr lang="en-US" sz="1050" dirty="0"/>
          </a:p>
        </p:txBody>
      </p:sp>
      <p:sp>
        <p:nvSpPr>
          <p:cNvPr id="30" name="TextBox 29"/>
          <p:cNvSpPr txBox="1"/>
          <p:nvPr/>
        </p:nvSpPr>
        <p:spPr>
          <a:xfrm>
            <a:off x="7261914" y="4504681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n w="3175" cmpd="sng">
                  <a:solidFill>
                    <a:schemeClr val="bg1"/>
                  </a:solidFill>
                </a:ln>
                <a:solidFill>
                  <a:srgbClr val="008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1800" dirty="0">
              <a:ln w="3175" cmpd="sng">
                <a:solidFill>
                  <a:schemeClr val="bg1"/>
                </a:solidFill>
              </a:ln>
              <a:solidFill>
                <a:srgbClr val="008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21" name="Cloud Callout 120"/>
          <p:cNvSpPr/>
          <p:nvPr/>
        </p:nvSpPr>
        <p:spPr bwMode="auto">
          <a:xfrm>
            <a:off x="2057400" y="5715000"/>
            <a:ext cx="685800" cy="533400"/>
          </a:xfrm>
          <a:prstGeom prst="cloudCallout">
            <a:avLst>
              <a:gd name="adj1" fmla="val 73700"/>
              <a:gd name="adj2" fmla="val -29069"/>
            </a:avLst>
          </a:prstGeom>
          <a:ln w="9525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2160243" y="5817843"/>
            <a:ext cx="45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OK</a:t>
            </a:r>
            <a:endParaRPr lang="en-US" sz="1400" dirty="0"/>
          </a:p>
        </p:txBody>
      </p:sp>
      <p:sp>
        <p:nvSpPr>
          <p:cNvPr id="126" name="TextBox 125"/>
          <p:cNvSpPr txBox="1"/>
          <p:nvPr/>
        </p:nvSpPr>
        <p:spPr>
          <a:xfrm>
            <a:off x="6934200" y="46482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n w="3175" cmpd="sng">
                  <a:solidFill>
                    <a:schemeClr val="bg1"/>
                  </a:solidFill>
                </a:ln>
                <a:solidFill>
                  <a:srgbClr val="008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1800" dirty="0">
              <a:ln w="3175" cmpd="sng">
                <a:solidFill>
                  <a:schemeClr val="bg1"/>
                </a:solidFill>
              </a:ln>
              <a:solidFill>
                <a:srgbClr val="008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7772400" y="55626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smtClean="0">
                <a:latin typeface="Arial"/>
                <a:cs typeface="Arial"/>
              </a:rPr>
              <a:t>VALID USERS</a:t>
            </a:r>
            <a:endParaRPr lang="en-US" sz="900" b="1" dirty="0">
              <a:latin typeface="Arial"/>
              <a:cs typeface="Arial"/>
            </a:endParaRPr>
          </a:p>
        </p:txBody>
      </p:sp>
      <p:sp>
        <p:nvSpPr>
          <p:cNvPr id="128" name="Cloud Callout 127"/>
          <p:cNvSpPr/>
          <p:nvPr/>
        </p:nvSpPr>
        <p:spPr bwMode="auto">
          <a:xfrm>
            <a:off x="6248400" y="5715000"/>
            <a:ext cx="958805" cy="676919"/>
          </a:xfrm>
          <a:prstGeom prst="cloudCallout">
            <a:avLst>
              <a:gd name="adj1" fmla="val 63860"/>
              <a:gd name="adj2" fmla="val -39276"/>
            </a:avLst>
          </a:prstGeom>
          <a:ln w="9525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6271314" y="5835605"/>
            <a:ext cx="9144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 smtClean="0"/>
              <a:t>Invalid. Disregard.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4091231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ounded Rectangle 74"/>
          <p:cNvSpPr/>
          <p:nvPr/>
        </p:nvSpPr>
        <p:spPr bwMode="auto">
          <a:xfrm>
            <a:off x="609600" y="1143000"/>
            <a:ext cx="7924800" cy="3276600"/>
          </a:xfrm>
          <a:prstGeom prst="roundRect">
            <a:avLst>
              <a:gd name="adj" fmla="val 11228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7607106" y="3435096"/>
            <a:ext cx="679704" cy="67970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646643" y="3445555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n w="3175" cmpd="sng">
                  <a:solidFill>
                    <a:schemeClr val="bg1"/>
                  </a:solidFill>
                </a:ln>
                <a:solidFill>
                  <a:srgbClr val="008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3600" dirty="0">
              <a:ln w="3175" cmpd="sng">
                <a:solidFill>
                  <a:schemeClr val="bg1"/>
                </a:solidFill>
              </a:ln>
              <a:solidFill>
                <a:srgbClr val="008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1200" y="1664090"/>
            <a:ext cx="165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/>
              <a:t>Mgmt</a:t>
            </a:r>
            <a:endParaRPr lang="en-US" sz="1800" dirty="0"/>
          </a:p>
        </p:txBody>
      </p:sp>
      <p:sp>
        <p:nvSpPr>
          <p:cNvPr id="73" name="TextBox 72"/>
          <p:cNvSpPr txBox="1"/>
          <p:nvPr/>
        </p:nvSpPr>
        <p:spPr>
          <a:xfrm>
            <a:off x="711200" y="2610744"/>
            <a:ext cx="148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Control</a:t>
            </a:r>
            <a:endParaRPr lang="en-US" sz="1800" dirty="0"/>
          </a:p>
        </p:txBody>
      </p:sp>
      <p:sp>
        <p:nvSpPr>
          <p:cNvPr id="74" name="TextBox 73"/>
          <p:cNvSpPr txBox="1"/>
          <p:nvPr/>
        </p:nvSpPr>
        <p:spPr>
          <a:xfrm>
            <a:off x="711200" y="3546940"/>
            <a:ext cx="148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Data</a:t>
            </a:r>
            <a:endParaRPr lang="en-US" sz="1800" dirty="0"/>
          </a:p>
        </p:txBody>
      </p:sp>
      <p:sp>
        <p:nvSpPr>
          <p:cNvPr id="76" name="TextBox 75"/>
          <p:cNvSpPr txBox="1"/>
          <p:nvPr/>
        </p:nvSpPr>
        <p:spPr>
          <a:xfrm>
            <a:off x="1268379" y="990600"/>
            <a:ext cx="238922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802.11 FRAME TYPES</a:t>
            </a:r>
            <a:endParaRPr lang="en-US" sz="1600" dirty="0"/>
          </a:p>
        </p:txBody>
      </p:sp>
      <p:cxnSp>
        <p:nvCxnSpPr>
          <p:cNvPr id="8" name="Straight Connector 7"/>
          <p:cNvCxnSpPr/>
          <p:nvPr/>
        </p:nvCxnSpPr>
        <p:spPr bwMode="auto">
          <a:xfrm>
            <a:off x="1752600" y="1524000"/>
            <a:ext cx="0" cy="2700528"/>
          </a:xfrm>
          <a:prstGeom prst="line">
            <a:avLst/>
          </a:prstGeom>
          <a:ln w="12700" cmpd="sng">
            <a:solidFill>
              <a:schemeClr val="accent1"/>
            </a:solidFill>
            <a:prstDash val="dot"/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sp>
        <p:nvSpPr>
          <p:cNvPr id="77" name="TextBox 76"/>
          <p:cNvSpPr txBox="1"/>
          <p:nvPr/>
        </p:nvSpPr>
        <p:spPr>
          <a:xfrm>
            <a:off x="2057400" y="1525591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en-US" sz="1200" dirty="0" smtClean="0"/>
              <a:t>Beacons, Probes, (De)Authentication, (Dis/Re)Association, Action </a:t>
            </a:r>
          </a:p>
          <a:p>
            <a:pPr marL="285750" indent="-285750">
              <a:buFont typeface="Arial"/>
              <a:buChar char="•"/>
            </a:pPr>
            <a:r>
              <a:rPr lang="en-US" sz="1200" dirty="0"/>
              <a:t>No encryption, data origin authentication, or replay protection</a:t>
            </a:r>
          </a:p>
          <a:p>
            <a:pPr marL="285750" indent="-285750">
              <a:buFont typeface="Arial"/>
              <a:buChar char="•"/>
            </a:pPr>
            <a:r>
              <a:rPr lang="en-US" sz="1200" dirty="0" smtClean="0"/>
              <a:t>Easily spoofed, enabling hijacking, </a:t>
            </a:r>
            <a:r>
              <a:rPr lang="en-US" sz="1200" dirty="0" err="1" smtClean="0"/>
              <a:t>DoS</a:t>
            </a:r>
            <a:r>
              <a:rPr lang="en-US" sz="1200" dirty="0" smtClean="0"/>
              <a:t>, and many other attacks</a:t>
            </a:r>
          </a:p>
        </p:txBody>
      </p:sp>
      <p:cxnSp>
        <p:nvCxnSpPr>
          <p:cNvPr id="78" name="Straight Connector 77"/>
          <p:cNvCxnSpPr/>
          <p:nvPr/>
        </p:nvCxnSpPr>
        <p:spPr bwMode="auto">
          <a:xfrm>
            <a:off x="2133600" y="2277371"/>
            <a:ext cx="5200650" cy="0"/>
          </a:xfrm>
          <a:prstGeom prst="line">
            <a:avLst/>
          </a:prstGeom>
          <a:ln w="12700" cmpd="sng">
            <a:solidFill>
              <a:schemeClr val="accent1"/>
            </a:solidFill>
            <a:prstDash val="dot"/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cxnSp>
        <p:nvCxnSpPr>
          <p:cNvPr id="79" name="Straight Connector 78"/>
          <p:cNvCxnSpPr/>
          <p:nvPr/>
        </p:nvCxnSpPr>
        <p:spPr bwMode="auto">
          <a:xfrm>
            <a:off x="2133600" y="3230205"/>
            <a:ext cx="5200650" cy="0"/>
          </a:xfrm>
          <a:prstGeom prst="line">
            <a:avLst/>
          </a:prstGeom>
          <a:ln w="12700" cmpd="sng">
            <a:solidFill>
              <a:schemeClr val="accent1"/>
            </a:solidFill>
            <a:prstDash val="dot"/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cxnSp>
      <p:sp>
        <p:nvSpPr>
          <p:cNvPr id="16" name="TextBox 15"/>
          <p:cNvSpPr txBox="1"/>
          <p:nvPr/>
        </p:nvSpPr>
        <p:spPr>
          <a:xfrm>
            <a:off x="2057400" y="2472245"/>
            <a:ext cx="5540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en-US" sz="1200" dirty="0" smtClean="0"/>
              <a:t>RTS, CTS, ACK, PS-Poll</a:t>
            </a:r>
          </a:p>
          <a:p>
            <a:pPr marL="285750" indent="-285750">
              <a:buFont typeface="Arial"/>
              <a:buChar char="•"/>
            </a:pPr>
            <a:r>
              <a:rPr lang="en-US" sz="1200" dirty="0" smtClean="0"/>
              <a:t>No encryption, data origin authentication, or replay protection</a:t>
            </a:r>
          </a:p>
          <a:p>
            <a:pPr marL="285750" indent="-285750">
              <a:buFont typeface="Arial"/>
              <a:buChar char="•"/>
            </a:pPr>
            <a:r>
              <a:rPr lang="en-US" sz="1200" dirty="0" smtClean="0"/>
              <a:t>No protection needed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57400" y="3316108"/>
            <a:ext cx="55408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en-US" sz="1200" dirty="0" smtClean="0"/>
              <a:t>Data, Null Data, </a:t>
            </a:r>
            <a:r>
              <a:rPr lang="en-US" sz="1200" dirty="0" err="1" smtClean="0"/>
              <a:t>QoS</a:t>
            </a:r>
            <a:r>
              <a:rPr lang="en-US" sz="1200" dirty="0" smtClean="0"/>
              <a:t> Data</a:t>
            </a:r>
          </a:p>
          <a:p>
            <a:pPr marL="285750" indent="-285750">
              <a:buFont typeface="Arial"/>
              <a:buChar char="•"/>
            </a:pPr>
            <a:r>
              <a:rPr lang="en-US" sz="1200" dirty="0" smtClean="0"/>
              <a:t>Provides encryption, data origin authentication, and replay protection</a:t>
            </a:r>
          </a:p>
          <a:p>
            <a:pPr marL="285750" indent="-285750">
              <a:buFont typeface="Arial"/>
              <a:buChar char="•"/>
            </a:pPr>
            <a:r>
              <a:rPr lang="en-US" sz="1200" dirty="0" smtClean="0"/>
              <a:t>Unicast protection uses individual PTK</a:t>
            </a:r>
          </a:p>
          <a:p>
            <a:pPr marL="285750" indent="-285750">
              <a:buFont typeface="Arial"/>
              <a:buChar char="•"/>
            </a:pPr>
            <a:r>
              <a:rPr lang="en-US" sz="1200" dirty="0" smtClean="0"/>
              <a:t>Group (BC/MC) uses shared GTK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2BCC59-8EC1-BA46-854B-5FD0FEC4523B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Ruckus Proprietary and Confidential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Frame Types w/o 11w - Primer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4572000"/>
            <a:ext cx="8229600" cy="1371600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600" dirty="0" smtClean="0"/>
              <a:t>Traditionally, only data frames are encrypted and integrity-protected (source validation)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600" dirty="0" smtClean="0"/>
              <a:t>Management frames are increasingly important to network operation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600" dirty="0" smtClean="0"/>
              <a:t>802.11w provides for data integrity, replay protection, and origin authenticity of some management frames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1400" dirty="0"/>
              <a:t>Robust Management frames – Disassociation, </a:t>
            </a:r>
            <a:r>
              <a:rPr lang="en-US" sz="1400" dirty="0" err="1"/>
              <a:t>Deauthentication</a:t>
            </a:r>
            <a:r>
              <a:rPr lang="en-US" sz="1400" dirty="0"/>
              <a:t>, and Robust Action </a:t>
            </a:r>
            <a:r>
              <a:rPr lang="en-US" sz="1400" dirty="0" smtClean="0"/>
              <a:t>frames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lang="en-US" sz="1600" dirty="0"/>
          </a:p>
        </p:txBody>
      </p:sp>
      <p:sp>
        <p:nvSpPr>
          <p:cNvPr id="21" name="Rounded Rectangle 20"/>
          <p:cNvSpPr/>
          <p:nvPr/>
        </p:nvSpPr>
        <p:spPr bwMode="auto">
          <a:xfrm>
            <a:off x="7607106" y="2498900"/>
            <a:ext cx="679704" cy="67970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23" name="Rounded Rectangle 22"/>
          <p:cNvSpPr/>
          <p:nvPr/>
        </p:nvSpPr>
        <p:spPr bwMode="auto">
          <a:xfrm>
            <a:off x="7607106" y="1552246"/>
            <a:ext cx="679704" cy="67970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53478" y="1276412"/>
            <a:ext cx="10224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 smtClean="0"/>
              <a:t>PROTECTED</a:t>
            </a:r>
            <a:endParaRPr lang="en-US" sz="1050" b="1" dirty="0"/>
          </a:p>
        </p:txBody>
      </p:sp>
      <p:sp>
        <p:nvSpPr>
          <p:cNvPr id="27" name="Multiply 26"/>
          <p:cNvSpPr>
            <a:spLocks noChangeAspect="1"/>
          </p:cNvSpPr>
          <p:nvPr/>
        </p:nvSpPr>
        <p:spPr bwMode="auto">
          <a:xfrm>
            <a:off x="7721407" y="1663498"/>
            <a:ext cx="451103" cy="457200"/>
          </a:xfrm>
          <a:prstGeom prst="mathMultiply">
            <a:avLst/>
          </a:prstGeom>
          <a:solidFill>
            <a:srgbClr val="FF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28" name="Multiply 27"/>
          <p:cNvSpPr>
            <a:spLocks noChangeAspect="1"/>
          </p:cNvSpPr>
          <p:nvPr/>
        </p:nvSpPr>
        <p:spPr bwMode="auto">
          <a:xfrm>
            <a:off x="7721407" y="2610152"/>
            <a:ext cx="451103" cy="457200"/>
          </a:xfrm>
          <a:prstGeom prst="mathMultiply">
            <a:avLst/>
          </a:prstGeom>
          <a:solidFill>
            <a:srgbClr val="FF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48355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ed Rectangle 21"/>
          <p:cNvSpPr/>
          <p:nvPr/>
        </p:nvSpPr>
        <p:spPr bwMode="auto">
          <a:xfrm>
            <a:off x="533400" y="3733800"/>
            <a:ext cx="7924800" cy="2667000"/>
          </a:xfrm>
          <a:prstGeom prst="roundRect">
            <a:avLst>
              <a:gd name="adj" fmla="val 11228"/>
            </a:avLst>
          </a:prstGeom>
          <a:ln w="19050" cmpd="sng"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2BCC59-8EC1-BA46-854B-5FD0FEC4523B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Ruckus Proprietary and Confidential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it works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1143000"/>
            <a:ext cx="5334000" cy="2590800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600" dirty="0" smtClean="0"/>
              <a:t>Security keys are negotiated at association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1200" dirty="0" smtClean="0"/>
              <a:t>If PMF is supported, unicast frames (data and </a:t>
            </a:r>
            <a:r>
              <a:rPr lang="en-US" sz="1200" dirty="0" err="1" smtClean="0"/>
              <a:t>mgmt</a:t>
            </a:r>
            <a:r>
              <a:rPr lang="en-US" sz="1200" dirty="0" smtClean="0"/>
              <a:t>) are protected with CCMP/AES 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1200" dirty="0" smtClean="0"/>
              <a:t>Group protected management frames rely on Broadcast/Multicast Integrity Protocol (BIP), which also use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600" dirty="0" smtClean="0"/>
              <a:t>11w provides data integrity and replay protection for robust management frames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600" dirty="0" smtClean="0"/>
              <a:t>Detects whether received frame is an unauthorized retransmission</a:t>
            </a:r>
            <a:endParaRPr lang="en-US" sz="1600" dirty="0"/>
          </a:p>
        </p:txBody>
      </p:sp>
      <p:sp>
        <p:nvSpPr>
          <p:cNvPr id="24" name="TextBox 23"/>
          <p:cNvSpPr txBox="1"/>
          <p:nvPr/>
        </p:nvSpPr>
        <p:spPr>
          <a:xfrm>
            <a:off x="1143000" y="3581400"/>
            <a:ext cx="19812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11w Protected Frames</a:t>
            </a:r>
            <a:endParaRPr lang="en-US" sz="1400" dirty="0"/>
          </a:p>
        </p:txBody>
      </p:sp>
      <p:sp>
        <p:nvSpPr>
          <p:cNvPr id="7" name="Rectangle 6"/>
          <p:cNvSpPr/>
          <p:nvPr/>
        </p:nvSpPr>
        <p:spPr bwMode="auto">
          <a:xfrm>
            <a:off x="1035005" y="4114800"/>
            <a:ext cx="6858000" cy="5334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2940005" y="4155949"/>
            <a:ext cx="0" cy="45110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6902405" y="4155949"/>
            <a:ext cx="0" cy="45110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1111205" y="4212223"/>
            <a:ext cx="1752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802.11 header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248534" y="4227612"/>
            <a:ext cx="2362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Management Frame 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B</a:t>
            </a: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ody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59053" y="4227612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MMIE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8200" y="4876800"/>
            <a:ext cx="7239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 dirty="0" smtClean="0"/>
              <a:t>Management MIC IE (MMIE) contents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 err="1" smtClean="0"/>
              <a:t>KeyID</a:t>
            </a:r>
            <a:r>
              <a:rPr lang="en-US" sz="1600" dirty="0" smtClean="0"/>
              <a:t> – Identifies the IGTK (unique to sender) used to compute MIC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 smtClean="0"/>
              <a:t>IGTK Packet Number </a:t>
            </a:r>
            <a:r>
              <a:rPr lang="en-US" sz="1600" dirty="0"/>
              <a:t>– </a:t>
            </a:r>
            <a:r>
              <a:rPr lang="en-US" sz="1600" dirty="0" smtClean="0"/>
              <a:t>Sequence counter used for replay protection</a:t>
            </a:r>
          </a:p>
          <a:p>
            <a:pPr marL="742950" lvl="1" indent="-285750">
              <a:buFont typeface="Arial"/>
              <a:buChar char="•"/>
            </a:pPr>
            <a:r>
              <a:rPr lang="en-US" sz="1600" dirty="0" smtClean="0"/>
              <a:t>MIC</a:t>
            </a:r>
            <a:r>
              <a:rPr lang="en-US" sz="1600" dirty="0"/>
              <a:t> – </a:t>
            </a:r>
            <a:r>
              <a:rPr lang="en-US" sz="1600" dirty="0" smtClean="0"/>
              <a:t>Message Integrity Code calculated over frame body</a:t>
            </a:r>
            <a:endParaRPr lang="en-US" sz="1600" dirty="0"/>
          </a:p>
        </p:txBody>
      </p:sp>
      <p:cxnSp>
        <p:nvCxnSpPr>
          <p:cNvPr id="32" name="Straight Connector 31"/>
          <p:cNvCxnSpPr/>
          <p:nvPr/>
        </p:nvCxnSpPr>
        <p:spPr bwMode="auto">
          <a:xfrm>
            <a:off x="5911805" y="4155949"/>
            <a:ext cx="0" cy="45110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3" name="TextBox 32"/>
          <p:cNvSpPr txBox="1"/>
          <p:nvPr/>
        </p:nvSpPr>
        <p:spPr>
          <a:xfrm>
            <a:off x="7014129" y="4227612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FCS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14114" y="4710508"/>
            <a:ext cx="1219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rgbClr val="C33600"/>
                </a:solidFill>
              </a:rPr>
              <a:t>ADDED IN 11W</a:t>
            </a:r>
            <a:endParaRPr lang="en-US" sz="1000" dirty="0">
              <a:solidFill>
                <a:srgbClr val="C33600"/>
              </a:solidFill>
            </a:endParaRPr>
          </a:p>
        </p:txBody>
      </p:sp>
      <p:sp>
        <p:nvSpPr>
          <p:cNvPr id="38" name="Freeform 17"/>
          <p:cNvSpPr>
            <a:spLocks noChangeAspect="1"/>
          </p:cNvSpPr>
          <p:nvPr/>
        </p:nvSpPr>
        <p:spPr bwMode="auto">
          <a:xfrm rot="20115347" flipH="1" flipV="1">
            <a:off x="4765217" y="4725205"/>
            <a:ext cx="1509928" cy="226537"/>
          </a:xfrm>
          <a:custGeom>
            <a:avLst/>
            <a:gdLst>
              <a:gd name="T0" fmla="*/ 912 w 917"/>
              <a:gd name="T1" fmla="*/ 163 h 215"/>
              <a:gd name="T2" fmla="*/ 860 w 917"/>
              <a:gd name="T3" fmla="*/ 32 h 215"/>
              <a:gd name="T4" fmla="*/ 827 w 917"/>
              <a:gd name="T5" fmla="*/ 3 h 215"/>
              <a:gd name="T6" fmla="*/ 805 w 917"/>
              <a:gd name="T7" fmla="*/ 15 h 215"/>
              <a:gd name="T8" fmla="*/ 836 w 917"/>
              <a:gd name="T9" fmla="*/ 109 h 215"/>
              <a:gd name="T10" fmla="*/ 828 w 917"/>
              <a:gd name="T11" fmla="*/ 104 h 215"/>
              <a:gd name="T12" fmla="*/ 678 w 917"/>
              <a:gd name="T13" fmla="*/ 54 h 215"/>
              <a:gd name="T14" fmla="*/ 448 w 917"/>
              <a:gd name="T15" fmla="*/ 14 h 215"/>
              <a:gd name="T16" fmla="*/ 207 w 917"/>
              <a:gd name="T17" fmla="*/ 13 h 215"/>
              <a:gd name="T18" fmla="*/ 22 w 917"/>
              <a:gd name="T19" fmla="*/ 80 h 215"/>
              <a:gd name="T20" fmla="*/ 19 w 917"/>
              <a:gd name="T21" fmla="*/ 82 h 215"/>
              <a:gd name="T22" fmla="*/ 66 w 917"/>
              <a:gd name="T23" fmla="*/ 123 h 215"/>
              <a:gd name="T24" fmla="*/ 240 w 917"/>
              <a:gd name="T25" fmla="*/ 58 h 215"/>
              <a:gd name="T26" fmla="*/ 468 w 917"/>
              <a:gd name="T27" fmla="*/ 57 h 215"/>
              <a:gd name="T28" fmla="*/ 685 w 917"/>
              <a:gd name="T29" fmla="*/ 94 h 215"/>
              <a:gd name="T30" fmla="*/ 770 w 917"/>
              <a:gd name="T31" fmla="*/ 118 h 215"/>
              <a:gd name="T32" fmla="*/ 825 w 917"/>
              <a:gd name="T33" fmla="*/ 139 h 215"/>
              <a:gd name="T34" fmla="*/ 838 w 917"/>
              <a:gd name="T35" fmla="*/ 143 h 215"/>
              <a:gd name="T36" fmla="*/ 743 w 917"/>
              <a:gd name="T37" fmla="*/ 169 h 215"/>
              <a:gd name="T38" fmla="*/ 751 w 917"/>
              <a:gd name="T39" fmla="*/ 198 h 215"/>
              <a:gd name="T40" fmla="*/ 790 w 917"/>
              <a:gd name="T41" fmla="*/ 210 h 215"/>
              <a:gd name="T42" fmla="*/ 905 w 917"/>
              <a:gd name="T43" fmla="*/ 182 h 215"/>
              <a:gd name="T44" fmla="*/ 912 w 917"/>
              <a:gd name="T45" fmla="*/ 163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917" h="215">
                <a:moveTo>
                  <a:pt x="912" y="163"/>
                </a:moveTo>
                <a:cubicBezTo>
                  <a:pt x="887" y="123"/>
                  <a:pt x="870" y="78"/>
                  <a:pt x="860" y="32"/>
                </a:cubicBezTo>
                <a:cubicBezTo>
                  <a:pt x="857" y="18"/>
                  <a:pt x="840" y="7"/>
                  <a:pt x="827" y="3"/>
                </a:cubicBezTo>
                <a:cubicBezTo>
                  <a:pt x="817" y="0"/>
                  <a:pt x="802" y="1"/>
                  <a:pt x="805" y="15"/>
                </a:cubicBezTo>
                <a:cubicBezTo>
                  <a:pt x="812" y="47"/>
                  <a:pt x="823" y="79"/>
                  <a:pt x="836" y="109"/>
                </a:cubicBezTo>
                <a:cubicBezTo>
                  <a:pt x="833" y="107"/>
                  <a:pt x="831" y="105"/>
                  <a:pt x="828" y="104"/>
                </a:cubicBezTo>
                <a:cubicBezTo>
                  <a:pt x="781" y="80"/>
                  <a:pt x="729" y="66"/>
                  <a:pt x="678" y="54"/>
                </a:cubicBezTo>
                <a:cubicBezTo>
                  <a:pt x="602" y="35"/>
                  <a:pt x="526" y="22"/>
                  <a:pt x="448" y="14"/>
                </a:cubicBezTo>
                <a:cubicBezTo>
                  <a:pt x="369" y="5"/>
                  <a:pt x="287" y="3"/>
                  <a:pt x="207" y="13"/>
                </a:cubicBezTo>
                <a:cubicBezTo>
                  <a:pt x="143" y="21"/>
                  <a:pt x="74" y="38"/>
                  <a:pt x="22" y="80"/>
                </a:cubicBezTo>
                <a:cubicBezTo>
                  <a:pt x="21" y="80"/>
                  <a:pt x="20" y="81"/>
                  <a:pt x="19" y="82"/>
                </a:cubicBezTo>
                <a:cubicBezTo>
                  <a:pt x="0" y="98"/>
                  <a:pt x="50" y="137"/>
                  <a:pt x="66" y="123"/>
                </a:cubicBezTo>
                <a:cubicBezTo>
                  <a:pt x="114" y="82"/>
                  <a:pt x="178" y="66"/>
                  <a:pt x="240" y="58"/>
                </a:cubicBezTo>
                <a:cubicBezTo>
                  <a:pt x="315" y="47"/>
                  <a:pt x="392" y="50"/>
                  <a:pt x="468" y="57"/>
                </a:cubicBezTo>
                <a:cubicBezTo>
                  <a:pt x="541" y="64"/>
                  <a:pt x="614" y="77"/>
                  <a:pt x="685" y="94"/>
                </a:cubicBezTo>
                <a:cubicBezTo>
                  <a:pt x="714" y="101"/>
                  <a:pt x="742" y="109"/>
                  <a:pt x="770" y="118"/>
                </a:cubicBezTo>
                <a:cubicBezTo>
                  <a:pt x="795" y="126"/>
                  <a:pt x="806" y="129"/>
                  <a:pt x="825" y="139"/>
                </a:cubicBezTo>
                <a:cubicBezTo>
                  <a:pt x="828" y="140"/>
                  <a:pt x="833" y="142"/>
                  <a:pt x="838" y="143"/>
                </a:cubicBezTo>
                <a:cubicBezTo>
                  <a:pt x="806" y="150"/>
                  <a:pt x="774" y="159"/>
                  <a:pt x="743" y="169"/>
                </a:cubicBezTo>
                <a:cubicBezTo>
                  <a:pt x="730" y="173"/>
                  <a:pt x="746" y="194"/>
                  <a:pt x="751" y="198"/>
                </a:cubicBezTo>
                <a:cubicBezTo>
                  <a:pt x="761" y="207"/>
                  <a:pt x="776" y="215"/>
                  <a:pt x="790" y="210"/>
                </a:cubicBezTo>
                <a:cubicBezTo>
                  <a:pt x="827" y="198"/>
                  <a:pt x="866" y="189"/>
                  <a:pt x="905" y="182"/>
                </a:cubicBezTo>
                <a:cubicBezTo>
                  <a:pt x="915" y="180"/>
                  <a:pt x="917" y="171"/>
                  <a:pt x="912" y="163"/>
                </a:cubicBezTo>
                <a:close/>
              </a:path>
            </a:pathLst>
          </a:custGeom>
          <a:solidFill>
            <a:srgbClr val="C336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3415082"/>
              </p:ext>
            </p:extLst>
          </p:nvPr>
        </p:nvGraphicFramePr>
        <p:xfrm>
          <a:off x="6019800" y="1295400"/>
          <a:ext cx="2971800" cy="196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876300"/>
                <a:gridCol w="8763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b="0" dirty="0" smtClean="0"/>
                        <a:t>Type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Unicast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BC/MC</a:t>
                      </a:r>
                      <a:endParaRPr lang="en-US" sz="14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0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Data</a:t>
                      </a:r>
                      <a:endParaRPr lang="en-US" sz="1200" b="0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TKIP/CCMP (</a:t>
                      </a:r>
                      <a:r>
                        <a:rPr lang="en-US" sz="1000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PTK)</a:t>
                      </a:r>
                      <a:endParaRPr lang="en-US" sz="1000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TKIP/CCMP</a:t>
                      </a:r>
                    </a:p>
                    <a:p>
                      <a:pPr algn="ctr"/>
                      <a:r>
                        <a:rPr lang="en-US" sz="1000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(GTK)</a:t>
                      </a:r>
                      <a:endParaRPr lang="en-US" sz="900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0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Control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None</a:t>
                      </a:r>
                      <a:endParaRPr lang="en-US" sz="1100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None</a:t>
                      </a:r>
                      <a:endParaRPr lang="en-US" sz="1100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0" dirty="0" err="1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Mgmt</a:t>
                      </a:r>
                      <a:endParaRPr lang="en-US" sz="1200" b="0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None</a:t>
                      </a:r>
                      <a:endParaRPr lang="en-US" sz="1100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None</a:t>
                      </a:r>
                      <a:endParaRPr lang="en-US" sz="1100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0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Robust </a:t>
                      </a:r>
                      <a:r>
                        <a:rPr lang="en-US" sz="1200" b="0" dirty="0" err="1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mgmt</a:t>
                      </a:r>
                      <a:endParaRPr lang="en-US" sz="1200" b="0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CCMP</a:t>
                      </a:r>
                    </a:p>
                    <a:p>
                      <a:pPr algn="ctr"/>
                      <a:r>
                        <a:rPr lang="en-US" sz="1000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(PTK)</a:t>
                      </a:r>
                      <a:endParaRPr lang="en-US" sz="900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BIP</a:t>
                      </a:r>
                    </a:p>
                    <a:p>
                      <a:pPr algn="ctr"/>
                      <a:r>
                        <a:rPr lang="en-US" sz="1100" dirty="0" smtClean="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</a:rPr>
                        <a:t>(IGTK)</a:t>
                      </a:r>
                      <a:endParaRPr lang="en-US" sz="1100" dirty="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7917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2BCC59-8EC1-BA46-854B-5FD0FEC4523B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Ruckus Proprietary and Confidential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1447800"/>
            <a:ext cx="4038600" cy="2895600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800" dirty="0" smtClean="0"/>
              <a:t>Robust management frames are NOT encrypted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1400" dirty="0" smtClean="0"/>
              <a:t>They are still sent “in the clear”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800" dirty="0" smtClean="0"/>
              <a:t>Does not provide data origin authenticity (can I confirm who sent this?) to </a:t>
            </a:r>
            <a:r>
              <a:rPr lang="en-US" sz="1800" dirty="0" err="1" smtClean="0"/>
              <a:t>bc</a:t>
            </a:r>
            <a:r>
              <a:rPr lang="en-US" sz="1800" dirty="0" smtClean="0"/>
              <a:t>/mc frames (data and </a:t>
            </a:r>
            <a:r>
              <a:rPr lang="en-US" sz="1800" dirty="0" err="1" smtClean="0"/>
              <a:t>mgmt</a:t>
            </a:r>
            <a:r>
              <a:rPr lang="en-US" sz="1800" dirty="0" smtClean="0"/>
              <a:t> – fault of symmetric encryption)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1800" dirty="0" smtClean="0"/>
              <a:t>Does not help clients that do not support 11w – they still need traditional unprotected management frames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1400" dirty="0" smtClean="0"/>
              <a:t>PMF can be “mandatory” or “supported”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1400" dirty="0" smtClean="0"/>
              <a:t>If “supported,” only clients with 11w support have protection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endParaRPr lang="en-US" sz="1400" dirty="0" smtClean="0"/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lang="en-US" sz="1800" dirty="0"/>
          </a:p>
        </p:txBody>
      </p:sp>
      <p:sp>
        <p:nvSpPr>
          <p:cNvPr id="22" name="Rounded Rectangle 21"/>
          <p:cNvSpPr/>
          <p:nvPr/>
        </p:nvSpPr>
        <p:spPr bwMode="auto">
          <a:xfrm>
            <a:off x="4953000" y="1905000"/>
            <a:ext cx="3810000" cy="3352800"/>
          </a:xfrm>
          <a:prstGeom prst="roundRect">
            <a:avLst/>
          </a:prstGeom>
          <a:gradFill flip="none" rotWithShape="1">
            <a:gsLst>
              <a:gs pos="79000">
                <a:schemeClr val="lt1"/>
              </a:gs>
              <a:gs pos="1000">
                <a:schemeClr val="accent1">
                  <a:lumMod val="60000"/>
                  <a:lumOff val="40000"/>
                  <a:alpha val="76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9050" cmpd="sng"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6964572" y="3326157"/>
            <a:ext cx="533400" cy="1295400"/>
          </a:xfrm>
          <a:prstGeom prst="line">
            <a:avLst/>
          </a:prstGeom>
          <a:solidFill>
            <a:schemeClr val="accent1"/>
          </a:solidFill>
          <a:ln w="38100" cap="flat" cmpd="dbl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>
            <a:off x="6884643" y="3276600"/>
            <a:ext cx="1066800" cy="609600"/>
          </a:xfrm>
          <a:prstGeom prst="line">
            <a:avLst/>
          </a:prstGeom>
          <a:solidFill>
            <a:schemeClr val="accent1"/>
          </a:solidFill>
          <a:ln w="38100" cap="flat" cmpd="dbl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7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2843" y="3733800"/>
            <a:ext cx="838200" cy="56529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5643" y="4191000"/>
            <a:ext cx="321733" cy="599090"/>
          </a:xfrm>
          <a:prstGeom prst="rect">
            <a:avLst/>
          </a:prstGeom>
        </p:spPr>
      </p:pic>
      <p:pic>
        <p:nvPicPr>
          <p:cNvPr id="29" name="Picture 28" descr="ap-icon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243" y="2819400"/>
            <a:ext cx="887849" cy="661357"/>
          </a:xfrm>
          <a:prstGeom prst="rect">
            <a:avLst/>
          </a:prstGeom>
        </p:spPr>
      </p:pic>
      <p:cxnSp>
        <p:nvCxnSpPr>
          <p:cNvPr id="30" name="Straight Arrow Connector 29"/>
          <p:cNvCxnSpPr/>
          <p:nvPr/>
        </p:nvCxnSpPr>
        <p:spPr bwMode="auto">
          <a:xfrm flipV="1">
            <a:off x="5817843" y="3505200"/>
            <a:ext cx="838200" cy="7620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80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31" name="TextBox 30"/>
          <p:cNvSpPr txBox="1"/>
          <p:nvPr/>
        </p:nvSpPr>
        <p:spPr>
          <a:xfrm rot="21097151">
            <a:off x="5981838" y="3894398"/>
            <a:ext cx="1295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 smtClean="0"/>
              <a:t>Deauth</a:t>
            </a:r>
            <a:r>
              <a:rPr lang="en-US" sz="1000" dirty="0" smtClean="0"/>
              <a:t> / </a:t>
            </a:r>
            <a:r>
              <a:rPr lang="en-US" sz="1000" dirty="0" err="1" smtClean="0"/>
              <a:t>Disassoc</a:t>
            </a:r>
            <a:r>
              <a:rPr lang="en-US" sz="1000" dirty="0" smtClean="0"/>
              <a:t>.</a:t>
            </a:r>
            <a:endParaRPr lang="en-US" sz="1000" dirty="0"/>
          </a:p>
        </p:txBody>
      </p:sp>
      <p:cxnSp>
        <p:nvCxnSpPr>
          <p:cNvPr id="32" name="Straight Arrow Connector 31"/>
          <p:cNvCxnSpPr/>
          <p:nvPr/>
        </p:nvCxnSpPr>
        <p:spPr bwMode="auto">
          <a:xfrm>
            <a:off x="5817843" y="4267200"/>
            <a:ext cx="1371600" cy="1524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80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cxnSp>
        <p:nvCxnSpPr>
          <p:cNvPr id="33" name="Straight Arrow Connector 32"/>
          <p:cNvCxnSpPr>
            <a:endCxn id="27" idx="1"/>
          </p:cNvCxnSpPr>
          <p:nvPr/>
        </p:nvCxnSpPr>
        <p:spPr bwMode="auto">
          <a:xfrm flipV="1">
            <a:off x="5817843" y="4016449"/>
            <a:ext cx="1905000" cy="25075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80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34" name="TextBox 33"/>
          <p:cNvSpPr txBox="1"/>
          <p:nvPr/>
        </p:nvSpPr>
        <p:spPr>
          <a:xfrm>
            <a:off x="7664405" y="4307876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 smtClean="0">
                <a:latin typeface="Arial"/>
                <a:cs typeface="Arial"/>
              </a:rPr>
              <a:t>VALID USER WITH 802.11w</a:t>
            </a:r>
            <a:endParaRPr lang="en-US" sz="800" b="1" dirty="0">
              <a:latin typeface="Arial"/>
              <a:cs typeface="Arial"/>
            </a:endParaRPr>
          </a:p>
        </p:txBody>
      </p:sp>
      <p:sp>
        <p:nvSpPr>
          <p:cNvPr id="35" name="Cloud Callout 34"/>
          <p:cNvSpPr/>
          <p:nvPr/>
        </p:nvSpPr>
        <p:spPr bwMode="auto">
          <a:xfrm>
            <a:off x="6840238" y="2137329"/>
            <a:ext cx="1084562" cy="650276"/>
          </a:xfrm>
          <a:prstGeom prst="cloudCallout">
            <a:avLst>
              <a:gd name="adj1" fmla="val -45437"/>
              <a:gd name="adj2" fmla="val 77484"/>
            </a:avLst>
          </a:prstGeom>
          <a:ln w="9525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948233" y="2231291"/>
            <a:ext cx="9144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 smtClean="0"/>
              <a:t>Invalid. Disregard.</a:t>
            </a:r>
            <a:endParaRPr lang="en-US" sz="1050" dirty="0"/>
          </a:p>
        </p:txBody>
      </p:sp>
      <p:pic>
        <p:nvPicPr>
          <p:cNvPr id="37" name="Picture 36" descr="laptop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248" y="3886200"/>
            <a:ext cx="1045195" cy="79645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5077448" y="4722168"/>
            <a:ext cx="76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smtClean="0">
                <a:latin typeface="Arial"/>
                <a:cs typeface="Arial"/>
              </a:rPr>
              <a:t>HACKER</a:t>
            </a:r>
            <a:endParaRPr lang="en-US" sz="900" b="1" dirty="0">
              <a:latin typeface="Arial"/>
              <a:cs typeface="Arial"/>
            </a:endParaRPr>
          </a:p>
        </p:txBody>
      </p:sp>
      <p:pic>
        <p:nvPicPr>
          <p:cNvPr id="39" name="Picture 38" descr="Spy-icon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572" y="4011957"/>
            <a:ext cx="355844" cy="355844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sp>
        <p:nvSpPr>
          <p:cNvPr id="40" name="TextBox 39"/>
          <p:cNvSpPr txBox="1"/>
          <p:nvPr/>
        </p:nvSpPr>
        <p:spPr>
          <a:xfrm>
            <a:off x="5791200" y="1600200"/>
            <a:ext cx="2133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PMF “SUPPORTED”</a:t>
            </a:r>
            <a:endParaRPr lang="en-US" sz="1600" dirty="0"/>
          </a:p>
        </p:txBody>
      </p:sp>
      <p:sp>
        <p:nvSpPr>
          <p:cNvPr id="41" name="Cloud Callout 40"/>
          <p:cNvSpPr/>
          <p:nvPr/>
        </p:nvSpPr>
        <p:spPr bwMode="auto">
          <a:xfrm>
            <a:off x="8054286" y="3048000"/>
            <a:ext cx="958805" cy="676919"/>
          </a:xfrm>
          <a:prstGeom prst="cloudCallout">
            <a:avLst>
              <a:gd name="adj1" fmla="val -45437"/>
              <a:gd name="adj2" fmla="val 77484"/>
            </a:avLst>
          </a:prstGeom>
          <a:ln w="9525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077200" y="3168605"/>
            <a:ext cx="9144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 smtClean="0"/>
              <a:t>Invalid. Disregard.</a:t>
            </a:r>
            <a:endParaRPr lang="en-US" sz="1050" dirty="0"/>
          </a:p>
        </p:txBody>
      </p:sp>
      <p:sp>
        <p:nvSpPr>
          <p:cNvPr id="43" name="TextBox 42"/>
          <p:cNvSpPr txBox="1"/>
          <p:nvPr/>
        </p:nvSpPr>
        <p:spPr>
          <a:xfrm>
            <a:off x="7261914" y="3361681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n w="3175" cmpd="sng">
                  <a:solidFill>
                    <a:schemeClr val="bg1"/>
                  </a:solidFill>
                </a:ln>
                <a:solidFill>
                  <a:srgbClr val="008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Zapf Dingbats"/>
                <a:ea typeface="Zapf Dingbats"/>
                <a:cs typeface="Zapf Dingbats"/>
                <a:sym typeface="Zapf Dingbats"/>
              </a:rPr>
              <a:t>✔</a:t>
            </a:r>
            <a:endParaRPr lang="en-US" sz="1800" dirty="0">
              <a:ln w="3175" cmpd="sng">
                <a:solidFill>
                  <a:schemeClr val="bg1"/>
                </a:solidFill>
              </a:ln>
              <a:solidFill>
                <a:srgbClr val="008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005248" y="4800600"/>
            <a:ext cx="838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 smtClean="0">
                <a:latin typeface="Arial"/>
                <a:cs typeface="Arial"/>
              </a:rPr>
              <a:t>VALID USER </a:t>
            </a:r>
            <a:r>
              <a:rPr lang="en-US" sz="800" b="1" u="sng" dirty="0" smtClean="0">
                <a:solidFill>
                  <a:srgbClr val="FF0000"/>
                </a:solidFill>
                <a:latin typeface="Arial"/>
                <a:cs typeface="Arial"/>
              </a:rPr>
              <a:t>NO</a:t>
            </a:r>
            <a:r>
              <a:rPr lang="en-US" sz="800" b="1" dirty="0" smtClean="0">
                <a:latin typeface="Arial"/>
                <a:cs typeface="Arial"/>
              </a:rPr>
              <a:t> 802.11w</a:t>
            </a:r>
            <a:endParaRPr lang="en-US" sz="800" b="1" dirty="0">
              <a:latin typeface="Arial"/>
              <a:cs typeface="Arial"/>
            </a:endParaRPr>
          </a:p>
        </p:txBody>
      </p:sp>
      <p:sp>
        <p:nvSpPr>
          <p:cNvPr id="45" name="Cloud Callout 44"/>
          <p:cNvSpPr/>
          <p:nvPr/>
        </p:nvSpPr>
        <p:spPr bwMode="auto">
          <a:xfrm>
            <a:off x="6400800" y="4495800"/>
            <a:ext cx="685800" cy="533400"/>
          </a:xfrm>
          <a:prstGeom prst="cloudCallout">
            <a:avLst>
              <a:gd name="adj1" fmla="val 85355"/>
              <a:gd name="adj2" fmla="val -30734"/>
            </a:avLst>
          </a:prstGeom>
          <a:ln w="9525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03643" y="4598643"/>
            <a:ext cx="45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OK</a:t>
            </a:r>
            <a:endParaRPr lang="en-US" sz="1400" dirty="0"/>
          </a:p>
        </p:txBody>
      </p:sp>
      <p:sp>
        <p:nvSpPr>
          <p:cNvPr id="47" name="Multiply 46"/>
          <p:cNvSpPr/>
          <p:nvPr/>
        </p:nvSpPr>
        <p:spPr bwMode="auto">
          <a:xfrm>
            <a:off x="7028162" y="3625805"/>
            <a:ext cx="228600" cy="228600"/>
          </a:xfrm>
          <a:prstGeom prst="mathMultiply">
            <a:avLst/>
          </a:prstGeom>
          <a:solidFill>
            <a:srgbClr val="FF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9829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334" y="5288846"/>
            <a:ext cx="1176867" cy="7845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8" name="Picture 1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959048">
            <a:off x="7456252" y="1769883"/>
            <a:ext cx="711200" cy="6985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695" y="1304872"/>
            <a:ext cx="1880905" cy="49435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/>
          <a:srcRect l="9764" t="30001" r="7580" b="14444"/>
          <a:stretch/>
        </p:blipFill>
        <p:spPr>
          <a:xfrm>
            <a:off x="2336800" y="850900"/>
            <a:ext cx="5359400" cy="1990105"/>
          </a:xfrm>
          <a:prstGeom prst="rect">
            <a:avLst/>
          </a:prstGeom>
        </p:spPr>
      </p:pic>
      <p:sp>
        <p:nvSpPr>
          <p:cNvPr id="8193" name="Title 1"/>
          <p:cNvSpPr>
            <a:spLocks noGrp="1"/>
          </p:cNvSpPr>
          <p:nvPr>
            <p:ph type="title" idx="4294967295"/>
          </p:nvPr>
        </p:nvSpPr>
        <p:spPr>
          <a:xfrm>
            <a:off x="1032935" y="254001"/>
            <a:ext cx="8034865" cy="812800"/>
          </a:xfrm>
        </p:spPr>
        <p:txBody>
          <a:bodyPr anchor="t" anchorCtr="0"/>
          <a:lstStyle/>
          <a:p>
            <a:r>
              <a:rPr lang="en-US" sz="3500" dirty="0" err="1" smtClean="0">
                <a:latin typeface="Arial" charset="0"/>
                <a:ea typeface="MS PGothic" charset="0"/>
              </a:rPr>
              <a:t>HotSpot</a:t>
            </a:r>
            <a:r>
              <a:rPr lang="en-US" sz="3500" dirty="0" smtClean="0">
                <a:latin typeface="Arial" charset="0"/>
                <a:ea typeface="MS PGothic" charset="0"/>
              </a:rPr>
              <a:t> 2.0 and the Enterprise</a:t>
            </a:r>
            <a:endParaRPr lang="en-US" sz="3500" dirty="0">
              <a:latin typeface="Arial" charset="0"/>
              <a:ea typeface="MS PGothic" charset="0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7"/>
          <a:srcRect l="18475" t="1" b="-2"/>
          <a:stretch/>
        </p:blipFill>
        <p:spPr>
          <a:xfrm>
            <a:off x="1748367" y="2738967"/>
            <a:ext cx="252187" cy="16781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7"/>
          <a:srcRect l="18475" t="1" b="-2"/>
          <a:stretch/>
        </p:blipFill>
        <p:spPr>
          <a:xfrm>
            <a:off x="1745181" y="3715856"/>
            <a:ext cx="252187" cy="16781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7"/>
          <a:srcRect l="18475" t="1" b="-2"/>
          <a:stretch/>
        </p:blipFill>
        <p:spPr>
          <a:xfrm>
            <a:off x="1746250" y="4711700"/>
            <a:ext cx="252187" cy="16781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33600" y="4800600"/>
            <a:ext cx="122886" cy="264391"/>
          </a:xfrm>
          <a:prstGeom prst="rect">
            <a:avLst/>
          </a:prstGeom>
        </p:spPr>
      </p:pic>
      <p:cxnSp>
        <p:nvCxnSpPr>
          <p:cNvPr id="8194" name="Straight Connector 8193"/>
          <p:cNvCxnSpPr/>
          <p:nvPr/>
        </p:nvCxnSpPr>
        <p:spPr bwMode="auto">
          <a:xfrm>
            <a:off x="1981200" y="1905000"/>
            <a:ext cx="838200" cy="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000000"/>
            </a:solidFill>
            <a:prstDash val="solid"/>
            <a:round/>
            <a:headEnd type="none" w="med" len="med"/>
            <a:tailEnd type="oval" w="lg" len="lg"/>
          </a:ln>
          <a:effectLst/>
        </p:spPr>
      </p:cxnSp>
      <p:cxnSp>
        <p:nvCxnSpPr>
          <p:cNvPr id="8202" name="Straight Connector 8201"/>
          <p:cNvCxnSpPr/>
          <p:nvPr/>
        </p:nvCxnSpPr>
        <p:spPr bwMode="auto">
          <a:xfrm flipV="1">
            <a:off x="1290106" y="2711451"/>
            <a:ext cx="1" cy="34004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11" name="Straight Connector 8210"/>
          <p:cNvCxnSpPr/>
          <p:nvPr/>
        </p:nvCxnSpPr>
        <p:spPr bwMode="auto">
          <a:xfrm>
            <a:off x="711200" y="5962650"/>
            <a:ext cx="581025" cy="15557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5" name="Straight Connector 104"/>
          <p:cNvCxnSpPr/>
          <p:nvPr/>
        </p:nvCxnSpPr>
        <p:spPr bwMode="auto">
          <a:xfrm>
            <a:off x="1044575" y="5565775"/>
            <a:ext cx="250825" cy="7302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6" name="Picture 10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8050" y="5473700"/>
            <a:ext cx="309337" cy="167819"/>
          </a:xfrm>
          <a:prstGeom prst="rect">
            <a:avLst/>
          </a:prstGeom>
        </p:spPr>
      </p:pic>
      <p:cxnSp>
        <p:nvCxnSpPr>
          <p:cNvPr id="62" name="Straight Connector 61"/>
          <p:cNvCxnSpPr/>
          <p:nvPr/>
        </p:nvCxnSpPr>
        <p:spPr bwMode="auto">
          <a:xfrm flipV="1">
            <a:off x="1289050" y="5791200"/>
            <a:ext cx="539750" cy="32702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7"/>
          <a:srcRect l="-4106" t="1" r="1" b="-2"/>
          <a:stretch/>
        </p:blipFill>
        <p:spPr>
          <a:xfrm>
            <a:off x="1392765" y="5850468"/>
            <a:ext cx="322037" cy="167819"/>
          </a:xfrm>
          <a:prstGeom prst="rect">
            <a:avLst/>
          </a:prstGeom>
        </p:spPr>
      </p:pic>
      <p:cxnSp>
        <p:nvCxnSpPr>
          <p:cNvPr id="125" name="Straight Connector 124"/>
          <p:cNvCxnSpPr/>
          <p:nvPr/>
        </p:nvCxnSpPr>
        <p:spPr bwMode="auto">
          <a:xfrm>
            <a:off x="1044575" y="4578350"/>
            <a:ext cx="250825" cy="7302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6" name="Straight Connector 125"/>
          <p:cNvCxnSpPr/>
          <p:nvPr/>
        </p:nvCxnSpPr>
        <p:spPr bwMode="auto">
          <a:xfrm>
            <a:off x="1044575" y="3619500"/>
            <a:ext cx="250825" cy="7302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8" name="Straight Connector 127"/>
          <p:cNvCxnSpPr/>
          <p:nvPr/>
        </p:nvCxnSpPr>
        <p:spPr bwMode="auto">
          <a:xfrm>
            <a:off x="1044575" y="2635250"/>
            <a:ext cx="250825" cy="7302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4" name="Picture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1695" y="2531538"/>
            <a:ext cx="309337" cy="16781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8050" y="3530600"/>
            <a:ext cx="309337" cy="167819"/>
          </a:xfrm>
          <a:prstGeom prst="rect">
            <a:avLst/>
          </a:prstGeom>
        </p:spPr>
      </p:pic>
      <p:pic>
        <p:nvPicPr>
          <p:cNvPr id="104" name="Picture 10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8050" y="4476750"/>
            <a:ext cx="309337" cy="167819"/>
          </a:xfrm>
          <a:prstGeom prst="rect">
            <a:avLst/>
          </a:prstGeom>
        </p:spPr>
      </p:pic>
      <p:sp>
        <p:nvSpPr>
          <p:cNvPr id="108" name="TextBox 107"/>
          <p:cNvSpPr txBox="1"/>
          <p:nvPr/>
        </p:nvSpPr>
        <p:spPr>
          <a:xfrm>
            <a:off x="2330450" y="2786496"/>
            <a:ext cx="66865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FF6600"/>
              </a:buClr>
              <a:buFont typeface="Courier New"/>
              <a:buChar char="o"/>
            </a:pPr>
            <a:r>
              <a:rPr lang="en-US" sz="1400" dirty="0" smtClean="0">
                <a:solidFill>
                  <a:schemeClr val="bg2"/>
                </a:solidFill>
              </a:rPr>
              <a:t>Provider leverages hotel infrastructure for data offload/extended service footprint</a:t>
            </a:r>
          </a:p>
          <a:p>
            <a:pPr marL="171450" indent="-171450">
              <a:buClr>
                <a:srgbClr val="FF6600"/>
              </a:buClr>
              <a:buFont typeface="Courier New"/>
              <a:buChar char="o"/>
            </a:pPr>
            <a:r>
              <a:rPr lang="en-US" sz="1400" dirty="0" smtClean="0">
                <a:solidFill>
                  <a:schemeClr val="bg2"/>
                </a:solidFill>
              </a:rPr>
              <a:t>Provider increases visibility and stickiness to subscriber (loyalty)</a:t>
            </a:r>
          </a:p>
          <a:p>
            <a:pPr marL="171450" indent="-171450">
              <a:buClr>
                <a:srgbClr val="FF6600"/>
              </a:buClr>
              <a:buFont typeface="Courier New"/>
              <a:buChar char="o"/>
            </a:pPr>
            <a:r>
              <a:rPr lang="en-US" sz="1400" dirty="0" smtClean="0">
                <a:solidFill>
                  <a:schemeClr val="bg2"/>
                </a:solidFill>
              </a:rPr>
              <a:t>Provider SSID enabled on any/all APs</a:t>
            </a:r>
          </a:p>
          <a:p>
            <a:pPr marL="171450" indent="-171450">
              <a:buClr>
                <a:srgbClr val="FF6600"/>
              </a:buClr>
              <a:buFont typeface="Courier New"/>
              <a:buChar char="o"/>
            </a:pPr>
            <a:r>
              <a:rPr lang="en-US" sz="1400" dirty="0" smtClean="0">
                <a:solidFill>
                  <a:schemeClr val="bg2"/>
                </a:solidFill>
              </a:rPr>
              <a:t>Provider SSID tunneled to 3G/4G core (transparent authentication, policy, etc.)</a:t>
            </a:r>
          </a:p>
          <a:p>
            <a:pPr marL="171450" indent="-171450">
              <a:buClr>
                <a:srgbClr val="FF6600"/>
              </a:buClr>
              <a:buFont typeface="Courier New"/>
              <a:buChar char="o"/>
            </a:pPr>
            <a:r>
              <a:rPr lang="en-US" sz="1400" dirty="0" smtClean="0">
                <a:solidFill>
                  <a:schemeClr val="bg2"/>
                </a:solidFill>
              </a:rPr>
              <a:t>Hotelier enables Wi-Fi mobility for dual-mode handsets</a:t>
            </a:r>
          </a:p>
          <a:p>
            <a:pPr marL="171450" indent="-171450">
              <a:buClr>
                <a:srgbClr val="FF6600"/>
              </a:buClr>
              <a:buFont typeface="Courier New"/>
              <a:buChar char="o"/>
            </a:pPr>
            <a:r>
              <a:rPr lang="en-US" sz="1400" dirty="0" smtClean="0">
                <a:solidFill>
                  <a:schemeClr val="bg2"/>
                </a:solidFill>
              </a:rPr>
              <a:t>Hotelier adds incremental revenue at no cost</a:t>
            </a:r>
          </a:p>
        </p:txBody>
      </p:sp>
      <p:sp>
        <p:nvSpPr>
          <p:cNvPr id="194" name="TextBox 193"/>
          <p:cNvSpPr txBox="1"/>
          <p:nvPr/>
        </p:nvSpPr>
        <p:spPr>
          <a:xfrm>
            <a:off x="8111065" y="1892737"/>
            <a:ext cx="6037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accent5">
                    <a:lumMod val="50000"/>
                  </a:schemeClr>
                </a:solidFill>
              </a:rPr>
              <a:t>Hotel</a:t>
            </a:r>
          </a:p>
          <a:p>
            <a:r>
              <a:rPr lang="en-US" sz="1400" dirty="0" smtClean="0">
                <a:solidFill>
                  <a:schemeClr val="accent5">
                    <a:lumMod val="50000"/>
                  </a:schemeClr>
                </a:solidFill>
              </a:rPr>
              <a:t>SSID</a:t>
            </a:r>
            <a:endParaRPr lang="en-US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cxnSp>
        <p:nvCxnSpPr>
          <p:cNvPr id="132" name="Straight Connector 131"/>
          <p:cNvCxnSpPr/>
          <p:nvPr/>
        </p:nvCxnSpPr>
        <p:spPr bwMode="auto">
          <a:xfrm flipV="1">
            <a:off x="1285748" y="2726263"/>
            <a:ext cx="0" cy="338328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6600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2" name="Straight Connector 211"/>
          <p:cNvCxnSpPr/>
          <p:nvPr/>
        </p:nvCxnSpPr>
        <p:spPr bwMode="auto">
          <a:xfrm rot="360000" flipV="1">
            <a:off x="1301725" y="5747228"/>
            <a:ext cx="539496" cy="393192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6600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82" name="Picture 81" descr="blue-burst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1" y="3276600"/>
            <a:ext cx="891360" cy="879476"/>
          </a:xfrm>
          <a:prstGeom prst="rect">
            <a:avLst/>
          </a:prstGeom>
        </p:spPr>
      </p:pic>
      <p:pic>
        <p:nvPicPr>
          <p:cNvPr id="86" name="Picture 85" descr="blue-burst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2120900"/>
            <a:ext cx="891360" cy="879476"/>
          </a:xfrm>
          <a:prstGeom prst="rect">
            <a:avLst/>
          </a:prstGeom>
        </p:spPr>
      </p:pic>
      <p:pic>
        <p:nvPicPr>
          <p:cNvPr id="87" name="Picture 86" descr="blue-burst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1" y="2273300"/>
            <a:ext cx="891360" cy="879476"/>
          </a:xfrm>
          <a:prstGeom prst="rect">
            <a:avLst/>
          </a:prstGeom>
        </p:spPr>
      </p:pic>
      <p:pic>
        <p:nvPicPr>
          <p:cNvPr id="91" name="Picture 90" descr="blue-burst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901" y="3463924"/>
            <a:ext cx="891360" cy="879476"/>
          </a:xfrm>
          <a:prstGeom prst="rect">
            <a:avLst/>
          </a:prstGeom>
        </p:spPr>
      </p:pic>
      <p:pic>
        <p:nvPicPr>
          <p:cNvPr id="93" name="Picture 92" descr="blue-burst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1" y="4156074"/>
            <a:ext cx="891360" cy="879476"/>
          </a:xfrm>
          <a:prstGeom prst="rect">
            <a:avLst/>
          </a:prstGeom>
        </p:spPr>
      </p:pic>
      <p:pic>
        <p:nvPicPr>
          <p:cNvPr id="95" name="Picture 94" descr="blue-burst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051" y="4429124"/>
            <a:ext cx="891360" cy="879476"/>
          </a:xfrm>
          <a:prstGeom prst="rect">
            <a:avLst/>
          </a:prstGeom>
        </p:spPr>
      </p:pic>
      <p:pic>
        <p:nvPicPr>
          <p:cNvPr id="100" name="Picture 99" descr="blue-burst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1" y="5159374"/>
            <a:ext cx="891360" cy="879476"/>
          </a:xfrm>
          <a:prstGeom prst="rect">
            <a:avLst/>
          </a:prstGeom>
        </p:spPr>
      </p:pic>
      <p:pic>
        <p:nvPicPr>
          <p:cNvPr id="109" name="Picture 108" descr="blue-burst-x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240805"/>
            <a:ext cx="540608" cy="533400"/>
          </a:xfrm>
          <a:prstGeom prst="rect">
            <a:avLst/>
          </a:prstGeom>
        </p:spPr>
      </p:pic>
      <p:pic>
        <p:nvPicPr>
          <p:cNvPr id="116" name="Picture 115" descr="blue-burst-x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450" y="1818655"/>
            <a:ext cx="540608" cy="533400"/>
          </a:xfrm>
          <a:prstGeom prst="rect">
            <a:avLst/>
          </a:prstGeom>
        </p:spPr>
      </p:pic>
      <p:pic>
        <p:nvPicPr>
          <p:cNvPr id="121" name="Picture 120" descr="blue-burst-x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100" y="1869455"/>
            <a:ext cx="540608" cy="533400"/>
          </a:xfrm>
          <a:prstGeom prst="rect">
            <a:avLst/>
          </a:prstGeom>
        </p:spPr>
      </p:pic>
      <p:pic>
        <p:nvPicPr>
          <p:cNvPr id="122" name="Picture 121" descr="blue-burst-x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650" y="1126505"/>
            <a:ext cx="540608" cy="533400"/>
          </a:xfrm>
          <a:prstGeom prst="rect">
            <a:avLst/>
          </a:prstGeom>
        </p:spPr>
      </p:pic>
      <p:pic>
        <p:nvPicPr>
          <p:cNvPr id="123" name="Picture 122" descr="blue-burst-x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050" y="1666255"/>
            <a:ext cx="540608" cy="533400"/>
          </a:xfrm>
          <a:prstGeom prst="rect">
            <a:avLst/>
          </a:prstGeom>
        </p:spPr>
      </p:pic>
      <p:pic>
        <p:nvPicPr>
          <p:cNvPr id="127" name="Picture 126" descr="blue-burst-x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250" y="1844055"/>
            <a:ext cx="540608" cy="533400"/>
          </a:xfrm>
          <a:prstGeom prst="rect">
            <a:avLst/>
          </a:prstGeom>
        </p:spPr>
      </p:pic>
      <p:pic>
        <p:nvPicPr>
          <p:cNvPr id="129" name="Picture 128" descr="blue-burst-x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200" y="1170955"/>
            <a:ext cx="540608" cy="533400"/>
          </a:xfrm>
          <a:prstGeom prst="rect">
            <a:avLst/>
          </a:prstGeom>
        </p:spPr>
      </p:pic>
      <p:pic>
        <p:nvPicPr>
          <p:cNvPr id="130" name="Picture 129" descr="blue-burst-x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650" y="897905"/>
            <a:ext cx="540608" cy="533400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558800" y="1039617"/>
            <a:ext cx="8216866" cy="4687926"/>
            <a:chOff x="495300" y="1166617"/>
            <a:chExt cx="8216866" cy="4687926"/>
          </a:xfrm>
        </p:grpSpPr>
        <p:grpSp>
          <p:nvGrpSpPr>
            <p:cNvPr id="12" name="Group 11"/>
            <p:cNvGrpSpPr/>
            <p:nvPr/>
          </p:nvGrpSpPr>
          <p:grpSpPr>
            <a:xfrm>
              <a:off x="495300" y="1504950"/>
              <a:ext cx="5600700" cy="4349593"/>
              <a:chOff x="495300" y="1504950"/>
              <a:chExt cx="5600700" cy="4349593"/>
            </a:xfrm>
          </p:grpSpPr>
          <p:pic>
            <p:nvPicPr>
              <p:cNvPr id="4" name="Picture 3" descr="orange-burst.png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3400" y="3124200"/>
                <a:ext cx="859023" cy="847569"/>
              </a:xfrm>
              <a:prstGeom prst="rect">
                <a:avLst/>
              </a:prstGeom>
            </p:spPr>
          </p:pic>
          <p:pic>
            <p:nvPicPr>
              <p:cNvPr id="90" name="Picture 89" descr="orange-burst.png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60500" y="3311524"/>
                <a:ext cx="859023" cy="847569"/>
              </a:xfrm>
              <a:prstGeom prst="rect">
                <a:avLst/>
              </a:prstGeom>
            </p:spPr>
          </p:pic>
          <p:pic>
            <p:nvPicPr>
              <p:cNvPr id="92" name="Picture 91" descr="orange-burst.png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5300" y="4003674"/>
                <a:ext cx="859023" cy="847569"/>
              </a:xfrm>
              <a:prstGeom prst="rect">
                <a:avLst/>
              </a:prstGeom>
            </p:spPr>
          </p:pic>
          <p:pic>
            <p:nvPicPr>
              <p:cNvPr id="94" name="Picture 93" descr="orange-burst.png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90650" y="4276724"/>
                <a:ext cx="859023" cy="847569"/>
              </a:xfrm>
              <a:prstGeom prst="rect">
                <a:avLst/>
              </a:prstGeom>
            </p:spPr>
          </p:pic>
          <p:pic>
            <p:nvPicPr>
              <p:cNvPr id="98" name="Picture 97" descr="orange-burst.png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6100" y="5006974"/>
                <a:ext cx="859023" cy="847569"/>
              </a:xfrm>
              <a:prstGeom prst="rect">
                <a:avLst/>
              </a:prstGeom>
            </p:spPr>
          </p:pic>
          <p:pic>
            <p:nvPicPr>
              <p:cNvPr id="5" name="Picture 4" descr="orange-burst-12.png"/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036910">
                <a:off x="1938588" y="4649550"/>
                <a:ext cx="857068" cy="845640"/>
              </a:xfrm>
              <a:prstGeom prst="rect">
                <a:avLst/>
              </a:prstGeom>
            </p:spPr>
          </p:pic>
          <p:pic>
            <p:nvPicPr>
              <p:cNvPr id="115" name="Picture 114" descr="orange-burst-12.png"/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5508911" y="1859139"/>
                <a:ext cx="587089" cy="579261"/>
              </a:xfrm>
              <a:prstGeom prst="rect">
                <a:avLst/>
              </a:prstGeom>
            </p:spPr>
          </p:pic>
          <p:pic>
            <p:nvPicPr>
              <p:cNvPr id="10" name="Picture 9" descr="orange-burst-x.png"/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52950" y="1536700"/>
                <a:ext cx="695068" cy="685800"/>
              </a:xfrm>
              <a:prstGeom prst="rect">
                <a:avLst/>
              </a:prstGeom>
            </p:spPr>
          </p:pic>
          <p:pic>
            <p:nvPicPr>
              <p:cNvPr id="131" name="Picture 130" descr="orange-burst-x.png"/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43500" y="1574800"/>
                <a:ext cx="695068" cy="685800"/>
              </a:xfrm>
              <a:prstGeom prst="rect">
                <a:avLst/>
              </a:prstGeom>
            </p:spPr>
          </p:pic>
          <p:pic>
            <p:nvPicPr>
              <p:cNvPr id="133" name="Picture 132" descr="orange-burst-x.png"/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52950" y="2152650"/>
                <a:ext cx="695068" cy="685800"/>
              </a:xfrm>
              <a:prstGeom prst="rect">
                <a:avLst/>
              </a:prstGeom>
            </p:spPr>
          </p:pic>
          <p:pic>
            <p:nvPicPr>
              <p:cNvPr id="134" name="Picture 133" descr="orange-burst-x.png"/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79850" y="1511300"/>
                <a:ext cx="695068" cy="685800"/>
              </a:xfrm>
              <a:prstGeom prst="rect">
                <a:avLst/>
              </a:prstGeom>
            </p:spPr>
          </p:pic>
          <p:pic>
            <p:nvPicPr>
              <p:cNvPr id="135" name="Picture 134" descr="orange-burst-x.png"/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60650" y="1504950"/>
                <a:ext cx="695068" cy="685800"/>
              </a:xfrm>
              <a:prstGeom prst="rect">
                <a:avLst/>
              </a:prstGeom>
            </p:spPr>
          </p:pic>
          <p:pic>
            <p:nvPicPr>
              <p:cNvPr id="136" name="Picture 135" descr="orange-burst-x.png"/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76600" y="2273300"/>
                <a:ext cx="695068" cy="685800"/>
              </a:xfrm>
              <a:prstGeom prst="rect">
                <a:avLst/>
              </a:prstGeom>
            </p:spPr>
          </p:pic>
        </p:grpSp>
        <p:pic>
          <p:nvPicPr>
            <p:cNvPr id="137" name="Picture 136" descr="orange-burst-12.png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140348">
              <a:off x="7393673" y="1166617"/>
              <a:ext cx="669940" cy="661007"/>
            </a:xfrm>
            <a:prstGeom prst="rect">
              <a:avLst/>
            </a:prstGeom>
          </p:spPr>
        </p:pic>
        <p:sp>
          <p:nvSpPr>
            <p:cNvPr id="138" name="TextBox 137"/>
            <p:cNvSpPr txBox="1"/>
            <p:nvPr/>
          </p:nvSpPr>
          <p:spPr>
            <a:xfrm>
              <a:off x="8028515" y="1286932"/>
              <a:ext cx="6836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rgbClr val="FF6600"/>
                  </a:solidFill>
                </a:rPr>
                <a:t>HS2.0</a:t>
              </a:r>
            </a:p>
            <a:p>
              <a:r>
                <a:rPr lang="en-US" sz="1400" dirty="0" smtClean="0">
                  <a:solidFill>
                    <a:srgbClr val="FF6600"/>
                  </a:solidFill>
                </a:rPr>
                <a:t>SSID</a:t>
              </a:r>
              <a:endParaRPr lang="en-US" sz="1400" dirty="0">
                <a:solidFill>
                  <a:srgbClr val="FF6600"/>
                </a:solidFill>
              </a:endParaRPr>
            </a:p>
          </p:txBody>
        </p:sp>
      </p:grpSp>
      <p:pic>
        <p:nvPicPr>
          <p:cNvPr id="14" name="Picture 13" descr="zd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13" y="5811520"/>
            <a:ext cx="495300" cy="214630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 bwMode="auto">
          <a:xfrm flipH="1">
            <a:off x="2025650" y="5689600"/>
            <a:ext cx="76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8" name="Group 17"/>
          <p:cNvGrpSpPr/>
          <p:nvPr/>
        </p:nvGrpSpPr>
        <p:grpSpPr>
          <a:xfrm>
            <a:off x="1755820" y="4337050"/>
            <a:ext cx="7226070" cy="2269470"/>
            <a:chOff x="2562270" y="3968750"/>
            <a:chExt cx="7226070" cy="2269470"/>
          </a:xfrm>
        </p:grpSpPr>
        <p:cxnSp>
          <p:nvCxnSpPr>
            <p:cNvPr id="8216" name="Straight Connector 8215"/>
            <p:cNvCxnSpPr/>
            <p:nvPr/>
          </p:nvCxnSpPr>
          <p:spPr bwMode="auto">
            <a:xfrm>
              <a:off x="2933700" y="5391150"/>
              <a:ext cx="2355850" cy="127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149" name="Group 148"/>
            <p:cNvGrpSpPr/>
            <p:nvPr/>
          </p:nvGrpSpPr>
          <p:grpSpPr>
            <a:xfrm>
              <a:off x="2562270" y="3968750"/>
              <a:ext cx="7226070" cy="2269470"/>
              <a:chOff x="1527220" y="4349750"/>
              <a:chExt cx="7226070" cy="2269470"/>
            </a:xfrm>
          </p:grpSpPr>
          <p:cxnSp>
            <p:nvCxnSpPr>
              <p:cNvPr id="150" name="Straight Connector 149"/>
              <p:cNvCxnSpPr/>
              <p:nvPr/>
            </p:nvCxnSpPr>
            <p:spPr bwMode="auto">
              <a:xfrm>
                <a:off x="1860550" y="5778500"/>
                <a:ext cx="3321050" cy="0"/>
              </a:xfrm>
              <a:prstGeom prst="line">
                <a:avLst/>
              </a:prstGeom>
              <a:solidFill>
                <a:schemeClr val="accent1"/>
              </a:solidFill>
              <a:ln w="76200" cap="flat" cmpd="sng" algn="ctr">
                <a:solidFill>
                  <a:srgbClr val="FF6600">
                    <a:alpha val="50000"/>
                  </a:srgb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grpSp>
            <p:nvGrpSpPr>
              <p:cNvPr id="151" name="Group 150"/>
              <p:cNvGrpSpPr/>
              <p:nvPr/>
            </p:nvGrpSpPr>
            <p:grpSpPr>
              <a:xfrm>
                <a:off x="1527220" y="4349750"/>
                <a:ext cx="7226070" cy="2269470"/>
                <a:chOff x="1527220" y="4349750"/>
                <a:chExt cx="7226070" cy="2269470"/>
              </a:xfrm>
            </p:grpSpPr>
            <p:cxnSp>
              <p:nvCxnSpPr>
                <p:cNvPr id="152" name="Straight Connector 151"/>
                <p:cNvCxnSpPr/>
                <p:nvPr/>
              </p:nvCxnSpPr>
              <p:spPr bwMode="auto">
                <a:xfrm>
                  <a:off x="6400800" y="5791200"/>
                  <a:ext cx="688975" cy="4355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pic>
              <p:nvPicPr>
                <p:cNvPr id="153" name="Picture 152"/>
                <p:cNvPicPr>
                  <a:picLocks noChangeAspect="1"/>
                </p:cNvPicPr>
                <p:nvPr/>
              </p:nvPicPr>
              <p:blipFill rotWithShape="1">
                <a:blip r:embed="rId15"/>
                <a:srcRect l="8496" t="7300" r="5197" b="3163"/>
                <a:stretch/>
              </p:blipFill>
              <p:spPr>
                <a:xfrm>
                  <a:off x="4267197" y="4495800"/>
                  <a:ext cx="2150533" cy="1557867"/>
                </a:xfrm>
                <a:prstGeom prst="roundRect">
                  <a:avLst>
                    <a:gd name="adj" fmla="val 9738"/>
                  </a:avLst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>
                  <a:outerShdw blurRad="152400" dist="25400" dir="3420000" algn="l" rotWithShape="0">
                    <a:prstClr val="black">
                      <a:alpha val="26000"/>
                    </a:prstClr>
                  </a:outerShdw>
                </a:effectLst>
              </p:spPr>
            </p:pic>
            <p:sp>
              <p:nvSpPr>
                <p:cNvPr id="154" name="TextBox 153"/>
                <p:cNvSpPr txBox="1"/>
                <p:nvPr/>
              </p:nvSpPr>
              <p:spPr>
                <a:xfrm>
                  <a:off x="4699000" y="6096000"/>
                  <a:ext cx="1415772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dirty="0" smtClean="0">
                      <a:solidFill>
                        <a:schemeClr val="bg2"/>
                      </a:solidFill>
                    </a:rPr>
                    <a:t>PROVIDER</a:t>
                  </a:r>
                  <a:br>
                    <a:rPr lang="en-US" sz="1400" dirty="0" smtClean="0">
                      <a:solidFill>
                        <a:schemeClr val="bg2"/>
                      </a:solidFill>
                    </a:rPr>
                  </a:br>
                  <a:r>
                    <a:rPr lang="en-US" sz="1400" dirty="0" smtClean="0">
                      <a:solidFill>
                        <a:schemeClr val="bg2"/>
                      </a:solidFill>
                    </a:rPr>
                    <a:t>DATA CENTER</a:t>
                  </a:r>
                  <a:endParaRPr lang="en-US" sz="1400" dirty="0">
                    <a:solidFill>
                      <a:schemeClr val="bg2"/>
                    </a:solidFill>
                  </a:endParaRPr>
                </a:p>
              </p:txBody>
            </p:sp>
            <p:grpSp>
              <p:nvGrpSpPr>
                <p:cNvPr id="155" name="Group 154"/>
                <p:cNvGrpSpPr/>
                <p:nvPr/>
              </p:nvGrpSpPr>
              <p:grpSpPr>
                <a:xfrm>
                  <a:off x="1527220" y="4737100"/>
                  <a:ext cx="2659239" cy="1763415"/>
                  <a:chOff x="1527220" y="4737100"/>
                  <a:chExt cx="2659239" cy="1763415"/>
                </a:xfrm>
              </p:grpSpPr>
              <p:cxnSp>
                <p:nvCxnSpPr>
                  <p:cNvPr id="169" name="Straight Connector 168"/>
                  <p:cNvCxnSpPr/>
                  <p:nvPr/>
                </p:nvCxnSpPr>
                <p:spPr bwMode="auto">
                  <a:xfrm flipV="1">
                    <a:off x="3625850" y="5194300"/>
                    <a:ext cx="0" cy="57150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28575" cap="flat" cmpd="sng" algn="ctr">
                    <a:solidFill>
                      <a:srgbClr val="FF0000">
                        <a:alpha val="73000"/>
                      </a:srgbClr>
                    </a:solidFill>
                    <a:prstDash val="solid"/>
                    <a:round/>
                    <a:headEnd type="oval" w="lg" len="lg"/>
                    <a:tailEnd type="none" w="med" len="med"/>
                  </a:ln>
                  <a:effectLst/>
                </p:spPr>
              </p:cxnSp>
              <p:sp>
                <p:nvSpPr>
                  <p:cNvPr id="170" name="TextBox 169"/>
                  <p:cNvSpPr txBox="1"/>
                  <p:nvPr/>
                </p:nvSpPr>
                <p:spPr>
                  <a:xfrm>
                    <a:off x="2590800" y="4737100"/>
                    <a:ext cx="1595659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200" dirty="0" smtClean="0">
                        <a:solidFill>
                          <a:srgbClr val="FF0000"/>
                        </a:solidFill>
                      </a:rPr>
                      <a:t>Secure tunnel </a:t>
                    </a:r>
                    <a:br>
                      <a:rPr lang="en-US" sz="1200" dirty="0" smtClean="0">
                        <a:solidFill>
                          <a:srgbClr val="FF0000"/>
                        </a:solidFill>
                      </a:rPr>
                    </a:br>
                    <a:r>
                      <a:rPr lang="en-US" sz="1200" dirty="0" smtClean="0">
                        <a:solidFill>
                          <a:srgbClr val="FF0000"/>
                        </a:solidFill>
                      </a:rPr>
                      <a:t>to provider NOC/DC</a:t>
                    </a:r>
                  </a:p>
                </p:txBody>
              </p:sp>
              <p:cxnSp>
                <p:nvCxnSpPr>
                  <p:cNvPr id="198" name="Straight Connector 197"/>
                  <p:cNvCxnSpPr/>
                  <p:nvPr/>
                </p:nvCxnSpPr>
                <p:spPr bwMode="auto">
                  <a:xfrm>
                    <a:off x="2133600" y="5695950"/>
                    <a:ext cx="0" cy="32385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28575" cap="flat" cmpd="sng" algn="ctr">
                    <a:solidFill>
                      <a:srgbClr val="FF0000">
                        <a:alpha val="73000"/>
                      </a:srgbClr>
                    </a:solidFill>
                    <a:prstDash val="solid"/>
                    <a:round/>
                    <a:headEnd type="oval" w="lg" len="lg"/>
                    <a:tailEnd type="none" w="med" len="med"/>
                  </a:ln>
                  <a:effectLst/>
                </p:spPr>
              </p:cxnSp>
              <p:sp>
                <p:nvSpPr>
                  <p:cNvPr id="199" name="TextBox 198"/>
                  <p:cNvSpPr txBox="1"/>
                  <p:nvPr/>
                </p:nvSpPr>
                <p:spPr>
                  <a:xfrm>
                    <a:off x="1527220" y="6038850"/>
                    <a:ext cx="1208233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200" dirty="0" smtClean="0">
                        <a:solidFill>
                          <a:srgbClr val="FF0000"/>
                        </a:solidFill>
                      </a:rPr>
                      <a:t>Offload directly</a:t>
                    </a:r>
                    <a:r>
                      <a:rPr lang="en-US" sz="1200" dirty="0">
                        <a:solidFill>
                          <a:srgbClr val="FF0000"/>
                        </a:solidFill>
                      </a:rPr>
                      <a:t> </a:t>
                    </a:r>
                    <a:r>
                      <a:rPr lang="en-US" sz="1200" dirty="0" smtClean="0">
                        <a:solidFill>
                          <a:srgbClr val="FF0000"/>
                        </a:solidFill>
                      </a:rPr>
                      <a:t/>
                    </a:r>
                    <a:br>
                      <a:rPr lang="en-US" sz="1200" dirty="0" smtClean="0">
                        <a:solidFill>
                          <a:srgbClr val="FF0000"/>
                        </a:solidFill>
                      </a:rPr>
                    </a:br>
                    <a:r>
                      <a:rPr lang="en-US" sz="1200" dirty="0" smtClean="0">
                        <a:solidFill>
                          <a:srgbClr val="FF0000"/>
                        </a:solidFill>
                      </a:rPr>
                      <a:t>to Internet</a:t>
                    </a:r>
                  </a:p>
                </p:txBody>
              </p:sp>
            </p:grpSp>
            <p:pic>
              <p:nvPicPr>
                <p:cNvPr id="156" name="Picture 155" descr="att.png"/>
                <p:cNvPicPr>
                  <a:picLocks noChangeAspect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245350" y="5111750"/>
                  <a:ext cx="299357" cy="395151"/>
                </a:xfrm>
                <a:prstGeom prst="rect">
                  <a:avLst/>
                </a:prstGeom>
              </p:spPr>
            </p:pic>
            <p:pic>
              <p:nvPicPr>
                <p:cNvPr id="157" name="Picture 156"/>
                <p:cNvPicPr>
                  <a:picLocks noChangeAspect="1"/>
                </p:cNvPicPr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270750" y="4654550"/>
                  <a:ext cx="498293" cy="235859"/>
                </a:xfrm>
                <a:prstGeom prst="rect">
                  <a:avLst/>
                </a:prstGeom>
              </p:spPr>
            </p:pic>
            <p:pic>
              <p:nvPicPr>
                <p:cNvPr id="158" name="Picture 157"/>
                <p:cNvPicPr>
                  <a:picLocks noChangeAspect="1"/>
                </p:cNvPicPr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239451" y="5759228"/>
                  <a:ext cx="697760" cy="190722"/>
                </a:xfrm>
                <a:prstGeom prst="rect">
                  <a:avLst/>
                </a:prstGeom>
              </p:spPr>
            </p:pic>
            <p:cxnSp>
              <p:nvCxnSpPr>
                <p:cNvPr id="159" name="Straight Connector 158"/>
                <p:cNvCxnSpPr/>
                <p:nvPr/>
              </p:nvCxnSpPr>
              <p:spPr bwMode="auto">
                <a:xfrm>
                  <a:off x="6407150" y="5304245"/>
                  <a:ext cx="688975" cy="4355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61" name="Straight Connector 160"/>
                <p:cNvCxnSpPr/>
                <p:nvPr/>
              </p:nvCxnSpPr>
              <p:spPr bwMode="auto">
                <a:xfrm>
                  <a:off x="6432550" y="4789895"/>
                  <a:ext cx="688975" cy="4355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pic>
              <p:nvPicPr>
                <p:cNvPr id="163" name="Picture 162"/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37350" y="4502150"/>
                  <a:ext cx="533400" cy="533400"/>
                </a:xfrm>
                <a:prstGeom prst="rect">
                  <a:avLst/>
                </a:prstGeom>
              </p:spPr>
            </p:pic>
            <p:pic>
              <p:nvPicPr>
                <p:cNvPr id="164" name="Picture 163"/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37350" y="5035550"/>
                  <a:ext cx="533400" cy="533400"/>
                </a:xfrm>
                <a:prstGeom prst="rect">
                  <a:avLst/>
                </a:prstGeom>
              </p:spPr>
            </p:pic>
            <p:pic>
              <p:nvPicPr>
                <p:cNvPr id="165" name="Picture 164"/>
                <p:cNvPicPr>
                  <a:picLocks noChangeAspect="1"/>
                </p:cNvPicPr>
                <p:nvPr/>
              </p:nvPicPr>
              <p:blipFill>
                <a:blip r:embed="rId19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37350" y="5568950"/>
                  <a:ext cx="533400" cy="533400"/>
                </a:xfrm>
                <a:prstGeom prst="rect">
                  <a:avLst/>
                </a:prstGeom>
              </p:spPr>
            </p:pic>
            <p:sp>
              <p:nvSpPr>
                <p:cNvPr id="166" name="Rounded Rectangle 165"/>
                <p:cNvSpPr/>
                <p:nvPr/>
              </p:nvSpPr>
              <p:spPr bwMode="auto">
                <a:xfrm>
                  <a:off x="6661150" y="4349750"/>
                  <a:ext cx="1435100" cy="1905000"/>
                </a:xfrm>
                <a:prstGeom prst="roundRect">
                  <a:avLst>
                    <a:gd name="adj" fmla="val 9388"/>
                  </a:avLst>
                </a:prstGeom>
                <a:noFill/>
                <a:ln w="9525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  <a:ea typeface="ＭＳ Ｐゴシック" pitchFamily="34" charset="-128"/>
                  </a:endParaRPr>
                </a:p>
              </p:txBody>
            </p:sp>
            <p:sp>
              <p:nvSpPr>
                <p:cNvPr id="167" name="TextBox 166"/>
                <p:cNvSpPr txBox="1"/>
                <p:nvPr/>
              </p:nvSpPr>
              <p:spPr>
                <a:xfrm>
                  <a:off x="8115300" y="5111750"/>
                  <a:ext cx="637990" cy="41464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ts val="1240"/>
                    </a:lnSpc>
                  </a:pPr>
                  <a:r>
                    <a:rPr lang="en-US" sz="1200" b="1" dirty="0" smtClean="0">
                      <a:solidFill>
                        <a:schemeClr val="bg2"/>
                      </a:solidFill>
                    </a:rPr>
                    <a:t>3G/4G </a:t>
                  </a:r>
                </a:p>
                <a:p>
                  <a:pPr>
                    <a:lnSpc>
                      <a:spcPts val="1240"/>
                    </a:lnSpc>
                  </a:pPr>
                  <a:r>
                    <a:rPr lang="en-US" sz="1200" b="1" dirty="0" smtClean="0">
                      <a:solidFill>
                        <a:schemeClr val="bg2"/>
                      </a:solidFill>
                    </a:rPr>
                    <a:t>Cores</a:t>
                  </a:r>
                  <a:endParaRPr lang="en-US" sz="1200" b="1" dirty="0">
                    <a:solidFill>
                      <a:schemeClr val="bg2"/>
                    </a:solidFill>
                  </a:endParaRPr>
                </a:p>
              </p:txBody>
            </p:sp>
          </p:grpSp>
        </p:grpSp>
      </p:grpSp>
      <p:pic>
        <p:nvPicPr>
          <p:cNvPr id="8200" name="Picture 8199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752600" y="5624449"/>
            <a:ext cx="377823" cy="226019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768600" y="5499100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</a:rPr>
              <a:t>INTERNET</a:t>
            </a:r>
            <a:endParaRPr lang="en-US" sz="1000" dirty="0">
              <a:solidFill>
                <a:srgbClr val="000000"/>
              </a:solidFill>
            </a:endParaRPr>
          </a:p>
        </p:txBody>
      </p:sp>
      <p:pic>
        <p:nvPicPr>
          <p:cNvPr id="202" name="Picture 20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62000" y="1676400"/>
            <a:ext cx="859809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6950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3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itle 1"/>
          <p:cNvSpPr>
            <a:spLocks noGrp="1"/>
          </p:cNvSpPr>
          <p:nvPr>
            <p:ph type="title" idx="4294967295"/>
          </p:nvPr>
        </p:nvSpPr>
        <p:spPr>
          <a:xfrm>
            <a:off x="1032935" y="254001"/>
            <a:ext cx="8034865" cy="812800"/>
          </a:xfrm>
        </p:spPr>
        <p:txBody>
          <a:bodyPr anchor="t" anchorCtr="0"/>
          <a:lstStyle/>
          <a:p>
            <a:r>
              <a:rPr lang="en-US" sz="3500" dirty="0" smtClean="0">
                <a:latin typeface="Arial" charset="0"/>
                <a:ea typeface="MS PGothic" charset="0"/>
              </a:rPr>
              <a:t>Questions</a:t>
            </a:r>
            <a:endParaRPr lang="en-US" sz="3500" dirty="0">
              <a:latin typeface="Arial" charset="0"/>
              <a:ea typeface="MS PGothic" charset="0"/>
            </a:endParaRPr>
          </a:p>
        </p:txBody>
      </p:sp>
      <p:pic>
        <p:nvPicPr>
          <p:cNvPr id="88" name="Picture 87" descr="QuestionMar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524000"/>
            <a:ext cx="2588282" cy="3581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52850" y="5105400"/>
            <a:ext cx="1638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Break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48234622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High Density Wi-Fi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Design and Technology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065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High Density Defined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3200" dirty="0" smtClean="0">
                <a:latin typeface="Arial"/>
                <a:cs typeface="Arial"/>
              </a:rPr>
              <a:t>A high density deployment generally has:</a:t>
            </a:r>
          </a:p>
          <a:p>
            <a:pPr lvl="1">
              <a:lnSpc>
                <a:spcPct val="100000"/>
              </a:lnSpc>
            </a:pPr>
            <a:r>
              <a:rPr lang="en-US" sz="2800" dirty="0" smtClean="0">
                <a:latin typeface="Arial"/>
                <a:cs typeface="Arial"/>
              </a:rPr>
              <a:t>More than 3 APs required to support SLA</a:t>
            </a:r>
          </a:p>
          <a:p>
            <a:pPr lvl="1">
              <a:lnSpc>
                <a:spcPct val="100000"/>
              </a:lnSpc>
            </a:pPr>
            <a:r>
              <a:rPr lang="en-US" sz="2800" dirty="0" smtClean="0">
                <a:latin typeface="Arial"/>
                <a:cs typeface="Arial"/>
              </a:rPr>
              <a:t>Very few physical obstructions</a:t>
            </a:r>
          </a:p>
          <a:p>
            <a:pPr lvl="1">
              <a:lnSpc>
                <a:spcPct val="100000"/>
              </a:lnSpc>
            </a:pPr>
            <a:r>
              <a:rPr lang="en-US" sz="2800" dirty="0" smtClean="0">
                <a:latin typeface="Arial"/>
                <a:cs typeface="Arial"/>
              </a:rPr>
              <a:t>High number of concurrent users</a:t>
            </a:r>
          </a:p>
          <a:p>
            <a:pPr lvl="1"/>
            <a:endParaRPr lang="en-US" sz="2800" dirty="0" smtClean="0"/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498436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High Density Challenges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3200" dirty="0" smtClean="0">
                <a:latin typeface="Arial"/>
                <a:cs typeface="Arial"/>
              </a:rPr>
              <a:t>The Unbounded Medium</a:t>
            </a:r>
          </a:p>
          <a:p>
            <a:pPr>
              <a:lnSpc>
                <a:spcPct val="100000"/>
              </a:lnSpc>
            </a:pPr>
            <a:r>
              <a:rPr lang="en-US" sz="3200" dirty="0" smtClean="0">
                <a:latin typeface="Arial"/>
                <a:cs typeface="Arial"/>
              </a:rPr>
              <a:t>Number of devices per channel</a:t>
            </a:r>
          </a:p>
          <a:p>
            <a:pPr>
              <a:lnSpc>
                <a:spcPct val="100000"/>
              </a:lnSpc>
            </a:pPr>
            <a:r>
              <a:rPr lang="en-US" sz="3200" dirty="0" smtClean="0">
                <a:latin typeface="Arial"/>
                <a:cs typeface="Arial"/>
              </a:rPr>
              <a:t>Number of available channels</a:t>
            </a:r>
          </a:p>
          <a:p>
            <a:pPr>
              <a:lnSpc>
                <a:spcPct val="100000"/>
              </a:lnSpc>
            </a:pPr>
            <a:r>
              <a:rPr lang="en-US" sz="3200" dirty="0" smtClean="0">
                <a:latin typeface="Arial"/>
                <a:cs typeface="Arial"/>
              </a:rPr>
              <a:t>Co-channel interference</a:t>
            </a:r>
          </a:p>
          <a:p>
            <a:pPr>
              <a:lnSpc>
                <a:spcPct val="100000"/>
              </a:lnSpc>
            </a:pPr>
            <a:endParaRPr lang="en-US" sz="3200" dirty="0" smtClean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lang="en-US" sz="2800" dirty="0" smtClean="0">
              <a:latin typeface="Arial"/>
              <a:cs typeface="Arial"/>
            </a:endParaRPr>
          </a:p>
          <a:p>
            <a:pPr lvl="1">
              <a:lnSpc>
                <a:spcPct val="100000"/>
              </a:lnSpc>
            </a:pPr>
            <a:endParaRPr lang="en-US" sz="2800" dirty="0" smtClean="0"/>
          </a:p>
          <a:p>
            <a:pPr lvl="1">
              <a:lnSpc>
                <a:spcPct val="10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79576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25"/>
          <p:cNvSpPr>
            <a:spLocks noGrp="1"/>
          </p:cNvSpPr>
          <p:nvPr>
            <p:ph type="title" idx="4294967295"/>
          </p:nvPr>
        </p:nvSpPr>
        <p:spPr>
          <a:xfrm>
            <a:off x="479425" y="319088"/>
            <a:ext cx="8370888" cy="685800"/>
          </a:xfrm>
        </p:spPr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Arial" charset="0"/>
              </a:rPr>
              <a:t>Co-Channel Interference</a:t>
            </a:r>
            <a:endParaRPr lang="en-US" sz="2800" u="sng">
              <a:latin typeface="Arial" charset="0"/>
              <a:ea typeface="ＭＳ Ｐゴシック" charset="0"/>
              <a:cs typeface="Arial" charset="0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1919288" y="1546225"/>
            <a:ext cx="5278437" cy="4419600"/>
            <a:chOff x="1550988" y="1314736"/>
            <a:chExt cx="5277441" cy="4419599"/>
          </a:xfrm>
        </p:grpSpPr>
        <p:sp>
          <p:nvSpPr>
            <p:cNvPr id="9330" name="Rectangle 19"/>
            <p:cNvSpPr>
              <a:spLocks noChangeArrowheads="1"/>
            </p:cNvSpPr>
            <p:nvPr/>
          </p:nvSpPr>
          <p:spPr bwMode="auto">
            <a:xfrm>
              <a:off x="1550988" y="2085975"/>
              <a:ext cx="752475" cy="1171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331" name="Oval 14"/>
            <p:cNvSpPr>
              <a:spLocks noChangeArrowheads="1"/>
            </p:cNvSpPr>
            <p:nvPr/>
          </p:nvSpPr>
          <p:spPr bwMode="auto">
            <a:xfrm>
              <a:off x="1746914" y="1351129"/>
              <a:ext cx="3043451" cy="2879678"/>
            </a:xfrm>
            <a:prstGeom prst="ellipse">
              <a:avLst/>
            </a:prstGeom>
            <a:solidFill>
              <a:srgbClr val="00B05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32" name="Oval 15"/>
            <p:cNvSpPr>
              <a:spLocks noChangeArrowheads="1"/>
            </p:cNvSpPr>
            <p:nvPr/>
          </p:nvSpPr>
          <p:spPr bwMode="auto">
            <a:xfrm>
              <a:off x="2813714" y="2854657"/>
              <a:ext cx="3043451" cy="2879678"/>
            </a:xfrm>
            <a:prstGeom prst="ellipse">
              <a:avLst/>
            </a:prstGeom>
            <a:solidFill>
              <a:srgbClr val="0070C0">
                <a:alpha val="5098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33" name="Oval 16"/>
            <p:cNvSpPr>
              <a:spLocks noChangeArrowheads="1"/>
            </p:cNvSpPr>
            <p:nvPr/>
          </p:nvSpPr>
          <p:spPr bwMode="auto">
            <a:xfrm>
              <a:off x="3784978" y="1314736"/>
              <a:ext cx="3043451" cy="2879678"/>
            </a:xfrm>
            <a:prstGeom prst="ellipse">
              <a:avLst/>
            </a:prstGeom>
            <a:solidFill>
              <a:srgbClr val="FF000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9334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8279" y="2541897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335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5079" y="4140960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336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0936" y="2437264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4603750" y="3049588"/>
            <a:ext cx="2355850" cy="2041525"/>
            <a:chOff x="1550988" y="1314736"/>
            <a:chExt cx="5277441" cy="4419599"/>
          </a:xfrm>
        </p:grpSpPr>
        <p:sp>
          <p:nvSpPr>
            <p:cNvPr id="9323" name="Rectangle 19"/>
            <p:cNvSpPr>
              <a:spLocks noChangeArrowheads="1"/>
            </p:cNvSpPr>
            <p:nvPr/>
          </p:nvSpPr>
          <p:spPr bwMode="auto">
            <a:xfrm>
              <a:off x="1550988" y="2085975"/>
              <a:ext cx="752475" cy="1171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324" name="Oval 24"/>
            <p:cNvSpPr>
              <a:spLocks noChangeArrowheads="1"/>
            </p:cNvSpPr>
            <p:nvPr/>
          </p:nvSpPr>
          <p:spPr bwMode="auto">
            <a:xfrm>
              <a:off x="1746914" y="1351129"/>
              <a:ext cx="3043451" cy="2879678"/>
            </a:xfrm>
            <a:prstGeom prst="ellipse">
              <a:avLst/>
            </a:prstGeom>
            <a:solidFill>
              <a:srgbClr val="00B05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5" name="Oval 25"/>
            <p:cNvSpPr>
              <a:spLocks noChangeArrowheads="1"/>
            </p:cNvSpPr>
            <p:nvPr/>
          </p:nvSpPr>
          <p:spPr bwMode="auto">
            <a:xfrm>
              <a:off x="2813714" y="2854657"/>
              <a:ext cx="3043451" cy="2879678"/>
            </a:xfrm>
            <a:prstGeom prst="ellipse">
              <a:avLst/>
            </a:prstGeom>
            <a:solidFill>
              <a:srgbClr val="0070C0">
                <a:alpha val="5098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6" name="Oval 26"/>
            <p:cNvSpPr>
              <a:spLocks noChangeArrowheads="1"/>
            </p:cNvSpPr>
            <p:nvPr/>
          </p:nvSpPr>
          <p:spPr bwMode="auto">
            <a:xfrm>
              <a:off x="3784978" y="1314736"/>
              <a:ext cx="3043451" cy="2879678"/>
            </a:xfrm>
            <a:prstGeom prst="ellipse">
              <a:avLst/>
            </a:prstGeom>
            <a:solidFill>
              <a:srgbClr val="FF000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9327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8279" y="2541897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328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5079" y="4140960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329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0936" y="2437264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30"/>
          <p:cNvGrpSpPr>
            <a:grpSpLocks/>
          </p:cNvGrpSpPr>
          <p:nvPr/>
        </p:nvGrpSpPr>
        <p:grpSpPr bwMode="auto">
          <a:xfrm>
            <a:off x="6134100" y="2206625"/>
            <a:ext cx="2357438" cy="2039938"/>
            <a:chOff x="1550988" y="1314736"/>
            <a:chExt cx="5277441" cy="4419599"/>
          </a:xfrm>
        </p:grpSpPr>
        <p:sp>
          <p:nvSpPr>
            <p:cNvPr id="9316" name="Rectangle 19"/>
            <p:cNvSpPr>
              <a:spLocks noChangeArrowheads="1"/>
            </p:cNvSpPr>
            <p:nvPr/>
          </p:nvSpPr>
          <p:spPr bwMode="auto">
            <a:xfrm>
              <a:off x="1550988" y="2085975"/>
              <a:ext cx="752475" cy="1171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317" name="Oval 32"/>
            <p:cNvSpPr>
              <a:spLocks noChangeArrowheads="1"/>
            </p:cNvSpPr>
            <p:nvPr/>
          </p:nvSpPr>
          <p:spPr bwMode="auto">
            <a:xfrm>
              <a:off x="1746914" y="1351129"/>
              <a:ext cx="3043451" cy="2879678"/>
            </a:xfrm>
            <a:prstGeom prst="ellipse">
              <a:avLst/>
            </a:prstGeom>
            <a:solidFill>
              <a:srgbClr val="00B05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18" name="Oval 33"/>
            <p:cNvSpPr>
              <a:spLocks noChangeArrowheads="1"/>
            </p:cNvSpPr>
            <p:nvPr/>
          </p:nvSpPr>
          <p:spPr bwMode="auto">
            <a:xfrm>
              <a:off x="2813714" y="2854657"/>
              <a:ext cx="3043451" cy="2879678"/>
            </a:xfrm>
            <a:prstGeom prst="ellipse">
              <a:avLst/>
            </a:prstGeom>
            <a:solidFill>
              <a:srgbClr val="0070C0">
                <a:alpha val="5098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19" name="Oval 34"/>
            <p:cNvSpPr>
              <a:spLocks noChangeArrowheads="1"/>
            </p:cNvSpPr>
            <p:nvPr/>
          </p:nvSpPr>
          <p:spPr bwMode="auto">
            <a:xfrm>
              <a:off x="3784978" y="1314736"/>
              <a:ext cx="3043451" cy="2879678"/>
            </a:xfrm>
            <a:prstGeom prst="ellipse">
              <a:avLst/>
            </a:prstGeom>
            <a:solidFill>
              <a:srgbClr val="FF000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9320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8279" y="2541897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321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5079" y="4140960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322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0936" y="2437264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6205538" y="3724275"/>
            <a:ext cx="2355850" cy="2039938"/>
            <a:chOff x="1550988" y="1314736"/>
            <a:chExt cx="5277441" cy="4419599"/>
          </a:xfrm>
        </p:grpSpPr>
        <p:sp>
          <p:nvSpPr>
            <p:cNvPr id="9309" name="Rectangle 19"/>
            <p:cNvSpPr>
              <a:spLocks noChangeArrowheads="1"/>
            </p:cNvSpPr>
            <p:nvPr/>
          </p:nvSpPr>
          <p:spPr bwMode="auto">
            <a:xfrm>
              <a:off x="1550988" y="2085975"/>
              <a:ext cx="752475" cy="1171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310" name="Oval 40"/>
            <p:cNvSpPr>
              <a:spLocks noChangeArrowheads="1"/>
            </p:cNvSpPr>
            <p:nvPr/>
          </p:nvSpPr>
          <p:spPr bwMode="auto">
            <a:xfrm>
              <a:off x="1746914" y="1351129"/>
              <a:ext cx="3043451" cy="2879678"/>
            </a:xfrm>
            <a:prstGeom prst="ellipse">
              <a:avLst/>
            </a:prstGeom>
            <a:solidFill>
              <a:srgbClr val="00B05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11" name="Oval 41"/>
            <p:cNvSpPr>
              <a:spLocks noChangeArrowheads="1"/>
            </p:cNvSpPr>
            <p:nvPr/>
          </p:nvSpPr>
          <p:spPr bwMode="auto">
            <a:xfrm>
              <a:off x="2813714" y="2854657"/>
              <a:ext cx="3043451" cy="2879678"/>
            </a:xfrm>
            <a:prstGeom prst="ellipse">
              <a:avLst/>
            </a:prstGeom>
            <a:solidFill>
              <a:srgbClr val="0070C0">
                <a:alpha val="5098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12" name="Oval 42"/>
            <p:cNvSpPr>
              <a:spLocks noChangeArrowheads="1"/>
            </p:cNvSpPr>
            <p:nvPr/>
          </p:nvSpPr>
          <p:spPr bwMode="auto">
            <a:xfrm>
              <a:off x="3784978" y="1314736"/>
              <a:ext cx="3043451" cy="2879678"/>
            </a:xfrm>
            <a:prstGeom prst="ellipse">
              <a:avLst/>
            </a:prstGeom>
            <a:solidFill>
              <a:srgbClr val="FF000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9313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8279" y="2541897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314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5079" y="4140960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315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0936" y="2437264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Group 146"/>
          <p:cNvGrpSpPr>
            <a:grpSpLocks/>
          </p:cNvGrpSpPr>
          <p:nvPr/>
        </p:nvGrpSpPr>
        <p:grpSpPr bwMode="auto">
          <a:xfrm>
            <a:off x="0" y="5045075"/>
            <a:ext cx="2357438" cy="1346200"/>
            <a:chOff x="0" y="5045123"/>
            <a:chExt cx="2356820" cy="1346225"/>
          </a:xfrm>
        </p:grpSpPr>
        <p:sp>
          <p:nvSpPr>
            <p:cNvPr id="9304" name="Rectangle 19"/>
            <p:cNvSpPr>
              <a:spLocks noChangeArrowheads="1"/>
            </p:cNvSpPr>
            <p:nvPr/>
          </p:nvSpPr>
          <p:spPr bwMode="auto">
            <a:xfrm>
              <a:off x="0" y="5401171"/>
              <a:ext cx="336043" cy="540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305" name="Oval 51"/>
            <p:cNvSpPr>
              <a:spLocks noChangeArrowheads="1"/>
            </p:cNvSpPr>
            <p:nvPr/>
          </p:nvSpPr>
          <p:spPr bwMode="auto">
            <a:xfrm>
              <a:off x="87497" y="5061924"/>
              <a:ext cx="1359156" cy="1329424"/>
            </a:xfrm>
            <a:prstGeom prst="ellipse">
              <a:avLst/>
            </a:prstGeom>
            <a:solidFill>
              <a:srgbClr val="00B05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06" name="Oval 53"/>
            <p:cNvSpPr>
              <a:spLocks noChangeArrowheads="1"/>
            </p:cNvSpPr>
            <p:nvPr/>
          </p:nvSpPr>
          <p:spPr bwMode="auto">
            <a:xfrm>
              <a:off x="997664" y="5045123"/>
              <a:ext cx="1359156" cy="1329424"/>
            </a:xfrm>
            <a:prstGeom prst="ellipse">
              <a:avLst/>
            </a:prstGeom>
            <a:solidFill>
              <a:srgbClr val="FF000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9307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461" y="5611651"/>
              <a:ext cx="163038" cy="168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308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0008" y="5563346"/>
              <a:ext cx="163038" cy="168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" name="Group 57"/>
          <p:cNvGrpSpPr>
            <a:grpSpLocks/>
          </p:cNvGrpSpPr>
          <p:nvPr/>
        </p:nvGrpSpPr>
        <p:grpSpPr bwMode="auto">
          <a:xfrm>
            <a:off x="6145213" y="746125"/>
            <a:ext cx="2357437" cy="2039938"/>
            <a:chOff x="1550988" y="1314736"/>
            <a:chExt cx="5277441" cy="4419599"/>
          </a:xfrm>
        </p:grpSpPr>
        <p:sp>
          <p:nvSpPr>
            <p:cNvPr id="9297" name="Rectangle 19"/>
            <p:cNvSpPr>
              <a:spLocks noChangeArrowheads="1"/>
            </p:cNvSpPr>
            <p:nvPr/>
          </p:nvSpPr>
          <p:spPr bwMode="auto">
            <a:xfrm>
              <a:off x="1550988" y="2085975"/>
              <a:ext cx="752475" cy="1171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298" name="Oval 59"/>
            <p:cNvSpPr>
              <a:spLocks noChangeArrowheads="1"/>
            </p:cNvSpPr>
            <p:nvPr/>
          </p:nvSpPr>
          <p:spPr bwMode="auto">
            <a:xfrm>
              <a:off x="1746914" y="1351129"/>
              <a:ext cx="3043451" cy="2879678"/>
            </a:xfrm>
            <a:prstGeom prst="ellipse">
              <a:avLst/>
            </a:prstGeom>
            <a:solidFill>
              <a:srgbClr val="00B05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99" name="Oval 60"/>
            <p:cNvSpPr>
              <a:spLocks noChangeArrowheads="1"/>
            </p:cNvSpPr>
            <p:nvPr/>
          </p:nvSpPr>
          <p:spPr bwMode="auto">
            <a:xfrm>
              <a:off x="2813714" y="2854657"/>
              <a:ext cx="3043451" cy="2879678"/>
            </a:xfrm>
            <a:prstGeom prst="ellipse">
              <a:avLst/>
            </a:prstGeom>
            <a:solidFill>
              <a:srgbClr val="0070C0">
                <a:alpha val="5098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00" name="Oval 61"/>
            <p:cNvSpPr>
              <a:spLocks noChangeArrowheads="1"/>
            </p:cNvSpPr>
            <p:nvPr/>
          </p:nvSpPr>
          <p:spPr bwMode="auto">
            <a:xfrm>
              <a:off x="3784978" y="1314736"/>
              <a:ext cx="3043451" cy="2879678"/>
            </a:xfrm>
            <a:prstGeom prst="ellipse">
              <a:avLst/>
            </a:prstGeom>
            <a:solidFill>
              <a:srgbClr val="FF000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9301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8279" y="2541897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302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5079" y="4140960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303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0936" y="2437264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oup 145"/>
          <p:cNvGrpSpPr>
            <a:grpSpLocks/>
          </p:cNvGrpSpPr>
          <p:nvPr/>
        </p:nvGrpSpPr>
        <p:grpSpPr bwMode="auto">
          <a:xfrm>
            <a:off x="4551363" y="4635500"/>
            <a:ext cx="2357437" cy="1346200"/>
            <a:chOff x="4551222" y="4635691"/>
            <a:chExt cx="2356820" cy="1346225"/>
          </a:xfrm>
        </p:grpSpPr>
        <p:sp>
          <p:nvSpPr>
            <p:cNvPr id="9292" name="Rectangle 19"/>
            <p:cNvSpPr>
              <a:spLocks noChangeArrowheads="1"/>
            </p:cNvSpPr>
            <p:nvPr/>
          </p:nvSpPr>
          <p:spPr bwMode="auto">
            <a:xfrm>
              <a:off x="4551222" y="4991739"/>
              <a:ext cx="336043" cy="540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293" name="Oval 67"/>
            <p:cNvSpPr>
              <a:spLocks noChangeArrowheads="1"/>
            </p:cNvSpPr>
            <p:nvPr/>
          </p:nvSpPr>
          <p:spPr bwMode="auto">
            <a:xfrm>
              <a:off x="4638719" y="4652492"/>
              <a:ext cx="1359156" cy="1329424"/>
            </a:xfrm>
            <a:prstGeom prst="ellipse">
              <a:avLst/>
            </a:prstGeom>
            <a:solidFill>
              <a:srgbClr val="00B05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94" name="Oval 69"/>
            <p:cNvSpPr>
              <a:spLocks noChangeArrowheads="1"/>
            </p:cNvSpPr>
            <p:nvPr/>
          </p:nvSpPr>
          <p:spPr bwMode="auto">
            <a:xfrm>
              <a:off x="5548886" y="4635691"/>
              <a:ext cx="1359156" cy="1329424"/>
            </a:xfrm>
            <a:prstGeom prst="ellipse">
              <a:avLst/>
            </a:prstGeom>
            <a:solidFill>
              <a:srgbClr val="FF000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9295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46683" y="5202219"/>
              <a:ext cx="163038" cy="168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96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81230" y="5153914"/>
              <a:ext cx="163038" cy="168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Group 73"/>
          <p:cNvGrpSpPr>
            <a:grpSpLocks/>
          </p:cNvGrpSpPr>
          <p:nvPr/>
        </p:nvGrpSpPr>
        <p:grpSpPr bwMode="auto">
          <a:xfrm>
            <a:off x="2886075" y="636588"/>
            <a:ext cx="2357438" cy="2039937"/>
            <a:chOff x="1550988" y="1314736"/>
            <a:chExt cx="5277441" cy="4419599"/>
          </a:xfrm>
        </p:grpSpPr>
        <p:sp>
          <p:nvSpPr>
            <p:cNvPr id="9285" name="Rectangle 19"/>
            <p:cNvSpPr>
              <a:spLocks noChangeArrowheads="1"/>
            </p:cNvSpPr>
            <p:nvPr/>
          </p:nvSpPr>
          <p:spPr bwMode="auto">
            <a:xfrm>
              <a:off x="1550988" y="2085975"/>
              <a:ext cx="752475" cy="1171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286" name="Oval 75"/>
            <p:cNvSpPr>
              <a:spLocks noChangeArrowheads="1"/>
            </p:cNvSpPr>
            <p:nvPr/>
          </p:nvSpPr>
          <p:spPr bwMode="auto">
            <a:xfrm>
              <a:off x="1746914" y="1351129"/>
              <a:ext cx="3043451" cy="2879678"/>
            </a:xfrm>
            <a:prstGeom prst="ellipse">
              <a:avLst/>
            </a:prstGeom>
            <a:solidFill>
              <a:srgbClr val="00B05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87" name="Oval 76"/>
            <p:cNvSpPr>
              <a:spLocks noChangeArrowheads="1"/>
            </p:cNvSpPr>
            <p:nvPr/>
          </p:nvSpPr>
          <p:spPr bwMode="auto">
            <a:xfrm>
              <a:off x="2813714" y="2854657"/>
              <a:ext cx="3043451" cy="2879678"/>
            </a:xfrm>
            <a:prstGeom prst="ellipse">
              <a:avLst/>
            </a:prstGeom>
            <a:solidFill>
              <a:srgbClr val="0070C0">
                <a:alpha val="5098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88" name="Oval 77"/>
            <p:cNvSpPr>
              <a:spLocks noChangeArrowheads="1"/>
            </p:cNvSpPr>
            <p:nvPr/>
          </p:nvSpPr>
          <p:spPr bwMode="auto">
            <a:xfrm>
              <a:off x="3784978" y="1314736"/>
              <a:ext cx="3043451" cy="2879678"/>
            </a:xfrm>
            <a:prstGeom prst="ellipse">
              <a:avLst/>
            </a:prstGeom>
            <a:solidFill>
              <a:srgbClr val="FF000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9289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8279" y="2541897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90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5079" y="4140960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91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0936" y="2437264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Group 89"/>
          <p:cNvGrpSpPr>
            <a:grpSpLocks/>
          </p:cNvGrpSpPr>
          <p:nvPr/>
        </p:nvGrpSpPr>
        <p:grpSpPr bwMode="auto">
          <a:xfrm>
            <a:off x="1236663" y="2890838"/>
            <a:ext cx="2357437" cy="2039937"/>
            <a:chOff x="1550988" y="1314736"/>
            <a:chExt cx="5277441" cy="4419599"/>
          </a:xfrm>
        </p:grpSpPr>
        <p:sp>
          <p:nvSpPr>
            <p:cNvPr id="9278" name="Rectangle 19"/>
            <p:cNvSpPr>
              <a:spLocks noChangeArrowheads="1"/>
            </p:cNvSpPr>
            <p:nvPr/>
          </p:nvSpPr>
          <p:spPr bwMode="auto">
            <a:xfrm>
              <a:off x="1550988" y="2085975"/>
              <a:ext cx="752475" cy="1171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279" name="Oval 91"/>
            <p:cNvSpPr>
              <a:spLocks noChangeArrowheads="1"/>
            </p:cNvSpPr>
            <p:nvPr/>
          </p:nvSpPr>
          <p:spPr bwMode="auto">
            <a:xfrm>
              <a:off x="1746914" y="1351129"/>
              <a:ext cx="3043451" cy="2879678"/>
            </a:xfrm>
            <a:prstGeom prst="ellipse">
              <a:avLst/>
            </a:prstGeom>
            <a:solidFill>
              <a:srgbClr val="00B05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80" name="Oval 92"/>
            <p:cNvSpPr>
              <a:spLocks noChangeArrowheads="1"/>
            </p:cNvSpPr>
            <p:nvPr/>
          </p:nvSpPr>
          <p:spPr bwMode="auto">
            <a:xfrm>
              <a:off x="2813714" y="2854657"/>
              <a:ext cx="3043451" cy="2879678"/>
            </a:xfrm>
            <a:prstGeom prst="ellipse">
              <a:avLst/>
            </a:prstGeom>
            <a:solidFill>
              <a:srgbClr val="0070C0">
                <a:alpha val="5098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81" name="Oval 93"/>
            <p:cNvSpPr>
              <a:spLocks noChangeArrowheads="1"/>
            </p:cNvSpPr>
            <p:nvPr/>
          </p:nvSpPr>
          <p:spPr bwMode="auto">
            <a:xfrm>
              <a:off x="3784978" y="1314736"/>
              <a:ext cx="3043451" cy="2879678"/>
            </a:xfrm>
            <a:prstGeom prst="ellipse">
              <a:avLst/>
            </a:prstGeom>
            <a:solidFill>
              <a:srgbClr val="FF000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9282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8279" y="2541897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83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5079" y="4140960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84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0936" y="2437264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" name="Group 97"/>
          <p:cNvGrpSpPr>
            <a:grpSpLocks/>
          </p:cNvGrpSpPr>
          <p:nvPr/>
        </p:nvGrpSpPr>
        <p:grpSpPr bwMode="auto">
          <a:xfrm>
            <a:off x="3000375" y="3616325"/>
            <a:ext cx="2355850" cy="2039938"/>
            <a:chOff x="1550988" y="1314736"/>
            <a:chExt cx="5277441" cy="4419599"/>
          </a:xfrm>
        </p:grpSpPr>
        <p:sp>
          <p:nvSpPr>
            <p:cNvPr id="9271" name="Rectangle 19"/>
            <p:cNvSpPr>
              <a:spLocks noChangeArrowheads="1"/>
            </p:cNvSpPr>
            <p:nvPr/>
          </p:nvSpPr>
          <p:spPr bwMode="auto">
            <a:xfrm>
              <a:off x="1550988" y="2085975"/>
              <a:ext cx="752475" cy="1171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272" name="Oval 99"/>
            <p:cNvSpPr>
              <a:spLocks noChangeArrowheads="1"/>
            </p:cNvSpPr>
            <p:nvPr/>
          </p:nvSpPr>
          <p:spPr bwMode="auto">
            <a:xfrm>
              <a:off x="1746914" y="1351129"/>
              <a:ext cx="3043451" cy="2879678"/>
            </a:xfrm>
            <a:prstGeom prst="ellipse">
              <a:avLst/>
            </a:prstGeom>
            <a:solidFill>
              <a:srgbClr val="00B05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73" name="Oval 100"/>
            <p:cNvSpPr>
              <a:spLocks noChangeArrowheads="1"/>
            </p:cNvSpPr>
            <p:nvPr/>
          </p:nvSpPr>
          <p:spPr bwMode="auto">
            <a:xfrm>
              <a:off x="2813714" y="2854657"/>
              <a:ext cx="3043451" cy="2879678"/>
            </a:xfrm>
            <a:prstGeom prst="ellipse">
              <a:avLst/>
            </a:prstGeom>
            <a:solidFill>
              <a:srgbClr val="0070C0">
                <a:alpha val="5098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74" name="Oval 101"/>
            <p:cNvSpPr>
              <a:spLocks noChangeArrowheads="1"/>
            </p:cNvSpPr>
            <p:nvPr/>
          </p:nvSpPr>
          <p:spPr bwMode="auto">
            <a:xfrm>
              <a:off x="3784978" y="1314736"/>
              <a:ext cx="3043451" cy="2879678"/>
            </a:xfrm>
            <a:prstGeom prst="ellipse">
              <a:avLst/>
            </a:prstGeom>
            <a:solidFill>
              <a:srgbClr val="FF000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9275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8279" y="2541897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76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5079" y="4140960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77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0936" y="2437264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105"/>
          <p:cNvGrpSpPr>
            <a:grpSpLocks/>
          </p:cNvGrpSpPr>
          <p:nvPr/>
        </p:nvGrpSpPr>
        <p:grpSpPr bwMode="auto">
          <a:xfrm>
            <a:off x="1487488" y="4478338"/>
            <a:ext cx="2355850" cy="2041525"/>
            <a:chOff x="1550988" y="1314736"/>
            <a:chExt cx="5277441" cy="4419599"/>
          </a:xfrm>
        </p:grpSpPr>
        <p:sp>
          <p:nvSpPr>
            <p:cNvPr id="9264" name="Rectangle 19"/>
            <p:cNvSpPr>
              <a:spLocks noChangeArrowheads="1"/>
            </p:cNvSpPr>
            <p:nvPr/>
          </p:nvSpPr>
          <p:spPr bwMode="auto">
            <a:xfrm>
              <a:off x="1550988" y="2085975"/>
              <a:ext cx="752475" cy="1171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265" name="Oval 107"/>
            <p:cNvSpPr>
              <a:spLocks noChangeArrowheads="1"/>
            </p:cNvSpPr>
            <p:nvPr/>
          </p:nvSpPr>
          <p:spPr bwMode="auto">
            <a:xfrm>
              <a:off x="1746914" y="1351129"/>
              <a:ext cx="3043451" cy="2879678"/>
            </a:xfrm>
            <a:prstGeom prst="ellipse">
              <a:avLst/>
            </a:prstGeom>
            <a:solidFill>
              <a:srgbClr val="00B05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6" name="Oval 108"/>
            <p:cNvSpPr>
              <a:spLocks noChangeArrowheads="1"/>
            </p:cNvSpPr>
            <p:nvPr/>
          </p:nvSpPr>
          <p:spPr bwMode="auto">
            <a:xfrm>
              <a:off x="2813714" y="2854657"/>
              <a:ext cx="3043451" cy="2879678"/>
            </a:xfrm>
            <a:prstGeom prst="ellipse">
              <a:avLst/>
            </a:prstGeom>
            <a:solidFill>
              <a:srgbClr val="0070C0">
                <a:alpha val="5098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7" name="Oval 109"/>
            <p:cNvSpPr>
              <a:spLocks noChangeArrowheads="1"/>
            </p:cNvSpPr>
            <p:nvPr/>
          </p:nvSpPr>
          <p:spPr bwMode="auto">
            <a:xfrm>
              <a:off x="3784978" y="1314736"/>
              <a:ext cx="3043451" cy="2879678"/>
            </a:xfrm>
            <a:prstGeom prst="ellipse">
              <a:avLst/>
            </a:prstGeom>
            <a:solidFill>
              <a:srgbClr val="FF000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9268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8279" y="2541897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69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5079" y="4140960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70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0936" y="2437264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" name="Group 113"/>
          <p:cNvGrpSpPr>
            <a:grpSpLocks/>
          </p:cNvGrpSpPr>
          <p:nvPr/>
        </p:nvGrpSpPr>
        <p:grpSpPr bwMode="auto">
          <a:xfrm>
            <a:off x="-360363" y="1990725"/>
            <a:ext cx="2357438" cy="2039938"/>
            <a:chOff x="1550988" y="1314736"/>
            <a:chExt cx="5277441" cy="4419599"/>
          </a:xfrm>
        </p:grpSpPr>
        <p:sp>
          <p:nvSpPr>
            <p:cNvPr id="9257" name="Rectangle 19"/>
            <p:cNvSpPr>
              <a:spLocks noChangeArrowheads="1"/>
            </p:cNvSpPr>
            <p:nvPr/>
          </p:nvSpPr>
          <p:spPr bwMode="auto">
            <a:xfrm>
              <a:off x="1550988" y="2085975"/>
              <a:ext cx="752475" cy="1171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258" name="Oval 115"/>
            <p:cNvSpPr>
              <a:spLocks noChangeArrowheads="1"/>
            </p:cNvSpPr>
            <p:nvPr/>
          </p:nvSpPr>
          <p:spPr bwMode="auto">
            <a:xfrm>
              <a:off x="1746914" y="1351129"/>
              <a:ext cx="3043451" cy="2879678"/>
            </a:xfrm>
            <a:prstGeom prst="ellipse">
              <a:avLst/>
            </a:prstGeom>
            <a:solidFill>
              <a:srgbClr val="00B05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9" name="Oval 116"/>
            <p:cNvSpPr>
              <a:spLocks noChangeArrowheads="1"/>
            </p:cNvSpPr>
            <p:nvPr/>
          </p:nvSpPr>
          <p:spPr bwMode="auto">
            <a:xfrm>
              <a:off x="2813714" y="2854657"/>
              <a:ext cx="3043451" cy="2879678"/>
            </a:xfrm>
            <a:prstGeom prst="ellipse">
              <a:avLst/>
            </a:prstGeom>
            <a:solidFill>
              <a:srgbClr val="0070C0">
                <a:alpha val="5098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0" name="Oval 117"/>
            <p:cNvSpPr>
              <a:spLocks noChangeArrowheads="1"/>
            </p:cNvSpPr>
            <p:nvPr/>
          </p:nvSpPr>
          <p:spPr bwMode="auto">
            <a:xfrm>
              <a:off x="3784978" y="1314736"/>
              <a:ext cx="3043451" cy="2879678"/>
            </a:xfrm>
            <a:prstGeom prst="ellipse">
              <a:avLst/>
            </a:prstGeom>
            <a:solidFill>
              <a:srgbClr val="FF000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9261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8279" y="2541897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62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5079" y="4140960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63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0936" y="2437264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Group 121"/>
          <p:cNvGrpSpPr>
            <a:grpSpLocks/>
          </p:cNvGrpSpPr>
          <p:nvPr/>
        </p:nvGrpSpPr>
        <p:grpSpPr bwMode="auto">
          <a:xfrm>
            <a:off x="-220663" y="3494088"/>
            <a:ext cx="2355851" cy="2039937"/>
            <a:chOff x="1550988" y="1314736"/>
            <a:chExt cx="5277441" cy="4419599"/>
          </a:xfrm>
        </p:grpSpPr>
        <p:sp>
          <p:nvSpPr>
            <p:cNvPr id="9250" name="Rectangle 19"/>
            <p:cNvSpPr>
              <a:spLocks noChangeArrowheads="1"/>
            </p:cNvSpPr>
            <p:nvPr/>
          </p:nvSpPr>
          <p:spPr bwMode="auto">
            <a:xfrm>
              <a:off x="1550988" y="2085975"/>
              <a:ext cx="752475" cy="1171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251" name="Oval 123"/>
            <p:cNvSpPr>
              <a:spLocks noChangeArrowheads="1"/>
            </p:cNvSpPr>
            <p:nvPr/>
          </p:nvSpPr>
          <p:spPr bwMode="auto">
            <a:xfrm>
              <a:off x="1746914" y="1351129"/>
              <a:ext cx="3043451" cy="2879678"/>
            </a:xfrm>
            <a:prstGeom prst="ellipse">
              <a:avLst/>
            </a:prstGeom>
            <a:solidFill>
              <a:srgbClr val="00B05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2" name="Oval 124"/>
            <p:cNvSpPr>
              <a:spLocks noChangeArrowheads="1"/>
            </p:cNvSpPr>
            <p:nvPr/>
          </p:nvSpPr>
          <p:spPr bwMode="auto">
            <a:xfrm>
              <a:off x="2813714" y="2854657"/>
              <a:ext cx="3043451" cy="2879678"/>
            </a:xfrm>
            <a:prstGeom prst="ellipse">
              <a:avLst/>
            </a:prstGeom>
            <a:solidFill>
              <a:srgbClr val="0070C0">
                <a:alpha val="5098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3" name="Oval 125"/>
            <p:cNvSpPr>
              <a:spLocks noChangeArrowheads="1"/>
            </p:cNvSpPr>
            <p:nvPr/>
          </p:nvSpPr>
          <p:spPr bwMode="auto">
            <a:xfrm>
              <a:off x="3784978" y="1314736"/>
              <a:ext cx="3043451" cy="2879678"/>
            </a:xfrm>
            <a:prstGeom prst="ellipse">
              <a:avLst/>
            </a:prstGeom>
            <a:solidFill>
              <a:srgbClr val="FF000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9254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8279" y="2541897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55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5079" y="4140960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56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0936" y="2437264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Group 129"/>
          <p:cNvGrpSpPr>
            <a:grpSpLocks/>
          </p:cNvGrpSpPr>
          <p:nvPr/>
        </p:nvGrpSpPr>
        <p:grpSpPr bwMode="auto">
          <a:xfrm>
            <a:off x="4567238" y="1212850"/>
            <a:ext cx="2357437" cy="2039938"/>
            <a:chOff x="1550988" y="1314736"/>
            <a:chExt cx="5277441" cy="4419599"/>
          </a:xfrm>
        </p:grpSpPr>
        <p:sp>
          <p:nvSpPr>
            <p:cNvPr id="9243" name="Rectangle 19"/>
            <p:cNvSpPr>
              <a:spLocks noChangeArrowheads="1"/>
            </p:cNvSpPr>
            <p:nvPr/>
          </p:nvSpPr>
          <p:spPr bwMode="auto">
            <a:xfrm>
              <a:off x="1550988" y="2085975"/>
              <a:ext cx="752475" cy="1171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244" name="Oval 131"/>
            <p:cNvSpPr>
              <a:spLocks noChangeArrowheads="1"/>
            </p:cNvSpPr>
            <p:nvPr/>
          </p:nvSpPr>
          <p:spPr bwMode="auto">
            <a:xfrm>
              <a:off x="1746914" y="1351129"/>
              <a:ext cx="3043451" cy="2879678"/>
            </a:xfrm>
            <a:prstGeom prst="ellipse">
              <a:avLst/>
            </a:prstGeom>
            <a:solidFill>
              <a:srgbClr val="00B05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5" name="Oval 132"/>
            <p:cNvSpPr>
              <a:spLocks noChangeArrowheads="1"/>
            </p:cNvSpPr>
            <p:nvPr/>
          </p:nvSpPr>
          <p:spPr bwMode="auto">
            <a:xfrm>
              <a:off x="2813714" y="2854657"/>
              <a:ext cx="3043451" cy="2879678"/>
            </a:xfrm>
            <a:prstGeom prst="ellipse">
              <a:avLst/>
            </a:prstGeom>
            <a:solidFill>
              <a:srgbClr val="0070C0">
                <a:alpha val="5098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6" name="Oval 133"/>
            <p:cNvSpPr>
              <a:spLocks noChangeArrowheads="1"/>
            </p:cNvSpPr>
            <p:nvPr/>
          </p:nvSpPr>
          <p:spPr bwMode="auto">
            <a:xfrm>
              <a:off x="3784978" y="1314736"/>
              <a:ext cx="3043451" cy="2879678"/>
            </a:xfrm>
            <a:prstGeom prst="ellipse">
              <a:avLst/>
            </a:prstGeom>
            <a:solidFill>
              <a:srgbClr val="FF000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9247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8279" y="2541897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48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5079" y="4140960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49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0936" y="2437264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" name="Group 137"/>
          <p:cNvGrpSpPr>
            <a:grpSpLocks/>
          </p:cNvGrpSpPr>
          <p:nvPr/>
        </p:nvGrpSpPr>
        <p:grpSpPr bwMode="auto">
          <a:xfrm>
            <a:off x="1182688" y="1130300"/>
            <a:ext cx="2355850" cy="2039938"/>
            <a:chOff x="1550988" y="1314736"/>
            <a:chExt cx="5277441" cy="4419599"/>
          </a:xfrm>
        </p:grpSpPr>
        <p:sp>
          <p:nvSpPr>
            <p:cNvPr id="9236" name="Rectangle 19"/>
            <p:cNvSpPr>
              <a:spLocks noChangeArrowheads="1"/>
            </p:cNvSpPr>
            <p:nvPr/>
          </p:nvSpPr>
          <p:spPr bwMode="auto">
            <a:xfrm>
              <a:off x="1550988" y="2085975"/>
              <a:ext cx="752475" cy="1171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237" name="Oval 139"/>
            <p:cNvSpPr>
              <a:spLocks noChangeArrowheads="1"/>
            </p:cNvSpPr>
            <p:nvPr/>
          </p:nvSpPr>
          <p:spPr bwMode="auto">
            <a:xfrm>
              <a:off x="1746914" y="1351129"/>
              <a:ext cx="3043451" cy="2879678"/>
            </a:xfrm>
            <a:prstGeom prst="ellipse">
              <a:avLst/>
            </a:prstGeom>
            <a:solidFill>
              <a:srgbClr val="00B05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8" name="Oval 140"/>
            <p:cNvSpPr>
              <a:spLocks noChangeArrowheads="1"/>
            </p:cNvSpPr>
            <p:nvPr/>
          </p:nvSpPr>
          <p:spPr bwMode="auto">
            <a:xfrm>
              <a:off x="2813714" y="2854657"/>
              <a:ext cx="3043451" cy="2879678"/>
            </a:xfrm>
            <a:prstGeom prst="ellipse">
              <a:avLst/>
            </a:prstGeom>
            <a:solidFill>
              <a:srgbClr val="0070C0">
                <a:alpha val="5098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9" name="Oval 141"/>
            <p:cNvSpPr>
              <a:spLocks noChangeArrowheads="1"/>
            </p:cNvSpPr>
            <p:nvPr/>
          </p:nvSpPr>
          <p:spPr bwMode="auto">
            <a:xfrm>
              <a:off x="3784978" y="1314736"/>
              <a:ext cx="3043451" cy="2879678"/>
            </a:xfrm>
            <a:prstGeom prst="ellipse">
              <a:avLst/>
            </a:prstGeom>
            <a:solidFill>
              <a:srgbClr val="FF000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9240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8279" y="2541897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41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5079" y="4140960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42" name="Picture 3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0936" y="2437264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5575221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46161E-6 L -0.05452 -0.0885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26" y="-4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25"/>
          <p:cNvSpPr>
            <a:spLocks noGrp="1"/>
          </p:cNvSpPr>
          <p:nvPr>
            <p:ph type="title" idx="4294967295"/>
          </p:nvPr>
        </p:nvSpPr>
        <p:spPr>
          <a:xfrm>
            <a:off x="479425" y="319088"/>
            <a:ext cx="8370888" cy="685800"/>
          </a:xfrm>
        </p:spPr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Arial" charset="0"/>
              </a:rPr>
              <a:t>Co-Channel Interference</a:t>
            </a:r>
            <a:endParaRPr lang="en-US" sz="2800" u="sng"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2894013" y="6169025"/>
            <a:ext cx="3749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b="1"/>
              <a:t>*Circle represents &gt; -70 dBm </a:t>
            </a:r>
          </a:p>
        </p:txBody>
      </p:sp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4603750" y="3049588"/>
            <a:ext cx="2355850" cy="2041525"/>
            <a:chOff x="1550988" y="1314736"/>
            <a:chExt cx="5277441" cy="4419599"/>
          </a:xfrm>
        </p:grpSpPr>
        <p:sp>
          <p:nvSpPr>
            <p:cNvPr id="9323" name="Rectangle 19"/>
            <p:cNvSpPr>
              <a:spLocks noChangeArrowheads="1"/>
            </p:cNvSpPr>
            <p:nvPr/>
          </p:nvSpPr>
          <p:spPr bwMode="auto">
            <a:xfrm>
              <a:off x="1550988" y="2085975"/>
              <a:ext cx="752475" cy="1171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324" name="Oval 24"/>
            <p:cNvSpPr>
              <a:spLocks noChangeArrowheads="1"/>
            </p:cNvSpPr>
            <p:nvPr/>
          </p:nvSpPr>
          <p:spPr bwMode="auto">
            <a:xfrm>
              <a:off x="1746914" y="1351129"/>
              <a:ext cx="3043451" cy="2879678"/>
            </a:xfrm>
            <a:prstGeom prst="ellipse">
              <a:avLst/>
            </a:prstGeom>
            <a:solidFill>
              <a:srgbClr val="00B05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5" name="Oval 25"/>
            <p:cNvSpPr>
              <a:spLocks noChangeArrowheads="1"/>
            </p:cNvSpPr>
            <p:nvPr/>
          </p:nvSpPr>
          <p:spPr bwMode="auto">
            <a:xfrm>
              <a:off x="2813714" y="2854657"/>
              <a:ext cx="3043451" cy="2879678"/>
            </a:xfrm>
            <a:prstGeom prst="ellipse">
              <a:avLst/>
            </a:prstGeom>
            <a:solidFill>
              <a:srgbClr val="0070C0">
                <a:alpha val="5098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6" name="Oval 26"/>
            <p:cNvSpPr>
              <a:spLocks noChangeArrowheads="1"/>
            </p:cNvSpPr>
            <p:nvPr/>
          </p:nvSpPr>
          <p:spPr bwMode="auto">
            <a:xfrm>
              <a:off x="3784978" y="1314736"/>
              <a:ext cx="3043451" cy="2879678"/>
            </a:xfrm>
            <a:prstGeom prst="ellipse">
              <a:avLst/>
            </a:prstGeom>
            <a:solidFill>
              <a:srgbClr val="FF000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9327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8279" y="2541897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328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5079" y="4140960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329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0936" y="2437264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30"/>
          <p:cNvGrpSpPr>
            <a:grpSpLocks/>
          </p:cNvGrpSpPr>
          <p:nvPr/>
        </p:nvGrpSpPr>
        <p:grpSpPr bwMode="auto">
          <a:xfrm>
            <a:off x="6134100" y="2206625"/>
            <a:ext cx="2357438" cy="2039938"/>
            <a:chOff x="1550988" y="1314736"/>
            <a:chExt cx="5277441" cy="4419599"/>
          </a:xfrm>
        </p:grpSpPr>
        <p:sp>
          <p:nvSpPr>
            <p:cNvPr id="9316" name="Rectangle 19"/>
            <p:cNvSpPr>
              <a:spLocks noChangeArrowheads="1"/>
            </p:cNvSpPr>
            <p:nvPr/>
          </p:nvSpPr>
          <p:spPr bwMode="auto">
            <a:xfrm>
              <a:off x="1550988" y="2085975"/>
              <a:ext cx="752475" cy="1171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317" name="Oval 32"/>
            <p:cNvSpPr>
              <a:spLocks noChangeArrowheads="1"/>
            </p:cNvSpPr>
            <p:nvPr/>
          </p:nvSpPr>
          <p:spPr bwMode="auto">
            <a:xfrm>
              <a:off x="1746914" y="1351129"/>
              <a:ext cx="3043451" cy="2879678"/>
            </a:xfrm>
            <a:prstGeom prst="ellipse">
              <a:avLst/>
            </a:prstGeom>
            <a:solidFill>
              <a:srgbClr val="00B05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18" name="Oval 33"/>
            <p:cNvSpPr>
              <a:spLocks noChangeArrowheads="1"/>
            </p:cNvSpPr>
            <p:nvPr/>
          </p:nvSpPr>
          <p:spPr bwMode="auto">
            <a:xfrm>
              <a:off x="2813714" y="2854657"/>
              <a:ext cx="3043451" cy="2879678"/>
            </a:xfrm>
            <a:prstGeom prst="ellipse">
              <a:avLst/>
            </a:prstGeom>
            <a:solidFill>
              <a:srgbClr val="0070C0">
                <a:alpha val="5098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19" name="Oval 34"/>
            <p:cNvSpPr>
              <a:spLocks noChangeArrowheads="1"/>
            </p:cNvSpPr>
            <p:nvPr/>
          </p:nvSpPr>
          <p:spPr bwMode="auto">
            <a:xfrm>
              <a:off x="3784978" y="1314736"/>
              <a:ext cx="3043451" cy="2879678"/>
            </a:xfrm>
            <a:prstGeom prst="ellipse">
              <a:avLst/>
            </a:prstGeom>
            <a:solidFill>
              <a:srgbClr val="FF000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9320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8279" y="2541897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321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5079" y="4140960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322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0936" y="2437264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6205538" y="3724275"/>
            <a:ext cx="2355850" cy="2039938"/>
            <a:chOff x="1550988" y="1314736"/>
            <a:chExt cx="5277441" cy="4419599"/>
          </a:xfrm>
        </p:grpSpPr>
        <p:sp>
          <p:nvSpPr>
            <p:cNvPr id="9309" name="Rectangle 19"/>
            <p:cNvSpPr>
              <a:spLocks noChangeArrowheads="1"/>
            </p:cNvSpPr>
            <p:nvPr/>
          </p:nvSpPr>
          <p:spPr bwMode="auto">
            <a:xfrm>
              <a:off x="1550988" y="2085975"/>
              <a:ext cx="752475" cy="1171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310" name="Oval 40"/>
            <p:cNvSpPr>
              <a:spLocks noChangeArrowheads="1"/>
            </p:cNvSpPr>
            <p:nvPr/>
          </p:nvSpPr>
          <p:spPr bwMode="auto">
            <a:xfrm>
              <a:off x="1746914" y="1351129"/>
              <a:ext cx="3043451" cy="2879678"/>
            </a:xfrm>
            <a:prstGeom prst="ellipse">
              <a:avLst/>
            </a:prstGeom>
            <a:solidFill>
              <a:srgbClr val="00B05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11" name="Oval 41"/>
            <p:cNvSpPr>
              <a:spLocks noChangeArrowheads="1"/>
            </p:cNvSpPr>
            <p:nvPr/>
          </p:nvSpPr>
          <p:spPr bwMode="auto">
            <a:xfrm>
              <a:off x="2813714" y="2854657"/>
              <a:ext cx="3043451" cy="2879678"/>
            </a:xfrm>
            <a:prstGeom prst="ellipse">
              <a:avLst/>
            </a:prstGeom>
            <a:solidFill>
              <a:srgbClr val="0070C0">
                <a:alpha val="5098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12" name="Oval 42"/>
            <p:cNvSpPr>
              <a:spLocks noChangeArrowheads="1"/>
            </p:cNvSpPr>
            <p:nvPr/>
          </p:nvSpPr>
          <p:spPr bwMode="auto">
            <a:xfrm>
              <a:off x="3784978" y="1314736"/>
              <a:ext cx="3043451" cy="2879678"/>
            </a:xfrm>
            <a:prstGeom prst="ellipse">
              <a:avLst/>
            </a:prstGeom>
            <a:solidFill>
              <a:srgbClr val="FF000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9313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8279" y="2541897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314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5079" y="4140960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315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0936" y="2437264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Group 146"/>
          <p:cNvGrpSpPr>
            <a:grpSpLocks/>
          </p:cNvGrpSpPr>
          <p:nvPr/>
        </p:nvGrpSpPr>
        <p:grpSpPr bwMode="auto">
          <a:xfrm>
            <a:off x="0" y="5045075"/>
            <a:ext cx="2357438" cy="1346200"/>
            <a:chOff x="0" y="5045123"/>
            <a:chExt cx="2356820" cy="1346225"/>
          </a:xfrm>
        </p:grpSpPr>
        <p:sp>
          <p:nvSpPr>
            <p:cNvPr id="9304" name="Rectangle 19"/>
            <p:cNvSpPr>
              <a:spLocks noChangeArrowheads="1"/>
            </p:cNvSpPr>
            <p:nvPr/>
          </p:nvSpPr>
          <p:spPr bwMode="auto">
            <a:xfrm>
              <a:off x="0" y="5401171"/>
              <a:ext cx="336043" cy="540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305" name="Oval 51"/>
            <p:cNvSpPr>
              <a:spLocks noChangeArrowheads="1"/>
            </p:cNvSpPr>
            <p:nvPr/>
          </p:nvSpPr>
          <p:spPr bwMode="auto">
            <a:xfrm>
              <a:off x="87497" y="5061924"/>
              <a:ext cx="1359156" cy="1329424"/>
            </a:xfrm>
            <a:prstGeom prst="ellipse">
              <a:avLst/>
            </a:prstGeom>
            <a:solidFill>
              <a:srgbClr val="00B05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06" name="Oval 53"/>
            <p:cNvSpPr>
              <a:spLocks noChangeArrowheads="1"/>
            </p:cNvSpPr>
            <p:nvPr/>
          </p:nvSpPr>
          <p:spPr bwMode="auto">
            <a:xfrm>
              <a:off x="997664" y="5045123"/>
              <a:ext cx="1359156" cy="1329424"/>
            </a:xfrm>
            <a:prstGeom prst="ellipse">
              <a:avLst/>
            </a:prstGeom>
            <a:solidFill>
              <a:srgbClr val="FF000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9307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461" y="5611651"/>
              <a:ext cx="163038" cy="168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308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0008" y="5563346"/>
              <a:ext cx="163038" cy="168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" name="Group 57"/>
          <p:cNvGrpSpPr>
            <a:grpSpLocks/>
          </p:cNvGrpSpPr>
          <p:nvPr/>
        </p:nvGrpSpPr>
        <p:grpSpPr bwMode="auto">
          <a:xfrm>
            <a:off x="6145213" y="746125"/>
            <a:ext cx="2357437" cy="2039938"/>
            <a:chOff x="1550988" y="1314736"/>
            <a:chExt cx="5277441" cy="4419599"/>
          </a:xfrm>
        </p:grpSpPr>
        <p:sp>
          <p:nvSpPr>
            <p:cNvPr id="9297" name="Rectangle 19"/>
            <p:cNvSpPr>
              <a:spLocks noChangeArrowheads="1"/>
            </p:cNvSpPr>
            <p:nvPr/>
          </p:nvSpPr>
          <p:spPr bwMode="auto">
            <a:xfrm>
              <a:off x="1550988" y="2085975"/>
              <a:ext cx="752475" cy="1171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298" name="Oval 59"/>
            <p:cNvSpPr>
              <a:spLocks noChangeArrowheads="1"/>
            </p:cNvSpPr>
            <p:nvPr/>
          </p:nvSpPr>
          <p:spPr bwMode="auto">
            <a:xfrm>
              <a:off x="1746914" y="1351129"/>
              <a:ext cx="3043451" cy="2879678"/>
            </a:xfrm>
            <a:prstGeom prst="ellipse">
              <a:avLst/>
            </a:prstGeom>
            <a:solidFill>
              <a:srgbClr val="00B05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99" name="Oval 60"/>
            <p:cNvSpPr>
              <a:spLocks noChangeArrowheads="1"/>
            </p:cNvSpPr>
            <p:nvPr/>
          </p:nvSpPr>
          <p:spPr bwMode="auto">
            <a:xfrm>
              <a:off x="2813714" y="2854657"/>
              <a:ext cx="3043451" cy="2879678"/>
            </a:xfrm>
            <a:prstGeom prst="ellipse">
              <a:avLst/>
            </a:prstGeom>
            <a:solidFill>
              <a:srgbClr val="0070C0">
                <a:alpha val="5098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00" name="Oval 61"/>
            <p:cNvSpPr>
              <a:spLocks noChangeArrowheads="1"/>
            </p:cNvSpPr>
            <p:nvPr/>
          </p:nvSpPr>
          <p:spPr bwMode="auto">
            <a:xfrm>
              <a:off x="3784978" y="1314736"/>
              <a:ext cx="3043451" cy="2879678"/>
            </a:xfrm>
            <a:prstGeom prst="ellipse">
              <a:avLst/>
            </a:prstGeom>
            <a:solidFill>
              <a:srgbClr val="FF000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9301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8279" y="2541897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302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5079" y="4140960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303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0936" y="2437264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oup 145"/>
          <p:cNvGrpSpPr>
            <a:grpSpLocks/>
          </p:cNvGrpSpPr>
          <p:nvPr/>
        </p:nvGrpSpPr>
        <p:grpSpPr bwMode="auto">
          <a:xfrm>
            <a:off x="4551363" y="4635500"/>
            <a:ext cx="2357437" cy="1346200"/>
            <a:chOff x="4551222" y="4635691"/>
            <a:chExt cx="2356820" cy="1346225"/>
          </a:xfrm>
        </p:grpSpPr>
        <p:sp>
          <p:nvSpPr>
            <p:cNvPr id="9292" name="Rectangle 19"/>
            <p:cNvSpPr>
              <a:spLocks noChangeArrowheads="1"/>
            </p:cNvSpPr>
            <p:nvPr/>
          </p:nvSpPr>
          <p:spPr bwMode="auto">
            <a:xfrm>
              <a:off x="4551222" y="4991739"/>
              <a:ext cx="336043" cy="540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293" name="Oval 67"/>
            <p:cNvSpPr>
              <a:spLocks noChangeArrowheads="1"/>
            </p:cNvSpPr>
            <p:nvPr/>
          </p:nvSpPr>
          <p:spPr bwMode="auto">
            <a:xfrm>
              <a:off x="4638719" y="4652492"/>
              <a:ext cx="1359156" cy="1329424"/>
            </a:xfrm>
            <a:prstGeom prst="ellipse">
              <a:avLst/>
            </a:prstGeom>
            <a:solidFill>
              <a:srgbClr val="00B05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94" name="Oval 69"/>
            <p:cNvSpPr>
              <a:spLocks noChangeArrowheads="1"/>
            </p:cNvSpPr>
            <p:nvPr/>
          </p:nvSpPr>
          <p:spPr bwMode="auto">
            <a:xfrm>
              <a:off x="5548886" y="4635691"/>
              <a:ext cx="1359156" cy="1329424"/>
            </a:xfrm>
            <a:prstGeom prst="ellipse">
              <a:avLst/>
            </a:prstGeom>
            <a:solidFill>
              <a:srgbClr val="FF000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9295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46683" y="5202219"/>
              <a:ext cx="163038" cy="168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96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81230" y="5153914"/>
              <a:ext cx="163038" cy="168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Group 73"/>
          <p:cNvGrpSpPr>
            <a:grpSpLocks/>
          </p:cNvGrpSpPr>
          <p:nvPr/>
        </p:nvGrpSpPr>
        <p:grpSpPr bwMode="auto">
          <a:xfrm>
            <a:off x="2886075" y="636588"/>
            <a:ext cx="2357438" cy="2039937"/>
            <a:chOff x="1550988" y="1314736"/>
            <a:chExt cx="5277441" cy="4419599"/>
          </a:xfrm>
        </p:grpSpPr>
        <p:sp>
          <p:nvSpPr>
            <p:cNvPr id="9285" name="Rectangle 19"/>
            <p:cNvSpPr>
              <a:spLocks noChangeArrowheads="1"/>
            </p:cNvSpPr>
            <p:nvPr/>
          </p:nvSpPr>
          <p:spPr bwMode="auto">
            <a:xfrm>
              <a:off x="1550988" y="2085975"/>
              <a:ext cx="752475" cy="1171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286" name="Oval 75"/>
            <p:cNvSpPr>
              <a:spLocks noChangeArrowheads="1"/>
            </p:cNvSpPr>
            <p:nvPr/>
          </p:nvSpPr>
          <p:spPr bwMode="auto">
            <a:xfrm>
              <a:off x="1746914" y="1351129"/>
              <a:ext cx="3043451" cy="2879678"/>
            </a:xfrm>
            <a:prstGeom prst="ellipse">
              <a:avLst/>
            </a:prstGeom>
            <a:solidFill>
              <a:srgbClr val="00B05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87" name="Oval 76"/>
            <p:cNvSpPr>
              <a:spLocks noChangeArrowheads="1"/>
            </p:cNvSpPr>
            <p:nvPr/>
          </p:nvSpPr>
          <p:spPr bwMode="auto">
            <a:xfrm>
              <a:off x="2813714" y="2854657"/>
              <a:ext cx="3043451" cy="2879678"/>
            </a:xfrm>
            <a:prstGeom prst="ellipse">
              <a:avLst/>
            </a:prstGeom>
            <a:solidFill>
              <a:srgbClr val="0070C0">
                <a:alpha val="5098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88" name="Oval 77"/>
            <p:cNvSpPr>
              <a:spLocks noChangeArrowheads="1"/>
            </p:cNvSpPr>
            <p:nvPr/>
          </p:nvSpPr>
          <p:spPr bwMode="auto">
            <a:xfrm>
              <a:off x="3784978" y="1314736"/>
              <a:ext cx="3043451" cy="2879678"/>
            </a:xfrm>
            <a:prstGeom prst="ellipse">
              <a:avLst/>
            </a:prstGeom>
            <a:solidFill>
              <a:srgbClr val="FF000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9289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8279" y="2541897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90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5079" y="4140960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91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0936" y="2437264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Group 89"/>
          <p:cNvGrpSpPr>
            <a:grpSpLocks/>
          </p:cNvGrpSpPr>
          <p:nvPr/>
        </p:nvGrpSpPr>
        <p:grpSpPr bwMode="auto">
          <a:xfrm>
            <a:off x="1236663" y="2890838"/>
            <a:ext cx="2357437" cy="2039937"/>
            <a:chOff x="1550988" y="1314736"/>
            <a:chExt cx="5277441" cy="4419599"/>
          </a:xfrm>
        </p:grpSpPr>
        <p:sp>
          <p:nvSpPr>
            <p:cNvPr id="9278" name="Rectangle 19"/>
            <p:cNvSpPr>
              <a:spLocks noChangeArrowheads="1"/>
            </p:cNvSpPr>
            <p:nvPr/>
          </p:nvSpPr>
          <p:spPr bwMode="auto">
            <a:xfrm>
              <a:off x="1550988" y="2085975"/>
              <a:ext cx="752475" cy="1171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279" name="Oval 91"/>
            <p:cNvSpPr>
              <a:spLocks noChangeArrowheads="1"/>
            </p:cNvSpPr>
            <p:nvPr/>
          </p:nvSpPr>
          <p:spPr bwMode="auto">
            <a:xfrm>
              <a:off x="1746914" y="1351129"/>
              <a:ext cx="3043451" cy="2879678"/>
            </a:xfrm>
            <a:prstGeom prst="ellipse">
              <a:avLst/>
            </a:prstGeom>
            <a:solidFill>
              <a:srgbClr val="00B05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80" name="Oval 92"/>
            <p:cNvSpPr>
              <a:spLocks noChangeArrowheads="1"/>
            </p:cNvSpPr>
            <p:nvPr/>
          </p:nvSpPr>
          <p:spPr bwMode="auto">
            <a:xfrm>
              <a:off x="2813714" y="2854657"/>
              <a:ext cx="3043451" cy="2879678"/>
            </a:xfrm>
            <a:prstGeom prst="ellipse">
              <a:avLst/>
            </a:prstGeom>
            <a:solidFill>
              <a:srgbClr val="0070C0">
                <a:alpha val="5098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81" name="Oval 93"/>
            <p:cNvSpPr>
              <a:spLocks noChangeArrowheads="1"/>
            </p:cNvSpPr>
            <p:nvPr/>
          </p:nvSpPr>
          <p:spPr bwMode="auto">
            <a:xfrm>
              <a:off x="3784978" y="1314736"/>
              <a:ext cx="3043451" cy="2879678"/>
            </a:xfrm>
            <a:prstGeom prst="ellipse">
              <a:avLst/>
            </a:prstGeom>
            <a:solidFill>
              <a:srgbClr val="FF000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9282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8279" y="2541897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83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5079" y="4140960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84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0936" y="2437264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" name="Group 97"/>
          <p:cNvGrpSpPr>
            <a:grpSpLocks/>
          </p:cNvGrpSpPr>
          <p:nvPr/>
        </p:nvGrpSpPr>
        <p:grpSpPr bwMode="auto">
          <a:xfrm>
            <a:off x="3000375" y="3616325"/>
            <a:ext cx="2355850" cy="2039938"/>
            <a:chOff x="1550988" y="1314736"/>
            <a:chExt cx="5277441" cy="4419599"/>
          </a:xfrm>
        </p:grpSpPr>
        <p:sp>
          <p:nvSpPr>
            <p:cNvPr id="9271" name="Rectangle 19"/>
            <p:cNvSpPr>
              <a:spLocks noChangeArrowheads="1"/>
            </p:cNvSpPr>
            <p:nvPr/>
          </p:nvSpPr>
          <p:spPr bwMode="auto">
            <a:xfrm>
              <a:off x="1550988" y="2085975"/>
              <a:ext cx="752475" cy="1171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272" name="Oval 99"/>
            <p:cNvSpPr>
              <a:spLocks noChangeArrowheads="1"/>
            </p:cNvSpPr>
            <p:nvPr/>
          </p:nvSpPr>
          <p:spPr bwMode="auto">
            <a:xfrm>
              <a:off x="1746914" y="1351129"/>
              <a:ext cx="3043451" cy="2879678"/>
            </a:xfrm>
            <a:prstGeom prst="ellipse">
              <a:avLst/>
            </a:prstGeom>
            <a:solidFill>
              <a:srgbClr val="00B05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73" name="Oval 100"/>
            <p:cNvSpPr>
              <a:spLocks noChangeArrowheads="1"/>
            </p:cNvSpPr>
            <p:nvPr/>
          </p:nvSpPr>
          <p:spPr bwMode="auto">
            <a:xfrm>
              <a:off x="2813714" y="2854657"/>
              <a:ext cx="3043451" cy="2879678"/>
            </a:xfrm>
            <a:prstGeom prst="ellipse">
              <a:avLst/>
            </a:prstGeom>
            <a:solidFill>
              <a:srgbClr val="0070C0">
                <a:alpha val="5098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74" name="Oval 101"/>
            <p:cNvSpPr>
              <a:spLocks noChangeArrowheads="1"/>
            </p:cNvSpPr>
            <p:nvPr/>
          </p:nvSpPr>
          <p:spPr bwMode="auto">
            <a:xfrm>
              <a:off x="3784978" y="1314736"/>
              <a:ext cx="3043451" cy="2879678"/>
            </a:xfrm>
            <a:prstGeom prst="ellipse">
              <a:avLst/>
            </a:prstGeom>
            <a:solidFill>
              <a:srgbClr val="FF000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9275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8279" y="2541897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76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5079" y="4140960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77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0936" y="2437264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105"/>
          <p:cNvGrpSpPr>
            <a:grpSpLocks/>
          </p:cNvGrpSpPr>
          <p:nvPr/>
        </p:nvGrpSpPr>
        <p:grpSpPr bwMode="auto">
          <a:xfrm>
            <a:off x="1487488" y="4478338"/>
            <a:ext cx="2355850" cy="2041525"/>
            <a:chOff x="1550988" y="1314736"/>
            <a:chExt cx="5277441" cy="4419599"/>
          </a:xfrm>
        </p:grpSpPr>
        <p:sp>
          <p:nvSpPr>
            <p:cNvPr id="9264" name="Rectangle 19"/>
            <p:cNvSpPr>
              <a:spLocks noChangeArrowheads="1"/>
            </p:cNvSpPr>
            <p:nvPr/>
          </p:nvSpPr>
          <p:spPr bwMode="auto">
            <a:xfrm>
              <a:off x="1550988" y="2085975"/>
              <a:ext cx="752475" cy="1171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265" name="Oval 107"/>
            <p:cNvSpPr>
              <a:spLocks noChangeArrowheads="1"/>
            </p:cNvSpPr>
            <p:nvPr/>
          </p:nvSpPr>
          <p:spPr bwMode="auto">
            <a:xfrm>
              <a:off x="1746914" y="1351129"/>
              <a:ext cx="3043451" cy="2879678"/>
            </a:xfrm>
            <a:prstGeom prst="ellipse">
              <a:avLst/>
            </a:prstGeom>
            <a:solidFill>
              <a:srgbClr val="00B05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6" name="Oval 108"/>
            <p:cNvSpPr>
              <a:spLocks noChangeArrowheads="1"/>
            </p:cNvSpPr>
            <p:nvPr/>
          </p:nvSpPr>
          <p:spPr bwMode="auto">
            <a:xfrm>
              <a:off x="2813714" y="2854657"/>
              <a:ext cx="3043451" cy="2879678"/>
            </a:xfrm>
            <a:prstGeom prst="ellipse">
              <a:avLst/>
            </a:prstGeom>
            <a:solidFill>
              <a:srgbClr val="0070C0">
                <a:alpha val="5098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7" name="Oval 109"/>
            <p:cNvSpPr>
              <a:spLocks noChangeArrowheads="1"/>
            </p:cNvSpPr>
            <p:nvPr/>
          </p:nvSpPr>
          <p:spPr bwMode="auto">
            <a:xfrm>
              <a:off x="3784978" y="1314736"/>
              <a:ext cx="3043451" cy="2879678"/>
            </a:xfrm>
            <a:prstGeom prst="ellipse">
              <a:avLst/>
            </a:prstGeom>
            <a:solidFill>
              <a:srgbClr val="FF000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9268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8279" y="2541897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69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5079" y="4140960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70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0936" y="2437264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" name="Group 113"/>
          <p:cNvGrpSpPr>
            <a:grpSpLocks/>
          </p:cNvGrpSpPr>
          <p:nvPr/>
        </p:nvGrpSpPr>
        <p:grpSpPr bwMode="auto">
          <a:xfrm>
            <a:off x="-360363" y="1990725"/>
            <a:ext cx="2357438" cy="2039938"/>
            <a:chOff x="1550988" y="1314736"/>
            <a:chExt cx="5277441" cy="4419599"/>
          </a:xfrm>
        </p:grpSpPr>
        <p:sp>
          <p:nvSpPr>
            <p:cNvPr id="9257" name="Rectangle 19"/>
            <p:cNvSpPr>
              <a:spLocks noChangeArrowheads="1"/>
            </p:cNvSpPr>
            <p:nvPr/>
          </p:nvSpPr>
          <p:spPr bwMode="auto">
            <a:xfrm>
              <a:off x="1550988" y="2085975"/>
              <a:ext cx="752475" cy="1171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258" name="Oval 115"/>
            <p:cNvSpPr>
              <a:spLocks noChangeArrowheads="1"/>
            </p:cNvSpPr>
            <p:nvPr/>
          </p:nvSpPr>
          <p:spPr bwMode="auto">
            <a:xfrm>
              <a:off x="1746914" y="1351129"/>
              <a:ext cx="3043451" cy="2879678"/>
            </a:xfrm>
            <a:prstGeom prst="ellipse">
              <a:avLst/>
            </a:prstGeom>
            <a:solidFill>
              <a:srgbClr val="00B05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9" name="Oval 116"/>
            <p:cNvSpPr>
              <a:spLocks noChangeArrowheads="1"/>
            </p:cNvSpPr>
            <p:nvPr/>
          </p:nvSpPr>
          <p:spPr bwMode="auto">
            <a:xfrm>
              <a:off x="2813714" y="2854657"/>
              <a:ext cx="3043451" cy="2879678"/>
            </a:xfrm>
            <a:prstGeom prst="ellipse">
              <a:avLst/>
            </a:prstGeom>
            <a:solidFill>
              <a:srgbClr val="0070C0">
                <a:alpha val="5098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0" name="Oval 117"/>
            <p:cNvSpPr>
              <a:spLocks noChangeArrowheads="1"/>
            </p:cNvSpPr>
            <p:nvPr/>
          </p:nvSpPr>
          <p:spPr bwMode="auto">
            <a:xfrm>
              <a:off x="3784978" y="1314736"/>
              <a:ext cx="3043451" cy="2879678"/>
            </a:xfrm>
            <a:prstGeom prst="ellipse">
              <a:avLst/>
            </a:prstGeom>
            <a:solidFill>
              <a:srgbClr val="FF000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9261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8279" y="2541897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62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5079" y="4140960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63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0936" y="2437264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Group 121"/>
          <p:cNvGrpSpPr>
            <a:grpSpLocks/>
          </p:cNvGrpSpPr>
          <p:nvPr/>
        </p:nvGrpSpPr>
        <p:grpSpPr bwMode="auto">
          <a:xfrm>
            <a:off x="-220663" y="3494088"/>
            <a:ext cx="2355851" cy="2039937"/>
            <a:chOff x="1550988" y="1314736"/>
            <a:chExt cx="5277441" cy="4419599"/>
          </a:xfrm>
        </p:grpSpPr>
        <p:sp>
          <p:nvSpPr>
            <p:cNvPr id="9250" name="Rectangle 19"/>
            <p:cNvSpPr>
              <a:spLocks noChangeArrowheads="1"/>
            </p:cNvSpPr>
            <p:nvPr/>
          </p:nvSpPr>
          <p:spPr bwMode="auto">
            <a:xfrm>
              <a:off x="1550988" y="2085975"/>
              <a:ext cx="752475" cy="1171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251" name="Oval 123"/>
            <p:cNvSpPr>
              <a:spLocks noChangeArrowheads="1"/>
            </p:cNvSpPr>
            <p:nvPr/>
          </p:nvSpPr>
          <p:spPr bwMode="auto">
            <a:xfrm>
              <a:off x="1746914" y="1351129"/>
              <a:ext cx="3043451" cy="2879678"/>
            </a:xfrm>
            <a:prstGeom prst="ellipse">
              <a:avLst/>
            </a:prstGeom>
            <a:solidFill>
              <a:srgbClr val="00B05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2" name="Oval 124"/>
            <p:cNvSpPr>
              <a:spLocks noChangeArrowheads="1"/>
            </p:cNvSpPr>
            <p:nvPr/>
          </p:nvSpPr>
          <p:spPr bwMode="auto">
            <a:xfrm>
              <a:off x="2813714" y="2854657"/>
              <a:ext cx="3043451" cy="2879678"/>
            </a:xfrm>
            <a:prstGeom prst="ellipse">
              <a:avLst/>
            </a:prstGeom>
            <a:solidFill>
              <a:srgbClr val="0070C0">
                <a:alpha val="5098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3" name="Oval 125"/>
            <p:cNvSpPr>
              <a:spLocks noChangeArrowheads="1"/>
            </p:cNvSpPr>
            <p:nvPr/>
          </p:nvSpPr>
          <p:spPr bwMode="auto">
            <a:xfrm>
              <a:off x="3784978" y="1314736"/>
              <a:ext cx="3043451" cy="2879678"/>
            </a:xfrm>
            <a:prstGeom prst="ellipse">
              <a:avLst/>
            </a:prstGeom>
            <a:solidFill>
              <a:srgbClr val="FF000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9254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8279" y="2541897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55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5079" y="4140960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56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0936" y="2437264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Group 129"/>
          <p:cNvGrpSpPr>
            <a:grpSpLocks/>
          </p:cNvGrpSpPr>
          <p:nvPr/>
        </p:nvGrpSpPr>
        <p:grpSpPr bwMode="auto">
          <a:xfrm>
            <a:off x="4567238" y="1212850"/>
            <a:ext cx="2357437" cy="2039938"/>
            <a:chOff x="1550988" y="1314736"/>
            <a:chExt cx="5277441" cy="4419599"/>
          </a:xfrm>
        </p:grpSpPr>
        <p:sp>
          <p:nvSpPr>
            <p:cNvPr id="9243" name="Rectangle 19"/>
            <p:cNvSpPr>
              <a:spLocks noChangeArrowheads="1"/>
            </p:cNvSpPr>
            <p:nvPr/>
          </p:nvSpPr>
          <p:spPr bwMode="auto">
            <a:xfrm>
              <a:off x="1550988" y="2085975"/>
              <a:ext cx="752475" cy="1171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244" name="Oval 131"/>
            <p:cNvSpPr>
              <a:spLocks noChangeArrowheads="1"/>
            </p:cNvSpPr>
            <p:nvPr/>
          </p:nvSpPr>
          <p:spPr bwMode="auto">
            <a:xfrm>
              <a:off x="1746914" y="1351129"/>
              <a:ext cx="3043451" cy="2879678"/>
            </a:xfrm>
            <a:prstGeom prst="ellipse">
              <a:avLst/>
            </a:prstGeom>
            <a:solidFill>
              <a:srgbClr val="00B05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5" name="Oval 132"/>
            <p:cNvSpPr>
              <a:spLocks noChangeArrowheads="1"/>
            </p:cNvSpPr>
            <p:nvPr/>
          </p:nvSpPr>
          <p:spPr bwMode="auto">
            <a:xfrm>
              <a:off x="2813714" y="2854657"/>
              <a:ext cx="3043451" cy="2879678"/>
            </a:xfrm>
            <a:prstGeom prst="ellipse">
              <a:avLst/>
            </a:prstGeom>
            <a:solidFill>
              <a:srgbClr val="0070C0">
                <a:alpha val="5098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6" name="Oval 133"/>
            <p:cNvSpPr>
              <a:spLocks noChangeArrowheads="1"/>
            </p:cNvSpPr>
            <p:nvPr/>
          </p:nvSpPr>
          <p:spPr bwMode="auto">
            <a:xfrm>
              <a:off x="3784978" y="1314736"/>
              <a:ext cx="3043451" cy="2879678"/>
            </a:xfrm>
            <a:prstGeom prst="ellipse">
              <a:avLst/>
            </a:prstGeom>
            <a:solidFill>
              <a:srgbClr val="FF000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9247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8279" y="2541897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48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5079" y="4140960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49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0936" y="2437264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" name="Group 137"/>
          <p:cNvGrpSpPr>
            <a:grpSpLocks/>
          </p:cNvGrpSpPr>
          <p:nvPr/>
        </p:nvGrpSpPr>
        <p:grpSpPr bwMode="auto">
          <a:xfrm>
            <a:off x="1182688" y="1130300"/>
            <a:ext cx="2355850" cy="2039938"/>
            <a:chOff x="1550988" y="1314736"/>
            <a:chExt cx="5277441" cy="4419599"/>
          </a:xfrm>
        </p:grpSpPr>
        <p:sp>
          <p:nvSpPr>
            <p:cNvPr id="9236" name="Rectangle 19"/>
            <p:cNvSpPr>
              <a:spLocks noChangeArrowheads="1"/>
            </p:cNvSpPr>
            <p:nvPr/>
          </p:nvSpPr>
          <p:spPr bwMode="auto">
            <a:xfrm>
              <a:off x="1550988" y="2085975"/>
              <a:ext cx="752475" cy="1171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237" name="Oval 139"/>
            <p:cNvSpPr>
              <a:spLocks noChangeArrowheads="1"/>
            </p:cNvSpPr>
            <p:nvPr/>
          </p:nvSpPr>
          <p:spPr bwMode="auto">
            <a:xfrm>
              <a:off x="1746914" y="1351129"/>
              <a:ext cx="3043451" cy="2879678"/>
            </a:xfrm>
            <a:prstGeom prst="ellipse">
              <a:avLst/>
            </a:prstGeom>
            <a:solidFill>
              <a:srgbClr val="00B05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8" name="Oval 140"/>
            <p:cNvSpPr>
              <a:spLocks noChangeArrowheads="1"/>
            </p:cNvSpPr>
            <p:nvPr/>
          </p:nvSpPr>
          <p:spPr bwMode="auto">
            <a:xfrm>
              <a:off x="2813714" y="2854657"/>
              <a:ext cx="3043451" cy="2879678"/>
            </a:xfrm>
            <a:prstGeom prst="ellipse">
              <a:avLst/>
            </a:prstGeom>
            <a:solidFill>
              <a:srgbClr val="0070C0">
                <a:alpha val="5098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9" name="Oval 141"/>
            <p:cNvSpPr>
              <a:spLocks noChangeArrowheads="1"/>
            </p:cNvSpPr>
            <p:nvPr/>
          </p:nvSpPr>
          <p:spPr bwMode="auto">
            <a:xfrm>
              <a:off x="3784978" y="1314736"/>
              <a:ext cx="3043451" cy="2879678"/>
            </a:xfrm>
            <a:prstGeom prst="ellipse">
              <a:avLst/>
            </a:prstGeom>
            <a:solidFill>
              <a:srgbClr val="FF000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9240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8279" y="2541897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41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5079" y="4140960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42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0936" y="2437264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8" name="TextBox 147"/>
          <p:cNvSpPr txBox="1">
            <a:spLocks noChangeArrowheads="1"/>
          </p:cNvSpPr>
          <p:nvPr/>
        </p:nvSpPr>
        <p:spPr bwMode="auto">
          <a:xfrm>
            <a:off x="2306638" y="6154738"/>
            <a:ext cx="50895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 b="1"/>
              <a:t>*Circles represent &gt; -95 dBm</a:t>
            </a:r>
          </a:p>
        </p:txBody>
      </p:sp>
      <p:grpSp>
        <p:nvGrpSpPr>
          <p:cNvPr id="121" name="Group 137"/>
          <p:cNvGrpSpPr>
            <a:grpSpLocks/>
          </p:cNvGrpSpPr>
          <p:nvPr/>
        </p:nvGrpSpPr>
        <p:grpSpPr bwMode="auto">
          <a:xfrm>
            <a:off x="3011488" y="2057400"/>
            <a:ext cx="2355850" cy="2039938"/>
            <a:chOff x="1550988" y="1314736"/>
            <a:chExt cx="5277441" cy="4419599"/>
          </a:xfrm>
        </p:grpSpPr>
        <p:sp>
          <p:nvSpPr>
            <p:cNvPr id="122" name="Rectangle 19"/>
            <p:cNvSpPr>
              <a:spLocks noChangeArrowheads="1"/>
            </p:cNvSpPr>
            <p:nvPr/>
          </p:nvSpPr>
          <p:spPr bwMode="auto">
            <a:xfrm>
              <a:off x="1550988" y="2085975"/>
              <a:ext cx="752475" cy="1171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3" name="Oval 139"/>
            <p:cNvSpPr>
              <a:spLocks noChangeArrowheads="1"/>
            </p:cNvSpPr>
            <p:nvPr/>
          </p:nvSpPr>
          <p:spPr bwMode="auto">
            <a:xfrm>
              <a:off x="1746914" y="1351129"/>
              <a:ext cx="3043451" cy="2879678"/>
            </a:xfrm>
            <a:prstGeom prst="ellipse">
              <a:avLst/>
            </a:prstGeom>
            <a:solidFill>
              <a:srgbClr val="00B05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Oval 140"/>
            <p:cNvSpPr>
              <a:spLocks noChangeArrowheads="1"/>
            </p:cNvSpPr>
            <p:nvPr/>
          </p:nvSpPr>
          <p:spPr bwMode="auto">
            <a:xfrm>
              <a:off x="2813714" y="2854657"/>
              <a:ext cx="3043451" cy="2879678"/>
            </a:xfrm>
            <a:prstGeom prst="ellipse">
              <a:avLst/>
            </a:prstGeom>
            <a:solidFill>
              <a:srgbClr val="0070C0">
                <a:alpha val="5098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5" name="Oval 141"/>
            <p:cNvSpPr>
              <a:spLocks noChangeArrowheads="1"/>
            </p:cNvSpPr>
            <p:nvPr/>
          </p:nvSpPr>
          <p:spPr bwMode="auto">
            <a:xfrm>
              <a:off x="3784978" y="1314736"/>
              <a:ext cx="3043451" cy="2879678"/>
            </a:xfrm>
            <a:prstGeom prst="ellipse">
              <a:avLst/>
            </a:prstGeom>
            <a:solidFill>
              <a:srgbClr val="FF0000">
                <a:alpha val="39999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126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8279" y="2541897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7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5079" y="4140960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8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0936" y="2437264"/>
              <a:ext cx="365078" cy="365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7478010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7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1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3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5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7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9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1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3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7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9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7" dur="2000" fill="hold"/>
                                        <p:tgtEl>
                                          <p:spTgt spid="1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4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Somewhat Bold Statements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466" y="1600200"/>
            <a:ext cx="7840134" cy="452596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200" dirty="0" smtClean="0"/>
              <a:t>The more obstructions, the better</a:t>
            </a:r>
          </a:p>
          <a:p>
            <a:pPr>
              <a:lnSpc>
                <a:spcPct val="100000"/>
              </a:lnSpc>
            </a:pPr>
            <a:r>
              <a:rPr lang="en-US" sz="3200" dirty="0" smtClean="0"/>
              <a:t>Extra signal from adaptive antennas isn’t as advantageous as usual</a:t>
            </a:r>
          </a:p>
          <a:p>
            <a:pPr>
              <a:lnSpc>
                <a:spcPct val="100000"/>
              </a:lnSpc>
            </a:pPr>
            <a:r>
              <a:rPr lang="en-US" sz="3200" dirty="0" smtClean="0"/>
              <a:t>Hope that the customer wants a lot of downstream traffic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759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603673" cy="6858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The More Obstructions</a:t>
            </a:r>
            <a:r>
              <a:rPr lang="en-US" sz="4000" dirty="0"/>
              <a:t> </a:t>
            </a:r>
            <a:r>
              <a:rPr lang="en-US" sz="4000" dirty="0" smtClean="0"/>
              <a:t>is Better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3200" dirty="0" smtClean="0"/>
              <a:t>High density areas are prone to </a:t>
            </a:r>
            <a:br>
              <a:rPr lang="en-US" sz="3200" dirty="0" smtClean="0"/>
            </a:br>
            <a:r>
              <a:rPr lang="en-US" sz="3200" dirty="0" smtClean="0"/>
              <a:t>co-channel interference</a:t>
            </a:r>
          </a:p>
          <a:p>
            <a:pPr>
              <a:lnSpc>
                <a:spcPct val="100000"/>
              </a:lnSpc>
            </a:pPr>
            <a:r>
              <a:rPr lang="en-US" sz="3200" dirty="0" smtClean="0"/>
              <a:t>Obstructions attenuate RF energy and significantly reduces co-channel interference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02732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918" y="733136"/>
            <a:ext cx="8305800" cy="6858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Extra Signal From Adaptive Antennas Isn’t  as Helpful</a:t>
            </a:r>
            <a:br>
              <a:rPr lang="en-US" sz="4000" dirty="0" smtClean="0"/>
            </a:b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1109" y="1977881"/>
            <a:ext cx="8229600" cy="35814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dirty="0" smtClean="0"/>
              <a:t>Excess signal actually creates more problems than it solves in HD scenarios. </a:t>
            </a:r>
          </a:p>
          <a:p>
            <a:pPr>
              <a:lnSpc>
                <a:spcPct val="100000"/>
              </a:lnSpc>
            </a:pPr>
            <a:r>
              <a:rPr lang="en-US" sz="3200" dirty="0" smtClean="0"/>
              <a:t>Most vendors control their signal by reducing transmit power</a:t>
            </a:r>
          </a:p>
          <a:p>
            <a:pPr>
              <a:lnSpc>
                <a:spcPct val="100000"/>
              </a:lnSpc>
            </a:pPr>
            <a:r>
              <a:rPr lang="en-US" sz="3200" dirty="0" smtClean="0"/>
              <a:t>However, </a:t>
            </a:r>
            <a:r>
              <a:rPr lang="en-US" sz="3200" i="1" dirty="0" smtClean="0"/>
              <a:t>control</a:t>
            </a:r>
            <a:r>
              <a:rPr lang="en-US" sz="3200" dirty="0" smtClean="0"/>
              <a:t> of the signal is key.</a:t>
            </a:r>
          </a:p>
          <a:p>
            <a:pPr lvl="1">
              <a:lnSpc>
                <a:spcPct val="100000"/>
              </a:lnSpc>
            </a:pPr>
            <a:r>
              <a:rPr lang="en-US" sz="2800" dirty="0" smtClean="0"/>
              <a:t>Adaptive antenna array sends the signal only where it needs to go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26857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/>
          <p:cNvSpPr/>
          <p:nvPr/>
        </p:nvSpPr>
        <p:spPr bwMode="auto">
          <a:xfrm>
            <a:off x="4457700" y="3187700"/>
            <a:ext cx="3594100" cy="3517900"/>
          </a:xfrm>
          <a:prstGeom prst="ellipse">
            <a:avLst/>
          </a:prstGeom>
          <a:solidFill>
            <a:schemeClr val="accent1">
              <a:alpha val="34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1892300" y="3149600"/>
            <a:ext cx="3594100" cy="3517900"/>
          </a:xfrm>
          <a:prstGeom prst="ellipse">
            <a:avLst/>
          </a:prstGeom>
          <a:solidFill>
            <a:schemeClr val="accent1">
              <a:alpha val="37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4406900" y="609600"/>
            <a:ext cx="3594100" cy="3517900"/>
          </a:xfrm>
          <a:prstGeom prst="ellipse">
            <a:avLst/>
          </a:prstGeom>
          <a:solidFill>
            <a:schemeClr val="accent1">
              <a:alpha val="33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sp>
        <p:nvSpPr>
          <p:cNvPr id="2" name="Oval 1"/>
          <p:cNvSpPr/>
          <p:nvPr/>
        </p:nvSpPr>
        <p:spPr bwMode="auto">
          <a:xfrm>
            <a:off x="1828800" y="584200"/>
            <a:ext cx="3594100" cy="3517900"/>
          </a:xfrm>
          <a:prstGeom prst="ellipse">
            <a:avLst/>
          </a:prstGeom>
          <a:solidFill>
            <a:schemeClr val="accent1">
              <a:alpha val="34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sp>
        <p:nvSpPr>
          <p:cNvPr id="42" name="Freeform 99"/>
          <p:cNvSpPr>
            <a:spLocks/>
          </p:cNvSpPr>
          <p:nvPr/>
        </p:nvSpPr>
        <p:spPr bwMode="auto">
          <a:xfrm rot="2917342">
            <a:off x="4857779" y="4184909"/>
            <a:ext cx="1990176" cy="1967008"/>
          </a:xfrm>
          <a:custGeom>
            <a:avLst/>
            <a:gdLst>
              <a:gd name="T0" fmla="*/ 1273791 w 1990298"/>
              <a:gd name="T1" fmla="*/ 1680949 h 1967553"/>
              <a:gd name="T2" fmla="*/ 1819701 w 1990298"/>
              <a:gd name="T3" fmla="*/ 138752 h 1967553"/>
              <a:gd name="T4" fmla="*/ 250209 w 1990298"/>
              <a:gd name="T5" fmla="*/ 848436 h 1967553"/>
              <a:gd name="T6" fmla="*/ 318448 w 1990298"/>
              <a:gd name="T7" fmla="*/ 1831075 h 1967553"/>
              <a:gd name="T8" fmla="*/ 1273791 w 1990298"/>
              <a:gd name="T9" fmla="*/ 1680949 h 19675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90298"/>
              <a:gd name="T16" fmla="*/ 0 h 1967553"/>
              <a:gd name="T17" fmla="*/ 1990298 w 1990298"/>
              <a:gd name="T18" fmla="*/ 1967553 h 196755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90298" h="1967553">
                <a:moveTo>
                  <a:pt x="1273791" y="1680949"/>
                </a:moveTo>
                <a:cubicBezTo>
                  <a:pt x="1524000" y="1398895"/>
                  <a:pt x="1990298" y="277504"/>
                  <a:pt x="1819701" y="138752"/>
                </a:cubicBezTo>
                <a:cubicBezTo>
                  <a:pt x="1649104" y="0"/>
                  <a:pt x="500418" y="566382"/>
                  <a:pt x="250209" y="848436"/>
                </a:cubicBezTo>
                <a:cubicBezTo>
                  <a:pt x="0" y="1130490"/>
                  <a:pt x="143302" y="1694597"/>
                  <a:pt x="318448" y="1831075"/>
                </a:cubicBezTo>
                <a:cubicBezTo>
                  <a:pt x="493594" y="1967553"/>
                  <a:pt x="1023582" y="1963003"/>
                  <a:pt x="1273791" y="1680949"/>
                </a:cubicBezTo>
                <a:close/>
              </a:path>
            </a:pathLst>
          </a:custGeom>
          <a:solidFill>
            <a:srgbClr val="0000FF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rgbClr val="FF6600"/>
              </a:solidFill>
            </a:endParaRPr>
          </a:p>
        </p:txBody>
      </p:sp>
      <p:pic>
        <p:nvPicPr>
          <p:cNvPr id="37" name="Picture 26" descr="zf_ap_sid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363" y="4949079"/>
            <a:ext cx="1022795" cy="640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Freeform 99"/>
          <p:cNvSpPr>
            <a:spLocks/>
          </p:cNvSpPr>
          <p:nvPr/>
        </p:nvSpPr>
        <p:spPr bwMode="auto">
          <a:xfrm rot="12777616">
            <a:off x="3359178" y="1263909"/>
            <a:ext cx="1990176" cy="1967008"/>
          </a:xfrm>
          <a:custGeom>
            <a:avLst/>
            <a:gdLst>
              <a:gd name="T0" fmla="*/ 1273791 w 1990298"/>
              <a:gd name="T1" fmla="*/ 1680949 h 1967553"/>
              <a:gd name="T2" fmla="*/ 1819701 w 1990298"/>
              <a:gd name="T3" fmla="*/ 138752 h 1967553"/>
              <a:gd name="T4" fmla="*/ 250209 w 1990298"/>
              <a:gd name="T5" fmla="*/ 848436 h 1967553"/>
              <a:gd name="T6" fmla="*/ 318448 w 1990298"/>
              <a:gd name="T7" fmla="*/ 1831075 h 1967553"/>
              <a:gd name="T8" fmla="*/ 1273791 w 1990298"/>
              <a:gd name="T9" fmla="*/ 1680949 h 19675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90298"/>
              <a:gd name="T16" fmla="*/ 0 h 1967553"/>
              <a:gd name="T17" fmla="*/ 1990298 w 1990298"/>
              <a:gd name="T18" fmla="*/ 1967553 h 196755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90298" h="1967553">
                <a:moveTo>
                  <a:pt x="1273791" y="1680949"/>
                </a:moveTo>
                <a:cubicBezTo>
                  <a:pt x="1524000" y="1398895"/>
                  <a:pt x="1990298" y="277504"/>
                  <a:pt x="1819701" y="138752"/>
                </a:cubicBezTo>
                <a:cubicBezTo>
                  <a:pt x="1649104" y="0"/>
                  <a:pt x="500418" y="566382"/>
                  <a:pt x="250209" y="848436"/>
                </a:cubicBezTo>
                <a:cubicBezTo>
                  <a:pt x="0" y="1130490"/>
                  <a:pt x="143302" y="1694597"/>
                  <a:pt x="318448" y="1831075"/>
                </a:cubicBezTo>
                <a:cubicBezTo>
                  <a:pt x="493594" y="1967553"/>
                  <a:pt x="1023582" y="1963003"/>
                  <a:pt x="1273791" y="1680949"/>
                </a:cubicBezTo>
                <a:close/>
              </a:path>
            </a:pathLst>
          </a:custGeom>
          <a:solidFill>
            <a:srgbClr val="0000FF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rgbClr val="FF6600"/>
              </a:solidFill>
            </a:endParaRPr>
          </a:p>
        </p:txBody>
      </p:sp>
      <p:pic>
        <p:nvPicPr>
          <p:cNvPr id="33" name="Picture 26" descr="zf_ap_sid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563" y="2078879"/>
            <a:ext cx="1022795" cy="640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Freeform 99"/>
          <p:cNvSpPr>
            <a:spLocks/>
          </p:cNvSpPr>
          <p:nvPr/>
        </p:nvSpPr>
        <p:spPr bwMode="auto">
          <a:xfrm rot="3336586">
            <a:off x="1949479" y="3854709"/>
            <a:ext cx="1990176" cy="1967008"/>
          </a:xfrm>
          <a:custGeom>
            <a:avLst/>
            <a:gdLst>
              <a:gd name="T0" fmla="*/ 1273791 w 1990298"/>
              <a:gd name="T1" fmla="*/ 1680949 h 1967553"/>
              <a:gd name="T2" fmla="*/ 1819701 w 1990298"/>
              <a:gd name="T3" fmla="*/ 138752 h 1967553"/>
              <a:gd name="T4" fmla="*/ 250209 w 1990298"/>
              <a:gd name="T5" fmla="*/ 848436 h 1967553"/>
              <a:gd name="T6" fmla="*/ 318448 w 1990298"/>
              <a:gd name="T7" fmla="*/ 1831075 h 1967553"/>
              <a:gd name="T8" fmla="*/ 1273791 w 1990298"/>
              <a:gd name="T9" fmla="*/ 1680949 h 19675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90298"/>
              <a:gd name="T16" fmla="*/ 0 h 1967553"/>
              <a:gd name="T17" fmla="*/ 1990298 w 1990298"/>
              <a:gd name="T18" fmla="*/ 1967553 h 196755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90298" h="1967553">
                <a:moveTo>
                  <a:pt x="1273791" y="1680949"/>
                </a:moveTo>
                <a:cubicBezTo>
                  <a:pt x="1524000" y="1398895"/>
                  <a:pt x="1990298" y="277504"/>
                  <a:pt x="1819701" y="138752"/>
                </a:cubicBezTo>
                <a:cubicBezTo>
                  <a:pt x="1649104" y="0"/>
                  <a:pt x="500418" y="566382"/>
                  <a:pt x="250209" y="848436"/>
                </a:cubicBezTo>
                <a:cubicBezTo>
                  <a:pt x="0" y="1130490"/>
                  <a:pt x="143302" y="1694597"/>
                  <a:pt x="318448" y="1831075"/>
                </a:cubicBezTo>
                <a:cubicBezTo>
                  <a:pt x="493594" y="1967553"/>
                  <a:pt x="1023582" y="1963003"/>
                  <a:pt x="1273791" y="1680949"/>
                </a:cubicBezTo>
                <a:close/>
              </a:path>
            </a:pathLst>
          </a:custGeom>
          <a:solidFill>
            <a:srgbClr val="00800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rgbClr val="FF6600"/>
              </a:solidFill>
            </a:endParaRPr>
          </a:p>
        </p:txBody>
      </p:sp>
      <p:pic>
        <p:nvPicPr>
          <p:cNvPr id="36" name="Picture 26" descr="zf_ap_sid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563" y="4504579"/>
            <a:ext cx="1022795" cy="640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2" name="Title 25"/>
          <p:cNvSpPr>
            <a:spLocks noGrp="1"/>
          </p:cNvSpPr>
          <p:nvPr>
            <p:ph type="title" idx="4294967295"/>
          </p:nvPr>
        </p:nvSpPr>
        <p:spPr>
          <a:xfrm>
            <a:off x="452438" y="304800"/>
            <a:ext cx="8370887" cy="685800"/>
          </a:xfrm>
        </p:spPr>
        <p:txBody>
          <a:bodyPr/>
          <a:lstStyle/>
          <a:p>
            <a:r>
              <a:rPr lang="en-US" sz="3200" dirty="0">
                <a:latin typeface="Arial" charset="0"/>
                <a:ea typeface="ＭＳ Ｐゴシック" charset="0"/>
                <a:cs typeface="Arial" charset="0"/>
              </a:rPr>
              <a:t>Co-Channel Interference </a:t>
            </a:r>
            <a:br>
              <a:rPr lang="en-US" sz="3200" dirty="0">
                <a:latin typeface="Arial" charset="0"/>
                <a:ea typeface="ＭＳ Ｐゴシック" charset="0"/>
                <a:cs typeface="Arial" charset="0"/>
              </a:rPr>
            </a:br>
            <a:r>
              <a:rPr lang="en-US" sz="3200" dirty="0">
                <a:latin typeface="Arial" charset="0"/>
                <a:ea typeface="ＭＳ Ｐゴシック" charset="0"/>
                <a:cs typeface="Arial" charset="0"/>
              </a:rPr>
              <a:t>reduction with </a:t>
            </a:r>
            <a:r>
              <a:rPr lang="en-US" sz="3200" dirty="0" err="1">
                <a:latin typeface="Arial" charset="0"/>
                <a:ea typeface="ＭＳ Ｐゴシック" charset="0"/>
                <a:cs typeface="Arial" charset="0"/>
              </a:rPr>
              <a:t>BeamFlex</a:t>
            </a:r>
            <a:endParaRPr lang="en-US" sz="2400" u="sng" dirty="0"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10267" name="Freeform 99"/>
          <p:cNvSpPr>
            <a:spLocks/>
          </p:cNvSpPr>
          <p:nvPr/>
        </p:nvSpPr>
        <p:spPr bwMode="auto">
          <a:xfrm rot="20288553">
            <a:off x="5086379" y="1975108"/>
            <a:ext cx="1990176" cy="1967008"/>
          </a:xfrm>
          <a:custGeom>
            <a:avLst/>
            <a:gdLst>
              <a:gd name="T0" fmla="*/ 1273791 w 1990298"/>
              <a:gd name="T1" fmla="*/ 1680949 h 1967553"/>
              <a:gd name="T2" fmla="*/ 1819701 w 1990298"/>
              <a:gd name="T3" fmla="*/ 138752 h 1967553"/>
              <a:gd name="T4" fmla="*/ 250209 w 1990298"/>
              <a:gd name="T5" fmla="*/ 848436 h 1967553"/>
              <a:gd name="T6" fmla="*/ 318448 w 1990298"/>
              <a:gd name="T7" fmla="*/ 1831075 h 1967553"/>
              <a:gd name="T8" fmla="*/ 1273791 w 1990298"/>
              <a:gd name="T9" fmla="*/ 1680949 h 19675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90298"/>
              <a:gd name="T16" fmla="*/ 0 h 1967553"/>
              <a:gd name="T17" fmla="*/ 1990298 w 1990298"/>
              <a:gd name="T18" fmla="*/ 1967553 h 196755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90298" h="1967553">
                <a:moveTo>
                  <a:pt x="1273791" y="1680949"/>
                </a:moveTo>
                <a:cubicBezTo>
                  <a:pt x="1524000" y="1398895"/>
                  <a:pt x="1990298" y="277504"/>
                  <a:pt x="1819701" y="138752"/>
                </a:cubicBezTo>
                <a:cubicBezTo>
                  <a:pt x="1649104" y="0"/>
                  <a:pt x="500418" y="566382"/>
                  <a:pt x="250209" y="848436"/>
                </a:cubicBezTo>
                <a:cubicBezTo>
                  <a:pt x="0" y="1130490"/>
                  <a:pt x="143302" y="1694597"/>
                  <a:pt x="318448" y="1831075"/>
                </a:cubicBezTo>
                <a:cubicBezTo>
                  <a:pt x="493594" y="1967553"/>
                  <a:pt x="1023582" y="1963003"/>
                  <a:pt x="1273791" y="1680949"/>
                </a:cubicBezTo>
                <a:close/>
              </a:path>
            </a:pathLst>
          </a:cu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solidFill>
                <a:srgbClr val="FF6600"/>
              </a:solidFill>
            </a:endParaRPr>
          </a:p>
        </p:txBody>
      </p:sp>
      <p:sp>
        <p:nvSpPr>
          <p:cNvPr id="10251" name="Rectangle 241"/>
          <p:cNvSpPr>
            <a:spLocks noChangeArrowheads="1"/>
          </p:cNvSpPr>
          <p:nvPr/>
        </p:nvSpPr>
        <p:spPr bwMode="auto">
          <a:xfrm>
            <a:off x="341313" y="2719388"/>
            <a:ext cx="300037" cy="3270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52" name="TextBox 242"/>
          <p:cNvSpPr txBox="1">
            <a:spLocks noChangeArrowheads="1"/>
          </p:cNvSpPr>
          <p:nvPr/>
        </p:nvSpPr>
        <p:spPr bwMode="auto">
          <a:xfrm>
            <a:off x="819150" y="2678113"/>
            <a:ext cx="8350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/>
              <a:t>Ch 1</a:t>
            </a:r>
          </a:p>
        </p:txBody>
      </p:sp>
      <p:sp>
        <p:nvSpPr>
          <p:cNvPr id="10253" name="Rectangle 243"/>
          <p:cNvSpPr>
            <a:spLocks noChangeArrowheads="1"/>
          </p:cNvSpPr>
          <p:nvPr/>
        </p:nvSpPr>
        <p:spPr bwMode="auto">
          <a:xfrm>
            <a:off x="344488" y="3171825"/>
            <a:ext cx="300037" cy="327025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54" name="Rectangle 244"/>
          <p:cNvSpPr>
            <a:spLocks noChangeArrowheads="1"/>
          </p:cNvSpPr>
          <p:nvPr/>
        </p:nvSpPr>
        <p:spPr bwMode="auto">
          <a:xfrm>
            <a:off x="360363" y="3636963"/>
            <a:ext cx="300037" cy="328612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55" name="TextBox 245"/>
          <p:cNvSpPr txBox="1">
            <a:spLocks noChangeArrowheads="1"/>
          </p:cNvSpPr>
          <p:nvPr/>
        </p:nvSpPr>
        <p:spPr bwMode="auto">
          <a:xfrm>
            <a:off x="835025" y="3103563"/>
            <a:ext cx="8350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/>
              <a:t>Ch 6</a:t>
            </a:r>
          </a:p>
        </p:txBody>
      </p:sp>
      <p:sp>
        <p:nvSpPr>
          <p:cNvPr id="10256" name="TextBox 246"/>
          <p:cNvSpPr txBox="1">
            <a:spLocks noChangeArrowheads="1"/>
          </p:cNvSpPr>
          <p:nvPr/>
        </p:nvSpPr>
        <p:spPr bwMode="auto">
          <a:xfrm>
            <a:off x="820738" y="3552825"/>
            <a:ext cx="9842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/>
              <a:t>Ch 11</a:t>
            </a:r>
          </a:p>
        </p:txBody>
      </p:sp>
      <p:pic>
        <p:nvPicPr>
          <p:cNvPr id="40" name="Picture 26" descr="zf_ap_sid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7663" y="1799479"/>
            <a:ext cx="1022795" cy="640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57685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764" y="355600"/>
            <a:ext cx="7133936" cy="1230745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Hope That The Customer Wants A Lot Of Downstream Traffic</a:t>
            </a:r>
            <a:br>
              <a:rPr lang="en-US" sz="4000" dirty="0" smtClean="0"/>
            </a:b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837" y="2061009"/>
            <a:ext cx="8229600" cy="35814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200" dirty="0" smtClean="0"/>
              <a:t>Downstream traffic is only sent by the AP</a:t>
            </a:r>
          </a:p>
          <a:p>
            <a:pPr>
              <a:lnSpc>
                <a:spcPct val="100000"/>
              </a:lnSpc>
            </a:pPr>
            <a:r>
              <a:rPr lang="en-US" sz="3200" dirty="0" smtClean="0"/>
              <a:t>Upstream traffic is sent by everyone else</a:t>
            </a:r>
          </a:p>
          <a:p>
            <a:pPr lvl="1">
              <a:lnSpc>
                <a:spcPct val="100000"/>
              </a:lnSpc>
            </a:pPr>
            <a:r>
              <a:rPr lang="en-US" sz="2800" dirty="0" smtClean="0"/>
              <a:t>The more devices that transmit, the higher the chance of collision</a:t>
            </a:r>
          </a:p>
        </p:txBody>
      </p:sp>
    </p:spTree>
    <p:extLst>
      <p:ext uri="{BB962C8B-B14F-4D97-AF65-F5344CB8AC3E}">
        <p14:creationId xmlns:p14="http://schemas.microsoft.com/office/powerpoint/2010/main" val="1330241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latin typeface="Avenir LT Std 65 Medium"/>
                <a:cs typeface="Arial" charset="0"/>
              </a:rPr>
              <a:t>Data rate, </a:t>
            </a:r>
            <a:r>
              <a:rPr lang="en-US" sz="3600" dirty="0">
                <a:latin typeface="Avenir LT Std 65 Medium"/>
                <a:cs typeface="Arial" charset="0"/>
              </a:rPr>
              <a:t>S</a:t>
            </a:r>
            <a:r>
              <a:rPr lang="en-US" sz="3600" dirty="0" smtClean="0">
                <a:latin typeface="Avenir LT Std 65 Medium"/>
                <a:cs typeface="Arial" charset="0"/>
              </a:rPr>
              <a:t>ignal and Capacity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57200" y="3200400"/>
            <a:ext cx="3960999" cy="239712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800" dirty="0" smtClean="0">
                <a:latin typeface="Avenir LT Std 65 Medium"/>
              </a:rPr>
              <a:t>Example RSSI Chart</a:t>
            </a:r>
          </a:p>
          <a:p>
            <a:pPr lvl="1">
              <a:lnSpc>
                <a:spcPct val="100000"/>
              </a:lnSpc>
            </a:pPr>
            <a:r>
              <a:rPr lang="en-US" sz="2400" dirty="0" smtClean="0">
                <a:latin typeface="Avenir LT Std 65 Medium"/>
              </a:rPr>
              <a:t>180 Mbps = -82 dBm</a:t>
            </a:r>
          </a:p>
          <a:p>
            <a:pPr lvl="1">
              <a:lnSpc>
                <a:spcPct val="100000"/>
              </a:lnSpc>
            </a:pPr>
            <a:r>
              <a:rPr lang="en-US" sz="2400" dirty="0" smtClean="0">
                <a:latin typeface="Avenir LT Std 65 Medium"/>
              </a:rPr>
              <a:t>240 Mbps = -78 dBm</a:t>
            </a:r>
          </a:p>
          <a:p>
            <a:pPr lvl="1">
              <a:lnSpc>
                <a:spcPct val="100000"/>
              </a:lnSpc>
            </a:pPr>
            <a:r>
              <a:rPr lang="en-US" sz="2400" dirty="0" smtClean="0">
                <a:latin typeface="Avenir LT Std 65 Medium"/>
              </a:rPr>
              <a:t>270 Mbps = -76 dBm</a:t>
            </a:r>
          </a:p>
          <a:p>
            <a:pPr lvl="1">
              <a:lnSpc>
                <a:spcPct val="100000"/>
              </a:lnSpc>
            </a:pPr>
            <a:r>
              <a:rPr lang="en-US" sz="2400" dirty="0" smtClean="0">
                <a:latin typeface="Avenir LT Std 65 Medium"/>
              </a:rPr>
              <a:t>300 Mbps = -74 dBm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568825" y="3136900"/>
            <a:ext cx="4098925" cy="2397125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</p:spPr>
        <p:txBody>
          <a:bodyPr/>
          <a:lstStyle/>
          <a:p>
            <a:pPr marL="228600" indent="-228600">
              <a:spcBef>
                <a:spcPct val="20000"/>
              </a:spcBef>
              <a:buClr>
                <a:srgbClr val="F07800"/>
              </a:buClr>
              <a:buFont typeface="Wingdings" pitchFamily="2" charset="2"/>
              <a:buChar char="§"/>
              <a:defRPr/>
            </a:pPr>
            <a:r>
              <a:rPr lang="en-US" sz="2800" kern="0" dirty="0">
                <a:latin typeface="Avenir LT Std 65 Medium"/>
                <a:ea typeface="+mn-ea"/>
                <a:cs typeface="ＭＳ Ｐゴシック" pitchFamily="-112" charset="-128"/>
              </a:rPr>
              <a:t>Channel Capacity Improvement</a:t>
            </a:r>
          </a:p>
          <a:p>
            <a:pPr marL="458788" lvl="1" indent="-228600">
              <a:spcBef>
                <a:spcPct val="20000"/>
              </a:spcBef>
              <a:buClr>
                <a:srgbClr val="F07800"/>
              </a:buClr>
              <a:buFont typeface="Wingdings" pitchFamily="2" charset="2"/>
              <a:buChar char="§"/>
              <a:defRPr/>
            </a:pPr>
            <a:r>
              <a:rPr lang="en-US" kern="0" dirty="0">
                <a:latin typeface="Avenir LT Std 65 Medium"/>
                <a:ea typeface="+mn-ea"/>
              </a:rPr>
              <a:t>+ 8dB = 50.3%</a:t>
            </a:r>
          </a:p>
          <a:p>
            <a:pPr marL="458788" lvl="1" indent="-228600">
              <a:spcBef>
                <a:spcPct val="20000"/>
              </a:spcBef>
              <a:buClr>
                <a:srgbClr val="F07800"/>
              </a:buClr>
              <a:buFont typeface="Wingdings" pitchFamily="2" charset="2"/>
              <a:buChar char="§"/>
              <a:defRPr/>
            </a:pPr>
            <a:r>
              <a:rPr lang="en-US" kern="0" dirty="0">
                <a:latin typeface="Avenir LT Std 65 Medium"/>
                <a:ea typeface="+mn-ea"/>
              </a:rPr>
              <a:t>+ 4dB = 18.5%</a:t>
            </a:r>
          </a:p>
          <a:p>
            <a:pPr marL="458788" lvl="1" indent="-228600">
              <a:spcBef>
                <a:spcPct val="20000"/>
              </a:spcBef>
              <a:buClr>
                <a:srgbClr val="F07800"/>
              </a:buClr>
              <a:buFont typeface="Wingdings" pitchFamily="2" charset="2"/>
              <a:buChar char="§"/>
              <a:defRPr/>
            </a:pPr>
            <a:r>
              <a:rPr lang="en-US" kern="0" dirty="0">
                <a:latin typeface="Avenir LT Std 65 Medium"/>
                <a:ea typeface="+mn-ea"/>
              </a:rPr>
              <a:t>+ 2dB = 8.2%</a:t>
            </a:r>
          </a:p>
          <a:p>
            <a:pPr marL="458788" lvl="1" indent="-228600">
              <a:spcBef>
                <a:spcPct val="20000"/>
              </a:spcBef>
              <a:buClr>
                <a:srgbClr val="F07800"/>
              </a:buClr>
              <a:buFont typeface="Wingdings" pitchFamily="2" charset="2"/>
              <a:buChar char="§"/>
              <a:defRPr/>
            </a:pPr>
            <a:endParaRPr lang="en-US" kern="0" dirty="0">
              <a:solidFill>
                <a:srgbClr val="5F5F5F"/>
              </a:solidFill>
              <a:latin typeface="Avenir LT Std 65 Medium"/>
              <a:ea typeface="+mn-ea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77537" y="1121209"/>
            <a:ext cx="8229600" cy="3581400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Lucida Grande" charset="0"/>
              <a:buChar char="▪"/>
              <a:defRPr sz="28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87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Lucida Grande" charset="0"/>
              <a:buChar char="▪"/>
              <a:defRPr sz="24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68897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Lucida Grande" charset="0"/>
              <a:buChar char="▪"/>
              <a:defRPr sz="20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92551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Lucida Grande" charset="0"/>
              <a:buChar char="▪"/>
              <a:defRPr sz="20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1557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Lucida Grande" charset="0"/>
              <a:buChar char="▪"/>
              <a:defRPr sz="20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16129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 sz="2000">
                <a:solidFill>
                  <a:srgbClr val="5F5F5F"/>
                </a:solidFill>
                <a:latin typeface="+mn-lt"/>
                <a:ea typeface="+mn-ea"/>
              </a:defRPr>
            </a:lvl6pPr>
            <a:lvl7pPr marL="20701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 sz="2000">
                <a:solidFill>
                  <a:srgbClr val="5F5F5F"/>
                </a:solidFill>
                <a:latin typeface="+mn-lt"/>
                <a:ea typeface="+mn-ea"/>
              </a:defRPr>
            </a:lvl7pPr>
            <a:lvl8pPr marL="25273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 sz="2000">
                <a:solidFill>
                  <a:srgbClr val="5F5F5F"/>
                </a:solidFill>
                <a:latin typeface="+mn-lt"/>
                <a:ea typeface="+mn-ea"/>
              </a:defRPr>
            </a:lvl8pPr>
            <a:lvl9pPr marL="29845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 sz="2000">
                <a:solidFill>
                  <a:srgbClr val="5F5F5F"/>
                </a:solidFill>
                <a:latin typeface="+mn-lt"/>
                <a:ea typeface="+mn-ea"/>
              </a:defRPr>
            </a:lvl9pPr>
          </a:lstStyle>
          <a:p>
            <a:r>
              <a:rPr lang="en-US" sz="3200" dirty="0" smtClean="0"/>
              <a:t>Higher signal equals higher data rate</a:t>
            </a:r>
          </a:p>
          <a:p>
            <a:r>
              <a:rPr lang="en-US" sz="3200" dirty="0" smtClean="0"/>
              <a:t>Higher data rate equal higher capacity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5202953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3838"/>
            <a:ext cx="8229600" cy="838200"/>
          </a:xfrm>
        </p:spPr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Airtime Fairness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6250" y="1130300"/>
            <a:ext cx="8229600" cy="496252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The Problem</a:t>
            </a:r>
          </a:p>
          <a:p>
            <a:pPr lvl="1">
              <a:lnSpc>
                <a:spcPct val="100000"/>
              </a:lnSpc>
            </a:pPr>
            <a:r>
              <a:rPr lang="en-US" sz="2000" dirty="0" smtClean="0">
                <a:solidFill>
                  <a:schemeClr val="tx1"/>
                </a:solidFill>
              </a:rPr>
              <a:t>Diversity of clients</a:t>
            </a:r>
          </a:p>
          <a:p>
            <a:pPr lvl="2">
              <a:lnSpc>
                <a:spcPct val="100000"/>
              </a:lnSpc>
            </a:pPr>
            <a:r>
              <a:rPr lang="en-US" sz="1800" dirty="0" smtClean="0">
                <a:solidFill>
                  <a:schemeClr val="tx1"/>
                </a:solidFill>
              </a:rPr>
              <a:t>Slow vs. fast clients</a:t>
            </a:r>
          </a:p>
          <a:p>
            <a:pPr lvl="2">
              <a:lnSpc>
                <a:spcPct val="100000"/>
              </a:lnSpc>
            </a:pPr>
            <a:r>
              <a:rPr lang="en-US" sz="1800" dirty="0" smtClean="0">
                <a:solidFill>
                  <a:schemeClr val="tx1"/>
                </a:solidFill>
              </a:rPr>
              <a:t>11b vs. 11a/g vs. 11n</a:t>
            </a:r>
          </a:p>
          <a:p>
            <a:pPr lvl="1">
              <a:lnSpc>
                <a:spcPct val="100000"/>
              </a:lnSpc>
            </a:pPr>
            <a:r>
              <a:rPr lang="en-US" sz="2000" dirty="0" smtClean="0">
                <a:solidFill>
                  <a:schemeClr val="tx1"/>
                </a:solidFill>
              </a:rPr>
              <a:t>Slower clients take more air-time and slow-down faster clients</a:t>
            </a:r>
          </a:p>
          <a:p>
            <a:pPr lvl="2">
              <a:lnSpc>
                <a:spcPct val="100000"/>
              </a:lnSpc>
            </a:pPr>
            <a:r>
              <a:rPr lang="en-US" sz="1800" dirty="0" smtClean="0">
                <a:solidFill>
                  <a:schemeClr val="tx1"/>
                </a:solidFill>
              </a:rPr>
              <a:t>Effectively, all clients are limited to the slowest client throughput</a:t>
            </a:r>
          </a:p>
          <a:p>
            <a:pPr lvl="2">
              <a:lnSpc>
                <a:spcPct val="100000"/>
              </a:lnSpc>
            </a:pPr>
            <a:r>
              <a:rPr lang="en-US" sz="1800" dirty="0" smtClean="0">
                <a:solidFill>
                  <a:schemeClr val="tx1"/>
                </a:solidFill>
              </a:rPr>
              <a:t>Overall WLAN performance degrades</a:t>
            </a:r>
          </a:p>
          <a:p>
            <a:pPr>
              <a:lnSpc>
                <a:spcPct val="10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The Solution</a:t>
            </a:r>
          </a:p>
          <a:p>
            <a:pPr lvl="1">
              <a:lnSpc>
                <a:spcPct val="100000"/>
              </a:lnSpc>
            </a:pPr>
            <a:r>
              <a:rPr lang="en-US" sz="2000" dirty="0" smtClean="0">
                <a:solidFill>
                  <a:schemeClr val="tx1"/>
                </a:solidFill>
              </a:rPr>
              <a:t>Schedule transmit queues subject to airtime constraints per STA</a:t>
            </a:r>
          </a:p>
          <a:p>
            <a:pPr>
              <a:lnSpc>
                <a:spcPct val="10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How it Works</a:t>
            </a:r>
          </a:p>
          <a:p>
            <a:pPr lvl="1">
              <a:lnSpc>
                <a:spcPct val="100000"/>
              </a:lnSpc>
            </a:pPr>
            <a:r>
              <a:rPr lang="en-US" sz="2000" dirty="0" smtClean="0">
                <a:solidFill>
                  <a:schemeClr val="tx1"/>
                </a:solidFill>
              </a:rPr>
              <a:t>Weighted round robin</a:t>
            </a:r>
          </a:p>
          <a:p>
            <a:pPr lvl="2">
              <a:lnSpc>
                <a:spcPct val="100000"/>
              </a:lnSpc>
            </a:pPr>
            <a:r>
              <a:rPr lang="en-US" sz="1800" dirty="0" smtClean="0">
                <a:solidFill>
                  <a:schemeClr val="tx1"/>
                </a:solidFill>
              </a:rPr>
              <a:t>Per client queues, weighted round-robin (but with equal weights…)</a:t>
            </a:r>
          </a:p>
          <a:p>
            <a:pPr lvl="2">
              <a:lnSpc>
                <a:spcPct val="100000"/>
              </a:lnSpc>
            </a:pPr>
            <a:r>
              <a:rPr lang="en-US" sz="1800" dirty="0" smtClean="0">
                <a:solidFill>
                  <a:schemeClr val="tx1"/>
                </a:solidFill>
              </a:rPr>
              <a:t>Frame aggregation is a special case </a:t>
            </a:r>
            <a:r>
              <a:rPr lang="en-US" sz="1800" dirty="0" smtClean="0">
                <a:solidFill>
                  <a:schemeClr val="tx1"/>
                </a:solidFill>
                <a:sym typeface="Wingdings" pitchFamily="2" charset="2"/>
              </a:rPr>
              <a:t> 11n clients do get some preference</a:t>
            </a:r>
            <a:endParaRPr lang="en-US" sz="1800" dirty="0" smtClean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sz="2000" dirty="0" smtClean="0">
                <a:solidFill>
                  <a:schemeClr val="tx1"/>
                </a:solidFill>
              </a:rPr>
              <a:t>11n-only mode – keep 11a/b/g clients out of the WLAN</a:t>
            </a:r>
          </a:p>
        </p:txBody>
      </p:sp>
    </p:spTree>
    <p:extLst>
      <p:ext uri="{BB962C8B-B14F-4D97-AF65-F5344CB8AC3E}">
        <p14:creationId xmlns:p14="http://schemas.microsoft.com/office/powerpoint/2010/main" val="864563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457200" y="223838"/>
            <a:ext cx="8229600" cy="838200"/>
          </a:xfrm>
        </p:spPr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Real World Results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90651" y="1095377"/>
            <a:ext cx="253627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dirty="0">
                <a:ln>
                  <a:solidFill>
                    <a:srgbClr val="FF0000"/>
                  </a:solidFill>
                </a:ln>
                <a:noFill/>
                <a:latin typeface="Arial" charset="0"/>
              </a:rPr>
              <a:t>BEFORE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00726" y="1095377"/>
            <a:ext cx="2064989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dirty="0">
                <a:ln>
                  <a:solidFill>
                    <a:srgbClr val="FF0000"/>
                  </a:solidFill>
                </a:ln>
                <a:noFill/>
                <a:latin typeface="Arial" charset="0"/>
              </a:rPr>
              <a:t>AFTER</a:t>
            </a:r>
          </a:p>
        </p:txBody>
      </p:sp>
      <p:sp>
        <p:nvSpPr>
          <p:cNvPr id="64517" name="Rectangle 3"/>
          <p:cNvSpPr txBox="1">
            <a:spLocks noChangeArrowheads="1"/>
          </p:cNvSpPr>
          <p:nvPr/>
        </p:nvSpPr>
        <p:spPr bwMode="auto">
          <a:xfrm>
            <a:off x="1046163" y="5314950"/>
            <a:ext cx="5478462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1450" indent="-17145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342900" indent="-17145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>
                <a:solidFill>
                  <a:srgbClr val="000000"/>
                </a:solidFill>
              </a:rPr>
              <a:t>Multi-rate testing with clients</a:t>
            </a:r>
          </a:p>
          <a:p>
            <a:pPr lvl="1" eaLnBrk="0" fontAlgn="base" hangingPunct="0">
              <a:lnSpc>
                <a:spcPct val="90000"/>
              </a:lnSpc>
              <a:spcBef>
                <a:spcPts val="2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1600">
                <a:solidFill>
                  <a:srgbClr val="000000"/>
                </a:solidFill>
              </a:rPr>
              <a:t>11n and 11a clients</a:t>
            </a:r>
          </a:p>
          <a:p>
            <a:pPr lvl="1" eaLnBrk="0" fontAlgn="base" hangingPunct="0">
              <a:lnSpc>
                <a:spcPct val="90000"/>
              </a:lnSpc>
              <a:spcBef>
                <a:spcPts val="2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1600">
                <a:solidFill>
                  <a:srgbClr val="000000"/>
                </a:solidFill>
              </a:rPr>
              <a:t>High data rate 11a and low data rate 11a clients</a:t>
            </a:r>
          </a:p>
          <a:p>
            <a:pPr lvl="1" eaLnBrk="0" fontAlgn="base" hangingPunct="0">
              <a:lnSpc>
                <a:spcPct val="90000"/>
              </a:lnSpc>
              <a:spcBef>
                <a:spcPts val="2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1600">
                <a:solidFill>
                  <a:srgbClr val="000000"/>
                </a:solidFill>
              </a:rPr>
              <a:t>High data rate 11n and low data rate 11n clients</a:t>
            </a:r>
          </a:p>
          <a:p>
            <a:pPr lvl="1" eaLnBrk="0" fontAlgn="base" hangingPunct="0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Font typeface="Arial" charset="0"/>
              <a:buChar char="–"/>
            </a:pPr>
            <a:endParaRPr lang="en-US">
              <a:solidFill>
                <a:srgbClr val="000000"/>
              </a:solidFill>
            </a:endParaRPr>
          </a:p>
          <a:p>
            <a:pPr lvl="1" eaLnBrk="0" fontAlgn="base" hangingPunct="0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Font typeface="Wingdings" pitchFamily="2" charset="2"/>
              <a:buNone/>
            </a:pPr>
            <a:endParaRPr lang="en-US">
              <a:solidFill>
                <a:srgbClr val="000000"/>
              </a:solidFill>
            </a:endParaRPr>
          </a:p>
          <a:p>
            <a:pPr lvl="1" eaLnBrk="0" fontAlgn="base" hangingPunct="0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Font typeface="Wingdings" pitchFamily="2" charset="2"/>
              <a:buNone/>
            </a:pPr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4592638" y="1695450"/>
            <a:ext cx="4283075" cy="4000500"/>
            <a:chOff x="4593151" y="1695146"/>
            <a:chExt cx="4281956" cy="4001128"/>
          </a:xfrm>
        </p:grpSpPr>
        <p:grpSp>
          <p:nvGrpSpPr>
            <p:cNvPr id="64526" name="Group 6"/>
            <p:cNvGrpSpPr>
              <a:grpSpLocks/>
            </p:cNvGrpSpPr>
            <p:nvPr/>
          </p:nvGrpSpPr>
          <p:grpSpPr bwMode="auto">
            <a:xfrm>
              <a:off x="4593151" y="1695146"/>
              <a:ext cx="4281956" cy="2594460"/>
              <a:chOff x="4678876" y="1618946"/>
              <a:chExt cx="4281956" cy="2594460"/>
            </a:xfrm>
          </p:grpSpPr>
          <p:pic>
            <p:nvPicPr>
              <p:cNvPr id="64533" name="Picture 5" descr="TCP_Dnlink_2x_INTC_noAgg_MCS7_6Mbps_MidLo_throughput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7450"/>
              <a:stretch>
                <a:fillRect/>
              </a:stretch>
            </p:blipFill>
            <p:spPr bwMode="auto">
              <a:xfrm>
                <a:off x="4678876" y="1618946"/>
                <a:ext cx="4281956" cy="25944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" name="Rectangle 5"/>
              <p:cNvSpPr/>
              <p:nvPr/>
            </p:nvSpPr>
            <p:spPr>
              <a:xfrm>
                <a:off x="4829649" y="1882512"/>
                <a:ext cx="258695" cy="204184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4" name="Oval 13"/>
            <p:cNvSpPr/>
            <p:nvPr/>
          </p:nvSpPr>
          <p:spPr>
            <a:xfrm>
              <a:off x="5543815" y="3428968"/>
              <a:ext cx="580873" cy="58270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7534019" y="2161944"/>
              <a:ext cx="580873" cy="58429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64529" name="TextBox 16"/>
            <p:cNvSpPr txBox="1">
              <a:spLocks noChangeArrowheads="1"/>
            </p:cNvSpPr>
            <p:nvPr/>
          </p:nvSpPr>
          <p:spPr bwMode="auto">
            <a:xfrm>
              <a:off x="5105400" y="4495800"/>
              <a:ext cx="144780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FF0000"/>
                  </a:solidFill>
                </a:rPr>
                <a:t>802.11a stations continue to operate at expected levels</a:t>
              </a:r>
            </a:p>
          </p:txBody>
        </p:sp>
        <p:sp>
          <p:nvSpPr>
            <p:cNvPr id="64530" name="TextBox 17"/>
            <p:cNvSpPr txBox="1">
              <a:spLocks noChangeArrowheads="1"/>
            </p:cNvSpPr>
            <p:nvPr/>
          </p:nvSpPr>
          <p:spPr bwMode="auto">
            <a:xfrm>
              <a:off x="7239000" y="4495800"/>
              <a:ext cx="1447800" cy="1200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FF0000"/>
                  </a:solidFill>
                </a:rPr>
                <a:t>802.11n stations experience much higher levels of throughput with airtime fairness enabled</a:t>
              </a:r>
            </a:p>
          </p:txBody>
        </p:sp>
        <p:cxnSp>
          <p:nvCxnSpPr>
            <p:cNvPr id="21" name="Straight Connector 20"/>
            <p:cNvCxnSpPr>
              <a:stCxn id="14" idx="4"/>
              <a:endCxn id="64529" idx="0"/>
            </p:cNvCxnSpPr>
            <p:nvPr/>
          </p:nvCxnSpPr>
          <p:spPr>
            <a:xfrm rot="5400000">
              <a:off x="5589739" y="4251423"/>
              <a:ext cx="484263" cy="4762"/>
            </a:xfrm>
            <a:prstGeom prst="line">
              <a:avLst/>
            </a:prstGeom>
            <a:ln w="38100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6976587" y="3619498"/>
              <a:ext cx="175287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319088" y="1695450"/>
            <a:ext cx="4286250" cy="3286125"/>
            <a:chOff x="319035" y="1695146"/>
            <a:chExt cx="4286421" cy="3286956"/>
          </a:xfrm>
        </p:grpSpPr>
        <p:grpSp>
          <p:nvGrpSpPr>
            <p:cNvPr id="64520" name="Group 8"/>
            <p:cNvGrpSpPr>
              <a:grpSpLocks/>
            </p:cNvGrpSpPr>
            <p:nvPr/>
          </p:nvGrpSpPr>
          <p:grpSpPr bwMode="auto">
            <a:xfrm>
              <a:off x="319035" y="1695146"/>
              <a:ext cx="4286421" cy="2594460"/>
              <a:chOff x="404760" y="1618946"/>
              <a:chExt cx="4286421" cy="2594460"/>
            </a:xfrm>
          </p:grpSpPr>
          <p:pic>
            <p:nvPicPr>
              <p:cNvPr id="64524" name="Picture 11" descr="TCP_Dnlink_2x_MRVL_MCS7_6Mbps_noAgg_throughput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7365"/>
              <a:stretch>
                <a:fillRect/>
              </a:stretch>
            </p:blipFill>
            <p:spPr bwMode="auto">
              <a:xfrm>
                <a:off x="404760" y="1618946"/>
                <a:ext cx="4286421" cy="25944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Rectangle 7"/>
              <p:cNvSpPr/>
              <p:nvPr/>
            </p:nvSpPr>
            <p:spPr>
              <a:xfrm>
                <a:off x="561928" y="1882538"/>
                <a:ext cx="247660" cy="204204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3" name="Oval 12"/>
            <p:cNvSpPr/>
            <p:nvPr/>
          </p:nvSpPr>
          <p:spPr>
            <a:xfrm>
              <a:off x="2276500" y="3418020"/>
              <a:ext cx="581048" cy="582759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64522" name="TextBox 15"/>
            <p:cNvSpPr txBox="1">
              <a:spLocks noChangeArrowheads="1"/>
            </p:cNvSpPr>
            <p:nvPr/>
          </p:nvSpPr>
          <p:spPr bwMode="auto">
            <a:xfrm>
              <a:off x="871656" y="4520437"/>
              <a:ext cx="34099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pitchFamily="34" charset="-128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FF0000"/>
                  </a:solidFill>
                </a:rPr>
                <a:t>Performance of both 802.11n and 802.11a stations without airtime fairness enabled</a:t>
              </a:r>
            </a:p>
          </p:txBody>
        </p:sp>
        <p:cxnSp>
          <p:nvCxnSpPr>
            <p:cNvPr id="24" name="Straight Connector 23"/>
            <p:cNvCxnSpPr/>
            <p:nvPr/>
          </p:nvCxnSpPr>
          <p:spPr>
            <a:xfrm rot="5400000">
              <a:off x="2332014" y="4251668"/>
              <a:ext cx="484309" cy="4763"/>
            </a:xfrm>
            <a:prstGeom prst="line">
              <a:avLst/>
            </a:prstGeom>
            <a:ln w="38100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02321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66" y="1177925"/>
            <a:ext cx="4978065" cy="563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98"/>
          <p:cNvGrpSpPr>
            <a:grpSpLocks/>
          </p:cNvGrpSpPr>
          <p:nvPr/>
        </p:nvGrpSpPr>
        <p:grpSpPr bwMode="auto">
          <a:xfrm>
            <a:off x="466224" y="1814513"/>
            <a:ext cx="4558632" cy="4267200"/>
            <a:chOff x="466191" y="1814628"/>
            <a:chExt cx="4557683" cy="4267201"/>
          </a:xfrm>
        </p:grpSpPr>
        <p:cxnSp>
          <p:nvCxnSpPr>
            <p:cNvPr id="157" name="Straight Connector 156"/>
            <p:cNvCxnSpPr/>
            <p:nvPr/>
          </p:nvCxnSpPr>
          <p:spPr>
            <a:xfrm>
              <a:off x="3707359" y="3643428"/>
              <a:ext cx="1202908" cy="831850"/>
            </a:xfrm>
            <a:prstGeom prst="line">
              <a:avLst/>
            </a:prstGeom>
            <a:ln w="73025" cap="rnd">
              <a:solidFill>
                <a:srgbClr val="0000FF"/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340" name="Group 197"/>
            <p:cNvGrpSpPr>
              <a:grpSpLocks/>
            </p:cNvGrpSpPr>
            <p:nvPr/>
          </p:nvGrpSpPr>
          <p:grpSpPr bwMode="auto">
            <a:xfrm>
              <a:off x="466191" y="1814628"/>
              <a:ext cx="4557683" cy="4267201"/>
              <a:chOff x="466191" y="1814628"/>
              <a:chExt cx="4557683" cy="4267201"/>
            </a:xfrm>
          </p:grpSpPr>
          <p:cxnSp>
            <p:nvCxnSpPr>
              <p:cNvPr id="128" name="Straight Connector 127"/>
              <p:cNvCxnSpPr/>
              <p:nvPr/>
            </p:nvCxnSpPr>
            <p:spPr>
              <a:xfrm rot="10800000" flipV="1">
                <a:off x="2872006" y="1890828"/>
                <a:ext cx="741793" cy="193675"/>
              </a:xfrm>
              <a:prstGeom prst="line">
                <a:avLst/>
              </a:prstGeom>
              <a:ln w="73025" cap="rnd">
                <a:solidFill>
                  <a:srgbClr val="0000FF"/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/>
              <p:cNvCxnSpPr/>
              <p:nvPr/>
            </p:nvCxnSpPr>
            <p:spPr>
              <a:xfrm rot="5400000">
                <a:off x="1304616" y="4892923"/>
                <a:ext cx="977900" cy="472810"/>
              </a:xfrm>
              <a:prstGeom prst="line">
                <a:avLst/>
              </a:prstGeom>
              <a:ln w="73025" cap="rnd">
                <a:solidFill>
                  <a:srgbClr val="0000FF"/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>
              <a:xfrm rot="16200000" flipH="1">
                <a:off x="719460" y="4839186"/>
                <a:ext cx="898525" cy="335811"/>
              </a:xfrm>
              <a:prstGeom prst="line">
                <a:avLst/>
              </a:prstGeom>
              <a:ln w="73025" cap="rnd">
                <a:solidFill>
                  <a:srgbClr val="0000FF"/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>
              <a:xfrm rot="5400000">
                <a:off x="940200" y="4704064"/>
                <a:ext cx="1320800" cy="183778"/>
              </a:xfrm>
              <a:prstGeom prst="line">
                <a:avLst/>
              </a:prstGeom>
              <a:ln w="73025" cap="rnd">
                <a:solidFill>
                  <a:srgbClr val="0000FF"/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141"/>
              <p:cNvCxnSpPr/>
              <p:nvPr/>
            </p:nvCxnSpPr>
            <p:spPr>
              <a:xfrm rot="10800000">
                <a:off x="2347405" y="2084503"/>
                <a:ext cx="1867848" cy="873125"/>
              </a:xfrm>
              <a:prstGeom prst="line">
                <a:avLst/>
              </a:prstGeom>
              <a:ln w="73025" cap="rnd">
                <a:solidFill>
                  <a:srgbClr val="0000FF"/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3"/>
              <p:cNvCxnSpPr/>
              <p:nvPr/>
            </p:nvCxnSpPr>
            <p:spPr>
              <a:xfrm rot="5400000">
                <a:off x="589676" y="2447918"/>
                <a:ext cx="600075" cy="419346"/>
              </a:xfrm>
              <a:prstGeom prst="line">
                <a:avLst/>
              </a:prstGeom>
              <a:ln w="73025" cap="rnd">
                <a:solidFill>
                  <a:srgbClr val="FF0000"/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/>
              <p:cNvCxnSpPr/>
              <p:nvPr/>
            </p:nvCxnSpPr>
            <p:spPr>
              <a:xfrm rot="10800000" flipV="1">
                <a:off x="758564" y="2805228"/>
                <a:ext cx="893828" cy="300037"/>
              </a:xfrm>
              <a:prstGeom prst="line">
                <a:avLst/>
              </a:prstGeom>
              <a:ln w="73025" cap="rnd">
                <a:solidFill>
                  <a:srgbClr val="0000FF"/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/>
              <p:cNvCxnSpPr/>
              <p:nvPr/>
            </p:nvCxnSpPr>
            <p:spPr>
              <a:xfrm rot="5400000">
                <a:off x="-8408" y="2289227"/>
                <a:ext cx="1143000" cy="193802"/>
              </a:xfrm>
              <a:prstGeom prst="line">
                <a:avLst/>
              </a:prstGeom>
              <a:ln w="73025" cap="rnd">
                <a:solidFill>
                  <a:srgbClr val="0000FF"/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/>
              <p:cNvCxnSpPr/>
              <p:nvPr/>
            </p:nvCxnSpPr>
            <p:spPr>
              <a:xfrm rot="10800000">
                <a:off x="2623071" y="2163878"/>
                <a:ext cx="1638962" cy="25400"/>
              </a:xfrm>
              <a:prstGeom prst="line">
                <a:avLst/>
              </a:prstGeom>
              <a:ln w="73025" cap="rnd">
                <a:solidFill>
                  <a:srgbClr val="FF0000"/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/>
              <p:cNvCxnSpPr/>
              <p:nvPr/>
            </p:nvCxnSpPr>
            <p:spPr>
              <a:xfrm rot="16200000" flipH="1">
                <a:off x="4359769" y="3841566"/>
                <a:ext cx="796925" cy="330800"/>
              </a:xfrm>
              <a:prstGeom prst="line">
                <a:avLst/>
              </a:prstGeom>
              <a:ln w="73025" cap="rnd">
                <a:solidFill>
                  <a:srgbClr val="FF0000"/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/>
              <p:cNvCxnSpPr/>
              <p:nvPr/>
            </p:nvCxnSpPr>
            <p:spPr>
              <a:xfrm rot="16200000" flipH="1">
                <a:off x="4059353" y="3440907"/>
                <a:ext cx="1828800" cy="100242"/>
              </a:xfrm>
              <a:prstGeom prst="line">
                <a:avLst/>
              </a:prstGeom>
              <a:ln w="73025" cap="rnd">
                <a:solidFill>
                  <a:srgbClr val="0000FF"/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/>
              <p:cNvCxnSpPr/>
              <p:nvPr/>
            </p:nvCxnSpPr>
            <p:spPr>
              <a:xfrm flipV="1">
                <a:off x="4056535" y="4557829"/>
                <a:ext cx="853731" cy="492125"/>
              </a:xfrm>
              <a:prstGeom prst="line">
                <a:avLst/>
              </a:prstGeom>
              <a:ln w="73025" cap="rnd">
                <a:solidFill>
                  <a:srgbClr val="0000FF"/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169"/>
              <p:cNvCxnSpPr/>
              <p:nvPr/>
            </p:nvCxnSpPr>
            <p:spPr>
              <a:xfrm rot="10800000">
                <a:off x="1652391" y="5726229"/>
                <a:ext cx="1390026" cy="355600"/>
              </a:xfrm>
              <a:prstGeom prst="line">
                <a:avLst/>
              </a:prstGeom>
              <a:ln w="73025" cap="rnd">
                <a:solidFill>
                  <a:srgbClr val="0000FF"/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/>
              <p:cNvCxnSpPr/>
              <p:nvPr/>
            </p:nvCxnSpPr>
            <p:spPr>
              <a:xfrm rot="10800000" flipV="1">
                <a:off x="1786048" y="5435716"/>
                <a:ext cx="1433465" cy="182563"/>
              </a:xfrm>
              <a:prstGeom prst="line">
                <a:avLst/>
              </a:prstGeom>
              <a:ln w="73025" cap="rnd">
                <a:solidFill>
                  <a:srgbClr val="0000FF"/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185"/>
              <p:cNvCxnSpPr/>
              <p:nvPr/>
            </p:nvCxnSpPr>
            <p:spPr>
              <a:xfrm rot="10800000">
                <a:off x="649969" y="3252903"/>
                <a:ext cx="521260" cy="384175"/>
              </a:xfrm>
              <a:prstGeom prst="line">
                <a:avLst/>
              </a:prstGeom>
              <a:ln w="73025" cap="rnd">
                <a:solidFill>
                  <a:srgbClr val="0000FF"/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>
              <a:xfrm flipV="1">
                <a:off x="1652391" y="4876916"/>
                <a:ext cx="1090970" cy="800100"/>
              </a:xfrm>
              <a:prstGeom prst="line">
                <a:avLst/>
              </a:prstGeom>
              <a:ln w="73025" cap="rnd">
                <a:solidFill>
                  <a:srgbClr val="0000FF"/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3252" name="Title 1"/>
          <p:cNvSpPr>
            <a:spLocks noGrp="1"/>
          </p:cNvSpPr>
          <p:nvPr>
            <p:ph type="title"/>
          </p:nvPr>
        </p:nvSpPr>
        <p:spPr>
          <a:xfrm>
            <a:off x="610939" y="236538"/>
            <a:ext cx="8228263" cy="838200"/>
          </a:xfrm>
        </p:spPr>
        <p:txBody>
          <a:bodyPr/>
          <a:lstStyle/>
          <a:p>
            <a:r>
              <a:rPr lang="en-US" kern="1200" dirty="0">
                <a:solidFill>
                  <a:srgbClr val="4D4D4D"/>
                </a:solidFill>
              </a:rPr>
              <a:t>Dealing With Density</a:t>
            </a:r>
          </a:p>
        </p:txBody>
      </p:sp>
      <p:sp>
        <p:nvSpPr>
          <p:cNvPr id="53253" name="TextBox 125"/>
          <p:cNvSpPr txBox="1">
            <a:spLocks noChangeArrowheads="1"/>
          </p:cNvSpPr>
          <p:nvPr/>
        </p:nvSpPr>
        <p:spPr bwMode="auto">
          <a:xfrm>
            <a:off x="1905000" y="1106493"/>
            <a:ext cx="1191461" cy="661987"/>
          </a:xfrm>
          <a:prstGeom prst="rect">
            <a:avLst/>
          </a:prstGeom>
          <a:noFill/>
          <a:ln>
            <a:noFill/>
          </a:ln>
          <a:extLst/>
        </p:spPr>
        <p:txBody>
          <a:bodyPr tIns="274320" bIns="0" anchor="b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>
              <a:lnSpc>
                <a:spcPts val="1500"/>
              </a:lnSpc>
            </a:pPr>
            <a:r>
              <a:rPr lang="en-US" sz="1400" dirty="0">
                <a:solidFill>
                  <a:srgbClr val="000000"/>
                </a:solidFill>
              </a:rPr>
              <a:t>Dual-band</a:t>
            </a:r>
          </a:p>
          <a:p>
            <a:pPr algn="ctr">
              <a:lnSpc>
                <a:spcPts val="1500"/>
              </a:lnSpc>
            </a:pPr>
            <a:r>
              <a:rPr lang="en-US" sz="1400" dirty="0">
                <a:solidFill>
                  <a:srgbClr val="000000"/>
                </a:solidFill>
              </a:rPr>
              <a:t>802.11n</a:t>
            </a:r>
          </a:p>
        </p:txBody>
      </p:sp>
      <p:sp>
        <p:nvSpPr>
          <p:cNvPr id="53254" name="TextBox 174"/>
          <p:cNvSpPr txBox="1">
            <a:spLocks noChangeArrowheads="1"/>
          </p:cNvSpPr>
          <p:nvPr/>
        </p:nvSpPr>
        <p:spPr bwMode="auto">
          <a:xfrm>
            <a:off x="5517818" y="3001963"/>
            <a:ext cx="3445711" cy="3154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69863" indent="-169863" eaLnBrk="0" hangingPunct="0"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339725" indent="-169863" eaLnBrk="0" hangingPunct="0"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marL="342900" indent="-342900">
              <a:spcBef>
                <a:spcPts val="600"/>
              </a:spcBef>
              <a:buClr>
                <a:schemeClr val="accent2"/>
              </a:buClr>
              <a:buFont typeface="Wingdings" charset="2"/>
              <a:buChar char="§"/>
            </a:pPr>
            <a:r>
              <a:rPr lang="en-US" sz="1600" dirty="0">
                <a:solidFill>
                  <a:srgbClr val="5F5F5F"/>
                </a:solidFill>
                <a:latin typeface="Arial"/>
                <a:ea typeface="ＭＳ Ｐゴシック" pitchFamily="34" charset="-128"/>
                <a:cs typeface="Arial"/>
              </a:rPr>
              <a:t>Steers clients to 5GHz by withholding probe and </a:t>
            </a:r>
            <a:r>
              <a:rPr lang="en-US" sz="1600" dirty="0" err="1">
                <a:solidFill>
                  <a:srgbClr val="5F5F5F"/>
                </a:solidFill>
                <a:latin typeface="Arial"/>
                <a:ea typeface="ＭＳ Ｐゴシック" pitchFamily="34" charset="-128"/>
                <a:cs typeface="Arial"/>
              </a:rPr>
              <a:t>auth</a:t>
            </a:r>
            <a:r>
              <a:rPr lang="en-US" sz="1600" dirty="0">
                <a:solidFill>
                  <a:srgbClr val="5F5F5F"/>
                </a:solidFill>
                <a:latin typeface="Arial"/>
                <a:ea typeface="ＭＳ Ｐゴシック" pitchFamily="34" charset="-128"/>
                <a:cs typeface="Arial"/>
              </a:rPr>
              <a:t> responses on 2.4GHz</a:t>
            </a:r>
          </a:p>
          <a:p>
            <a:pPr marL="342900" indent="-342900">
              <a:spcBef>
                <a:spcPts val="600"/>
              </a:spcBef>
              <a:buClr>
                <a:schemeClr val="accent2"/>
              </a:buClr>
              <a:buFont typeface="Wingdings" charset="2"/>
              <a:buChar char="§"/>
            </a:pPr>
            <a:r>
              <a:rPr lang="en-US" sz="1600" dirty="0" smtClean="0">
                <a:solidFill>
                  <a:srgbClr val="5F5F5F"/>
                </a:solidFill>
                <a:latin typeface="Arial"/>
                <a:ea typeface="ＭＳ Ｐゴシック" pitchFamily="34" charset="-128"/>
                <a:cs typeface="Arial"/>
              </a:rPr>
              <a:t>Does not </a:t>
            </a:r>
            <a:r>
              <a:rPr lang="en-US" sz="1600" dirty="0">
                <a:solidFill>
                  <a:srgbClr val="5F5F5F"/>
                </a:solidFill>
                <a:latin typeface="Arial"/>
                <a:ea typeface="ＭＳ Ｐゴシック" pitchFamily="34" charset="-128"/>
                <a:cs typeface="Arial"/>
              </a:rPr>
              <a:t>steer clients below RSSI threshold set per WLAN</a:t>
            </a:r>
          </a:p>
          <a:p>
            <a:pPr marL="342900" indent="-342900">
              <a:spcBef>
                <a:spcPts val="600"/>
              </a:spcBef>
              <a:buClr>
                <a:schemeClr val="accent2"/>
              </a:buClr>
              <a:buFont typeface="Wingdings" charset="2"/>
              <a:buChar char="§"/>
            </a:pPr>
            <a:r>
              <a:rPr lang="en-US" sz="1600" dirty="0">
                <a:solidFill>
                  <a:srgbClr val="5F5F5F"/>
                </a:solidFill>
                <a:latin typeface="Arial"/>
                <a:ea typeface="ＭＳ Ｐゴシック" pitchFamily="34" charset="-128"/>
                <a:cs typeface="Arial"/>
              </a:rPr>
              <a:t>Client table in each AP tracks</a:t>
            </a:r>
          </a:p>
          <a:p>
            <a:pPr marL="512762" lvl="1" indent="-342900">
              <a:buClr>
                <a:schemeClr val="tx1"/>
              </a:buClr>
              <a:buFont typeface="Wingdings" charset="2"/>
              <a:buChar char="§"/>
            </a:pPr>
            <a:r>
              <a:rPr lang="en-US" sz="1400" dirty="0">
                <a:solidFill>
                  <a:srgbClr val="5F5F5F"/>
                </a:solidFill>
                <a:latin typeface="Arial"/>
                <a:ea typeface="ＭＳ Ｐゴシック" pitchFamily="34" charset="-128"/>
                <a:cs typeface="Arial"/>
              </a:rPr>
              <a:t>Client probe requests per band</a:t>
            </a:r>
          </a:p>
          <a:p>
            <a:pPr marL="512762" lvl="1" indent="-342900">
              <a:buClr>
                <a:schemeClr val="tx1"/>
              </a:buClr>
              <a:buFont typeface="Wingdings" charset="2"/>
              <a:buChar char="§"/>
            </a:pPr>
            <a:r>
              <a:rPr lang="en-US" sz="1400" dirty="0">
                <a:solidFill>
                  <a:srgbClr val="5F5F5F"/>
                </a:solidFill>
                <a:latin typeface="Arial"/>
                <a:ea typeface="ＭＳ Ｐゴシック" pitchFamily="34" charset="-128"/>
                <a:cs typeface="Arial"/>
              </a:rPr>
              <a:t>Avg. RSSI per band over last minute</a:t>
            </a:r>
          </a:p>
          <a:p>
            <a:pPr marL="512762" lvl="1" indent="-342900">
              <a:buClr>
                <a:schemeClr val="tx1"/>
              </a:buClr>
              <a:buFont typeface="Wingdings" charset="2"/>
              <a:buChar char="§"/>
            </a:pPr>
            <a:r>
              <a:rPr lang="en-US" sz="1400" dirty="0">
                <a:solidFill>
                  <a:srgbClr val="5F5F5F"/>
                </a:solidFill>
                <a:latin typeface="Arial"/>
                <a:ea typeface="ＭＳ Ｐゴシック" pitchFamily="34" charset="-128"/>
                <a:cs typeface="Arial"/>
              </a:rPr>
              <a:t>Dual band support</a:t>
            </a:r>
          </a:p>
          <a:p>
            <a:pPr marL="342900" indent="-342900">
              <a:spcBef>
                <a:spcPts val="600"/>
              </a:spcBef>
              <a:buClr>
                <a:schemeClr val="accent2"/>
              </a:buClr>
              <a:buFont typeface="Wingdings" charset="2"/>
              <a:buChar char="§"/>
            </a:pPr>
            <a:r>
              <a:rPr lang="en-US" sz="1600" dirty="0">
                <a:solidFill>
                  <a:srgbClr val="5F5F5F"/>
                </a:solidFill>
                <a:latin typeface="Arial"/>
                <a:ea typeface="ＭＳ Ｐゴシック" pitchFamily="34" charset="-128"/>
                <a:cs typeface="Arial"/>
              </a:rPr>
              <a:t>Table checked before responding to client</a:t>
            </a:r>
          </a:p>
        </p:txBody>
      </p:sp>
      <p:sp>
        <p:nvSpPr>
          <p:cNvPr id="179" name="Text Box 3"/>
          <p:cNvSpPr txBox="1">
            <a:spLocks noChangeArrowheads="1"/>
          </p:cNvSpPr>
          <p:nvPr/>
        </p:nvSpPr>
        <p:spPr bwMode="auto">
          <a:xfrm>
            <a:off x="6357949" y="1935181"/>
            <a:ext cx="2233169" cy="869469"/>
          </a:xfrm>
          <a:prstGeom prst="rect">
            <a:avLst/>
          </a:prstGeom>
          <a:gradFill>
            <a:gsLst>
              <a:gs pos="32000">
                <a:schemeClr val="accent1">
                  <a:lumMod val="25000"/>
                  <a:alpha val="88000"/>
                </a:schemeClr>
              </a:gs>
              <a:gs pos="97000">
                <a:schemeClr val="accent5">
                  <a:lumMod val="75000"/>
                </a:schemeClr>
              </a:gs>
            </a:gsLst>
            <a:lin ang="5400000" scaled="0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600" u="sng">
                <a:solidFill>
                  <a:srgbClr val="FFFFFF"/>
                </a:solidFill>
                <a:latin typeface="Trebuchet MS" charset="0"/>
              </a:rPr>
              <a:t>After Band Steering</a:t>
            </a:r>
          </a:p>
          <a:p>
            <a:pPr>
              <a:spcBef>
                <a:spcPts val="300"/>
              </a:spcBef>
            </a:pPr>
            <a:r>
              <a:rPr lang="en-US" sz="1600" u="sng">
                <a:solidFill>
                  <a:srgbClr val="FFFFFF"/>
                </a:solidFill>
                <a:latin typeface="Trebuchet MS" charset="0"/>
              </a:rPr>
              <a:t>5GHz – 14 (82%)</a:t>
            </a:r>
          </a:p>
          <a:p>
            <a:r>
              <a:rPr lang="en-US" sz="1600" u="sng">
                <a:solidFill>
                  <a:srgbClr val="FFFFFF"/>
                </a:solidFill>
                <a:latin typeface="Trebuchet MS" charset="0"/>
              </a:rPr>
              <a:t>2.4GHz – 3 (18%)</a:t>
            </a:r>
          </a:p>
        </p:txBody>
      </p:sp>
      <p:sp>
        <p:nvSpPr>
          <p:cNvPr id="53258" name="TextBox 4"/>
          <p:cNvSpPr txBox="1">
            <a:spLocks noChangeArrowheads="1"/>
          </p:cNvSpPr>
          <p:nvPr/>
        </p:nvSpPr>
        <p:spPr bwMode="auto">
          <a:xfrm>
            <a:off x="823830" y="762000"/>
            <a:ext cx="5833644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lnSpc>
                <a:spcPts val="3000"/>
              </a:lnSpc>
            </a:pPr>
            <a:r>
              <a:rPr lang="en-US" sz="2000" b="0" i="1" dirty="0">
                <a:solidFill>
                  <a:srgbClr val="000000"/>
                </a:solidFill>
                <a:latin typeface="Palatino Linotype" charset="0"/>
              </a:rPr>
              <a:t>Band Steering  for High Capacity Environments</a:t>
            </a:r>
          </a:p>
        </p:txBody>
      </p:sp>
      <p:sp>
        <p:nvSpPr>
          <p:cNvPr id="184" name="Text Box 3"/>
          <p:cNvSpPr txBox="1">
            <a:spLocks noChangeArrowheads="1"/>
          </p:cNvSpPr>
          <p:nvPr/>
        </p:nvSpPr>
        <p:spPr bwMode="auto">
          <a:xfrm>
            <a:off x="6346834" y="498479"/>
            <a:ext cx="2223686" cy="869469"/>
          </a:xfrm>
          <a:prstGeom prst="rect">
            <a:avLst/>
          </a:prstGeom>
          <a:gradFill>
            <a:gsLst>
              <a:gs pos="32000">
                <a:schemeClr val="accent1">
                  <a:lumMod val="25000"/>
                  <a:alpha val="88000"/>
                </a:schemeClr>
              </a:gs>
              <a:gs pos="97000">
                <a:schemeClr val="accent5">
                  <a:lumMod val="75000"/>
                </a:schemeClr>
              </a:gs>
            </a:gsLst>
            <a:lin ang="5400000" scaled="0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r>
              <a:rPr lang="en-US" sz="1600" u="sng">
                <a:solidFill>
                  <a:srgbClr val="FFFFFF"/>
                </a:solidFill>
                <a:latin typeface="Trebuchet MS" charset="0"/>
              </a:rPr>
              <a:t>Before Band Steering</a:t>
            </a:r>
          </a:p>
          <a:p>
            <a:pPr>
              <a:spcBef>
                <a:spcPts val="300"/>
              </a:spcBef>
            </a:pPr>
            <a:r>
              <a:rPr lang="en-US" sz="1600">
                <a:solidFill>
                  <a:srgbClr val="FFFFFF"/>
                </a:solidFill>
                <a:latin typeface="Trebuchet MS" charset="0"/>
              </a:rPr>
              <a:t>5GHz – 3 (18%)</a:t>
            </a:r>
          </a:p>
          <a:p>
            <a:r>
              <a:rPr lang="en-US" sz="1600">
                <a:solidFill>
                  <a:srgbClr val="FFFFFF"/>
                </a:solidFill>
                <a:latin typeface="Trebuchet MS" charset="0"/>
              </a:rPr>
              <a:t>2.4GHz – 14 (82%)</a:t>
            </a:r>
          </a:p>
        </p:txBody>
      </p:sp>
      <p:sp>
        <p:nvSpPr>
          <p:cNvPr id="197" name="Isosceles Triangle 196"/>
          <p:cNvSpPr>
            <a:spLocks noChangeArrowheads="1"/>
          </p:cNvSpPr>
          <p:nvPr/>
        </p:nvSpPr>
        <p:spPr bwMode="auto">
          <a:xfrm rot="10800000">
            <a:off x="6346658" y="1368425"/>
            <a:ext cx="2215816" cy="641350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4597A0"/>
              </a:gs>
              <a:gs pos="36000">
                <a:srgbClr val="8AC6CD">
                  <a:alpha val="84520"/>
                </a:srgbClr>
              </a:gs>
              <a:gs pos="100000">
                <a:srgbClr val="FFFFFF">
                  <a:alpha val="56999"/>
                </a:srgbClr>
              </a:gs>
            </a:gsLst>
            <a:lin ang="16200000" scaled="1"/>
          </a:gradFill>
          <a:ln>
            <a:noFill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Trebuchet MS" charset="0"/>
              <a:cs typeface="Arial"/>
            </a:endParaRPr>
          </a:p>
        </p:txBody>
      </p:sp>
      <p:grpSp>
        <p:nvGrpSpPr>
          <p:cNvPr id="4" name="Group 237"/>
          <p:cNvGrpSpPr>
            <a:grpSpLocks/>
          </p:cNvGrpSpPr>
          <p:nvPr/>
        </p:nvGrpSpPr>
        <p:grpSpPr bwMode="auto">
          <a:xfrm>
            <a:off x="467897" y="1814513"/>
            <a:ext cx="4560303" cy="4267200"/>
            <a:chOff x="468872" y="1814628"/>
            <a:chExt cx="4558978" cy="4267201"/>
          </a:xfrm>
        </p:grpSpPr>
        <p:cxnSp>
          <p:nvCxnSpPr>
            <p:cNvPr id="239" name="Straight Connector 238"/>
            <p:cNvCxnSpPr/>
            <p:nvPr/>
          </p:nvCxnSpPr>
          <p:spPr>
            <a:xfrm>
              <a:off x="3708102" y="3643428"/>
              <a:ext cx="1202808" cy="831850"/>
            </a:xfrm>
            <a:prstGeom prst="line">
              <a:avLst/>
            </a:prstGeom>
            <a:ln w="73025" cap="rnd">
              <a:solidFill>
                <a:srgbClr val="0000FF"/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322" name="Group 239"/>
            <p:cNvGrpSpPr>
              <a:grpSpLocks/>
            </p:cNvGrpSpPr>
            <p:nvPr/>
          </p:nvGrpSpPr>
          <p:grpSpPr bwMode="auto">
            <a:xfrm>
              <a:off x="468872" y="1814628"/>
              <a:ext cx="4558978" cy="4267201"/>
              <a:chOff x="468872" y="1814628"/>
              <a:chExt cx="4558978" cy="4267201"/>
            </a:xfrm>
          </p:grpSpPr>
          <p:cxnSp>
            <p:nvCxnSpPr>
              <p:cNvPr id="241" name="Straight Connector 240"/>
              <p:cNvCxnSpPr/>
              <p:nvPr/>
            </p:nvCxnSpPr>
            <p:spPr>
              <a:xfrm rot="10800000" flipV="1">
                <a:off x="2872819" y="1890828"/>
                <a:ext cx="741732" cy="193675"/>
              </a:xfrm>
              <a:prstGeom prst="line">
                <a:avLst/>
              </a:prstGeom>
              <a:ln w="73025" cap="rnd">
                <a:solidFill>
                  <a:srgbClr val="FF0000"/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Straight Connector 241"/>
              <p:cNvCxnSpPr/>
              <p:nvPr/>
            </p:nvCxnSpPr>
            <p:spPr>
              <a:xfrm rot="5400000">
                <a:off x="1303847" y="4892944"/>
                <a:ext cx="977900" cy="472770"/>
              </a:xfrm>
              <a:prstGeom prst="line">
                <a:avLst/>
              </a:prstGeom>
              <a:ln w="73025" cap="rnd">
                <a:solidFill>
                  <a:srgbClr val="FF0000"/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Straight Connector 242"/>
              <p:cNvCxnSpPr/>
              <p:nvPr/>
            </p:nvCxnSpPr>
            <p:spPr>
              <a:xfrm rot="16200000" flipH="1">
                <a:off x="717071" y="4839200"/>
                <a:ext cx="898525" cy="335783"/>
              </a:xfrm>
              <a:prstGeom prst="line">
                <a:avLst/>
              </a:prstGeom>
              <a:ln w="73025" cap="rnd">
                <a:solidFill>
                  <a:srgbClr val="FF0000"/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Connector 243"/>
              <p:cNvCxnSpPr/>
              <p:nvPr/>
            </p:nvCxnSpPr>
            <p:spPr>
              <a:xfrm rot="5400000">
                <a:off x="939446" y="4704072"/>
                <a:ext cx="1320800" cy="183762"/>
              </a:xfrm>
              <a:prstGeom prst="line">
                <a:avLst/>
              </a:prstGeom>
              <a:ln w="73025" cap="rnd">
                <a:solidFill>
                  <a:srgbClr val="FF0000"/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5" name="Straight Connector 244"/>
              <p:cNvCxnSpPr/>
              <p:nvPr/>
            </p:nvCxnSpPr>
            <p:spPr>
              <a:xfrm rot="10800000">
                <a:off x="2348260" y="2084503"/>
                <a:ext cx="1867694" cy="873125"/>
              </a:xfrm>
              <a:prstGeom prst="line">
                <a:avLst/>
              </a:prstGeom>
              <a:ln w="73025" cap="rnd">
                <a:solidFill>
                  <a:srgbClr val="FF0000"/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6" name="Straight Connector 245"/>
              <p:cNvCxnSpPr/>
              <p:nvPr/>
            </p:nvCxnSpPr>
            <p:spPr>
              <a:xfrm rot="5400000">
                <a:off x="588982" y="2447934"/>
                <a:ext cx="600075" cy="419313"/>
              </a:xfrm>
              <a:prstGeom prst="line">
                <a:avLst/>
              </a:prstGeom>
              <a:ln w="73025" cap="rnd">
                <a:solidFill>
                  <a:srgbClr val="FF0000"/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Straight Connector 246"/>
              <p:cNvCxnSpPr/>
              <p:nvPr/>
            </p:nvCxnSpPr>
            <p:spPr>
              <a:xfrm rot="10800000" flipV="1">
                <a:off x="757881" y="2805228"/>
                <a:ext cx="893753" cy="300037"/>
              </a:xfrm>
              <a:prstGeom prst="line">
                <a:avLst/>
              </a:prstGeom>
              <a:ln w="73025" cap="rnd">
                <a:solidFill>
                  <a:srgbClr val="0000FF"/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Straight Connector 247"/>
              <p:cNvCxnSpPr/>
              <p:nvPr/>
            </p:nvCxnSpPr>
            <p:spPr>
              <a:xfrm rot="5400000">
                <a:off x="-5735" y="2289235"/>
                <a:ext cx="1143000" cy="193786"/>
              </a:xfrm>
              <a:prstGeom prst="line">
                <a:avLst/>
              </a:prstGeom>
              <a:ln w="73025" cap="rnd">
                <a:solidFill>
                  <a:srgbClr val="FF0000"/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/>
              <p:cNvCxnSpPr/>
              <p:nvPr/>
            </p:nvCxnSpPr>
            <p:spPr>
              <a:xfrm rot="10800000">
                <a:off x="2622233" y="2163878"/>
                <a:ext cx="1638826" cy="25400"/>
              </a:xfrm>
              <a:prstGeom prst="line">
                <a:avLst/>
              </a:prstGeom>
              <a:ln w="73025" cap="rnd">
                <a:solidFill>
                  <a:srgbClr val="FF0000"/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Straight Connector 249"/>
              <p:cNvCxnSpPr/>
              <p:nvPr/>
            </p:nvCxnSpPr>
            <p:spPr>
              <a:xfrm rot="16200000" flipH="1">
                <a:off x="4358755" y="3841580"/>
                <a:ext cx="796925" cy="330772"/>
              </a:xfrm>
              <a:prstGeom prst="line">
                <a:avLst/>
              </a:prstGeom>
              <a:ln w="73025" cap="rnd">
                <a:solidFill>
                  <a:srgbClr val="FF0000"/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1" name="Straight Connector 250"/>
              <p:cNvCxnSpPr/>
              <p:nvPr/>
            </p:nvCxnSpPr>
            <p:spPr>
              <a:xfrm rot="16200000" flipH="1">
                <a:off x="4063333" y="3440911"/>
                <a:ext cx="1828800" cy="100234"/>
              </a:xfrm>
              <a:prstGeom prst="line">
                <a:avLst/>
              </a:prstGeom>
              <a:ln w="73025" cap="rnd">
                <a:solidFill>
                  <a:srgbClr val="FF0000"/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Straight Connector 251"/>
              <p:cNvCxnSpPr/>
              <p:nvPr/>
            </p:nvCxnSpPr>
            <p:spPr>
              <a:xfrm flipV="1">
                <a:off x="4055580" y="4557829"/>
                <a:ext cx="855330" cy="492125"/>
              </a:xfrm>
              <a:prstGeom prst="line">
                <a:avLst/>
              </a:prstGeom>
              <a:ln w="73025" cap="rnd">
                <a:solidFill>
                  <a:srgbClr val="0000FF"/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Straight Connector 252"/>
              <p:cNvCxnSpPr/>
              <p:nvPr/>
            </p:nvCxnSpPr>
            <p:spPr>
              <a:xfrm rot="10800000">
                <a:off x="1651633" y="5726229"/>
                <a:ext cx="1389912" cy="355600"/>
              </a:xfrm>
              <a:prstGeom prst="line">
                <a:avLst/>
              </a:prstGeom>
              <a:ln w="73025" cap="rnd">
                <a:solidFill>
                  <a:srgbClr val="0000FF"/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Connector 253"/>
              <p:cNvCxnSpPr/>
              <p:nvPr/>
            </p:nvCxnSpPr>
            <p:spPr>
              <a:xfrm rot="10800000" flipV="1">
                <a:off x="1790291" y="5435716"/>
                <a:ext cx="1433347" cy="182563"/>
              </a:xfrm>
              <a:prstGeom prst="line">
                <a:avLst/>
              </a:prstGeom>
              <a:ln w="73025" cap="rnd">
                <a:solidFill>
                  <a:srgbClr val="FF0000"/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Straight Connector 254"/>
              <p:cNvCxnSpPr/>
              <p:nvPr/>
            </p:nvCxnSpPr>
            <p:spPr>
              <a:xfrm rot="10800000">
                <a:off x="647623" y="3252903"/>
                <a:ext cx="522887" cy="384175"/>
              </a:xfrm>
              <a:prstGeom prst="line">
                <a:avLst/>
              </a:prstGeom>
              <a:ln w="73025" cap="rnd">
                <a:solidFill>
                  <a:srgbClr val="FF0000"/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6" name="Straight Connector 255"/>
              <p:cNvCxnSpPr/>
              <p:nvPr/>
            </p:nvCxnSpPr>
            <p:spPr>
              <a:xfrm flipV="1">
                <a:off x="1654975" y="4876916"/>
                <a:ext cx="1092551" cy="800100"/>
              </a:xfrm>
              <a:prstGeom prst="line">
                <a:avLst/>
              </a:prstGeom>
              <a:ln w="73025" cap="rnd">
                <a:solidFill>
                  <a:srgbClr val="FF0000"/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3264" name="Group 37"/>
          <p:cNvGrpSpPr>
            <a:grpSpLocks/>
          </p:cNvGrpSpPr>
          <p:nvPr/>
        </p:nvGrpSpPr>
        <p:grpSpPr bwMode="auto">
          <a:xfrm>
            <a:off x="3601119" y="1420813"/>
            <a:ext cx="633328" cy="482600"/>
            <a:chOff x="3071814" y="2286000"/>
            <a:chExt cx="633494" cy="482662"/>
          </a:xfrm>
        </p:grpSpPr>
        <p:sp>
          <p:nvSpPr>
            <p:cNvPr id="53319" name="Freeform 38"/>
            <p:cNvSpPr>
              <a:spLocks noChangeArrowheads="1"/>
            </p:cNvSpPr>
            <p:nvPr/>
          </p:nvSpPr>
          <p:spPr bwMode="auto">
            <a:xfrm>
              <a:off x="3347499" y="2401294"/>
              <a:ext cx="214685" cy="182880"/>
            </a:xfrm>
            <a:custGeom>
              <a:avLst/>
              <a:gdLst>
                <a:gd name="T0" fmla="*/ 0 w 214685"/>
                <a:gd name="T1" fmla="*/ 0 h 182880"/>
                <a:gd name="T2" fmla="*/ 214685 w 214685"/>
                <a:gd name="T3" fmla="*/ 55659 h 182880"/>
                <a:gd name="T4" fmla="*/ 214685 w 214685"/>
                <a:gd name="T5" fmla="*/ 182880 h 182880"/>
                <a:gd name="T6" fmla="*/ 87464 w 214685"/>
                <a:gd name="T7" fmla="*/ 143123 h 182880"/>
                <a:gd name="T8" fmla="*/ 0 w 214685"/>
                <a:gd name="T9" fmla="*/ 143123 h 182880"/>
                <a:gd name="T10" fmla="*/ 0 w 214685"/>
                <a:gd name="T11" fmla="*/ 0 h 1828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4685"/>
                <a:gd name="T19" fmla="*/ 0 h 182880"/>
                <a:gd name="T20" fmla="*/ 214685 w 214685"/>
                <a:gd name="T21" fmla="*/ 182880 h 1828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4685" h="182880">
                  <a:moveTo>
                    <a:pt x="0" y="0"/>
                  </a:moveTo>
                  <a:lnTo>
                    <a:pt x="214685" y="55659"/>
                  </a:lnTo>
                  <a:lnTo>
                    <a:pt x="214685" y="182880"/>
                  </a:lnTo>
                  <a:lnTo>
                    <a:pt x="87464" y="143123"/>
                  </a:lnTo>
                  <a:lnTo>
                    <a:pt x="0" y="143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5F5F5F"/>
                </a:solidFill>
                <a:cs typeface="Arial"/>
              </a:endParaRPr>
            </a:p>
          </p:txBody>
        </p:sp>
        <p:pic>
          <p:nvPicPr>
            <p:cNvPr id="53320" name="Picture 9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1814" y="2286000"/>
              <a:ext cx="633494" cy="482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3265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368" y="4321180"/>
            <a:ext cx="661737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66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132" y="1890713"/>
            <a:ext cx="663408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67" name="Picture 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100000">
            <a:off x="1239797" y="5498225"/>
            <a:ext cx="661988" cy="384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68" name="Picture 3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16" y="2774950"/>
            <a:ext cx="384342" cy="66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3269" name="Group 30"/>
          <p:cNvGrpSpPr>
            <a:grpSpLocks/>
          </p:cNvGrpSpPr>
          <p:nvPr/>
        </p:nvGrpSpPr>
        <p:grpSpPr bwMode="auto">
          <a:xfrm>
            <a:off x="2728830" y="5929313"/>
            <a:ext cx="633328" cy="482600"/>
            <a:chOff x="3071814" y="2286000"/>
            <a:chExt cx="633494" cy="482662"/>
          </a:xfrm>
        </p:grpSpPr>
        <p:sp>
          <p:nvSpPr>
            <p:cNvPr id="53317" name="Freeform 29"/>
            <p:cNvSpPr>
              <a:spLocks noChangeArrowheads="1"/>
            </p:cNvSpPr>
            <p:nvPr/>
          </p:nvSpPr>
          <p:spPr bwMode="auto">
            <a:xfrm>
              <a:off x="3347499" y="2401294"/>
              <a:ext cx="214685" cy="182880"/>
            </a:xfrm>
            <a:custGeom>
              <a:avLst/>
              <a:gdLst>
                <a:gd name="T0" fmla="*/ 0 w 214685"/>
                <a:gd name="T1" fmla="*/ 0 h 182880"/>
                <a:gd name="T2" fmla="*/ 214685 w 214685"/>
                <a:gd name="T3" fmla="*/ 55659 h 182880"/>
                <a:gd name="T4" fmla="*/ 214685 w 214685"/>
                <a:gd name="T5" fmla="*/ 182880 h 182880"/>
                <a:gd name="T6" fmla="*/ 87464 w 214685"/>
                <a:gd name="T7" fmla="*/ 143123 h 182880"/>
                <a:gd name="T8" fmla="*/ 0 w 214685"/>
                <a:gd name="T9" fmla="*/ 143123 h 182880"/>
                <a:gd name="T10" fmla="*/ 0 w 214685"/>
                <a:gd name="T11" fmla="*/ 0 h 1828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4685"/>
                <a:gd name="T19" fmla="*/ 0 h 182880"/>
                <a:gd name="T20" fmla="*/ 214685 w 214685"/>
                <a:gd name="T21" fmla="*/ 182880 h 1828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4685" h="182880">
                  <a:moveTo>
                    <a:pt x="0" y="0"/>
                  </a:moveTo>
                  <a:lnTo>
                    <a:pt x="214685" y="55659"/>
                  </a:lnTo>
                  <a:lnTo>
                    <a:pt x="214685" y="182880"/>
                  </a:lnTo>
                  <a:lnTo>
                    <a:pt x="87464" y="143123"/>
                  </a:lnTo>
                  <a:lnTo>
                    <a:pt x="0" y="143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5F5F5F"/>
                </a:solidFill>
                <a:cs typeface="Arial"/>
              </a:endParaRPr>
            </a:p>
          </p:txBody>
        </p:sp>
        <p:pic>
          <p:nvPicPr>
            <p:cNvPr id="53318" name="Picture 9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1814" y="2286000"/>
              <a:ext cx="633494" cy="482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3270" name="Group 30"/>
          <p:cNvGrpSpPr>
            <a:grpSpLocks/>
          </p:cNvGrpSpPr>
          <p:nvPr/>
        </p:nvGrpSpPr>
        <p:grpSpPr bwMode="auto">
          <a:xfrm>
            <a:off x="2981161" y="5194300"/>
            <a:ext cx="633329" cy="482600"/>
            <a:chOff x="3071814" y="2286000"/>
            <a:chExt cx="633494" cy="482662"/>
          </a:xfrm>
        </p:grpSpPr>
        <p:sp>
          <p:nvSpPr>
            <p:cNvPr id="53315" name="Freeform 29"/>
            <p:cNvSpPr>
              <a:spLocks noChangeArrowheads="1"/>
            </p:cNvSpPr>
            <p:nvPr/>
          </p:nvSpPr>
          <p:spPr bwMode="auto">
            <a:xfrm>
              <a:off x="3347499" y="2401294"/>
              <a:ext cx="214685" cy="182880"/>
            </a:xfrm>
            <a:custGeom>
              <a:avLst/>
              <a:gdLst>
                <a:gd name="T0" fmla="*/ 0 w 214685"/>
                <a:gd name="T1" fmla="*/ 0 h 182880"/>
                <a:gd name="T2" fmla="*/ 214685 w 214685"/>
                <a:gd name="T3" fmla="*/ 55659 h 182880"/>
                <a:gd name="T4" fmla="*/ 214685 w 214685"/>
                <a:gd name="T5" fmla="*/ 182880 h 182880"/>
                <a:gd name="T6" fmla="*/ 87464 w 214685"/>
                <a:gd name="T7" fmla="*/ 143123 h 182880"/>
                <a:gd name="T8" fmla="*/ 0 w 214685"/>
                <a:gd name="T9" fmla="*/ 143123 h 182880"/>
                <a:gd name="T10" fmla="*/ 0 w 214685"/>
                <a:gd name="T11" fmla="*/ 0 h 1828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4685"/>
                <a:gd name="T19" fmla="*/ 0 h 182880"/>
                <a:gd name="T20" fmla="*/ 214685 w 214685"/>
                <a:gd name="T21" fmla="*/ 182880 h 1828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4685" h="182880">
                  <a:moveTo>
                    <a:pt x="0" y="0"/>
                  </a:moveTo>
                  <a:lnTo>
                    <a:pt x="214685" y="55659"/>
                  </a:lnTo>
                  <a:lnTo>
                    <a:pt x="214685" y="182880"/>
                  </a:lnTo>
                  <a:lnTo>
                    <a:pt x="87464" y="143123"/>
                  </a:lnTo>
                  <a:lnTo>
                    <a:pt x="0" y="143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5F5F5F"/>
                </a:solidFill>
                <a:cs typeface="Arial"/>
              </a:endParaRPr>
            </a:p>
          </p:txBody>
        </p:sp>
        <p:pic>
          <p:nvPicPr>
            <p:cNvPr id="53316" name="Picture 9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1814" y="2286000"/>
              <a:ext cx="633494" cy="482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3271" name="Group 30"/>
          <p:cNvGrpSpPr>
            <a:grpSpLocks/>
          </p:cNvGrpSpPr>
          <p:nvPr/>
        </p:nvGrpSpPr>
        <p:grpSpPr bwMode="auto">
          <a:xfrm>
            <a:off x="374319" y="1420813"/>
            <a:ext cx="633329" cy="482600"/>
            <a:chOff x="3071814" y="2286000"/>
            <a:chExt cx="633494" cy="482662"/>
          </a:xfrm>
        </p:grpSpPr>
        <p:sp>
          <p:nvSpPr>
            <p:cNvPr id="53313" name="Freeform 29"/>
            <p:cNvSpPr>
              <a:spLocks noChangeArrowheads="1"/>
            </p:cNvSpPr>
            <p:nvPr/>
          </p:nvSpPr>
          <p:spPr bwMode="auto">
            <a:xfrm>
              <a:off x="3347499" y="2401294"/>
              <a:ext cx="214685" cy="182880"/>
            </a:xfrm>
            <a:custGeom>
              <a:avLst/>
              <a:gdLst>
                <a:gd name="T0" fmla="*/ 0 w 214685"/>
                <a:gd name="T1" fmla="*/ 0 h 182880"/>
                <a:gd name="T2" fmla="*/ 214685 w 214685"/>
                <a:gd name="T3" fmla="*/ 55659 h 182880"/>
                <a:gd name="T4" fmla="*/ 214685 w 214685"/>
                <a:gd name="T5" fmla="*/ 182880 h 182880"/>
                <a:gd name="T6" fmla="*/ 87464 w 214685"/>
                <a:gd name="T7" fmla="*/ 143123 h 182880"/>
                <a:gd name="T8" fmla="*/ 0 w 214685"/>
                <a:gd name="T9" fmla="*/ 143123 h 182880"/>
                <a:gd name="T10" fmla="*/ 0 w 214685"/>
                <a:gd name="T11" fmla="*/ 0 h 1828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4685"/>
                <a:gd name="T19" fmla="*/ 0 h 182880"/>
                <a:gd name="T20" fmla="*/ 214685 w 214685"/>
                <a:gd name="T21" fmla="*/ 182880 h 1828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4685" h="182880">
                  <a:moveTo>
                    <a:pt x="0" y="0"/>
                  </a:moveTo>
                  <a:lnTo>
                    <a:pt x="214685" y="55659"/>
                  </a:lnTo>
                  <a:lnTo>
                    <a:pt x="214685" y="182880"/>
                  </a:lnTo>
                  <a:lnTo>
                    <a:pt x="87464" y="143123"/>
                  </a:lnTo>
                  <a:lnTo>
                    <a:pt x="0" y="143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5F5F5F"/>
                </a:solidFill>
                <a:cs typeface="Arial"/>
              </a:endParaRPr>
            </a:p>
          </p:txBody>
        </p:sp>
        <p:pic>
          <p:nvPicPr>
            <p:cNvPr id="53314" name="Picture 9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1814" y="2286000"/>
              <a:ext cx="633494" cy="482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3272" name="Group 37"/>
          <p:cNvGrpSpPr>
            <a:grpSpLocks/>
          </p:cNvGrpSpPr>
          <p:nvPr/>
        </p:nvGrpSpPr>
        <p:grpSpPr bwMode="auto">
          <a:xfrm>
            <a:off x="865608" y="1979613"/>
            <a:ext cx="633329" cy="482600"/>
            <a:chOff x="3071814" y="2286000"/>
            <a:chExt cx="633494" cy="482662"/>
          </a:xfrm>
        </p:grpSpPr>
        <p:sp>
          <p:nvSpPr>
            <p:cNvPr id="53311" name="Freeform 38"/>
            <p:cNvSpPr>
              <a:spLocks noChangeArrowheads="1"/>
            </p:cNvSpPr>
            <p:nvPr/>
          </p:nvSpPr>
          <p:spPr bwMode="auto">
            <a:xfrm>
              <a:off x="3347499" y="2401294"/>
              <a:ext cx="214685" cy="182880"/>
            </a:xfrm>
            <a:custGeom>
              <a:avLst/>
              <a:gdLst>
                <a:gd name="T0" fmla="*/ 0 w 214685"/>
                <a:gd name="T1" fmla="*/ 0 h 182880"/>
                <a:gd name="T2" fmla="*/ 214685 w 214685"/>
                <a:gd name="T3" fmla="*/ 55659 h 182880"/>
                <a:gd name="T4" fmla="*/ 214685 w 214685"/>
                <a:gd name="T5" fmla="*/ 182880 h 182880"/>
                <a:gd name="T6" fmla="*/ 87464 w 214685"/>
                <a:gd name="T7" fmla="*/ 143123 h 182880"/>
                <a:gd name="T8" fmla="*/ 0 w 214685"/>
                <a:gd name="T9" fmla="*/ 143123 h 182880"/>
                <a:gd name="T10" fmla="*/ 0 w 214685"/>
                <a:gd name="T11" fmla="*/ 0 h 1828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4685"/>
                <a:gd name="T19" fmla="*/ 0 h 182880"/>
                <a:gd name="T20" fmla="*/ 214685 w 214685"/>
                <a:gd name="T21" fmla="*/ 182880 h 1828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4685" h="182880">
                  <a:moveTo>
                    <a:pt x="0" y="0"/>
                  </a:moveTo>
                  <a:lnTo>
                    <a:pt x="214685" y="55659"/>
                  </a:lnTo>
                  <a:lnTo>
                    <a:pt x="214685" y="182880"/>
                  </a:lnTo>
                  <a:lnTo>
                    <a:pt x="87464" y="143123"/>
                  </a:lnTo>
                  <a:lnTo>
                    <a:pt x="0" y="143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5F5F5F"/>
                </a:solidFill>
                <a:cs typeface="Arial"/>
              </a:endParaRPr>
            </a:p>
          </p:txBody>
        </p:sp>
        <p:pic>
          <p:nvPicPr>
            <p:cNvPr id="53312" name="Picture 9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1814" y="2286000"/>
              <a:ext cx="633494" cy="482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3273" name="Group 30"/>
          <p:cNvGrpSpPr>
            <a:grpSpLocks/>
          </p:cNvGrpSpPr>
          <p:nvPr/>
        </p:nvGrpSpPr>
        <p:grpSpPr bwMode="auto">
          <a:xfrm>
            <a:off x="1508961" y="2533650"/>
            <a:ext cx="635000" cy="482600"/>
            <a:chOff x="3071814" y="2286000"/>
            <a:chExt cx="633494" cy="482662"/>
          </a:xfrm>
        </p:grpSpPr>
        <p:sp>
          <p:nvSpPr>
            <p:cNvPr id="53309" name="Freeform 29"/>
            <p:cNvSpPr>
              <a:spLocks noChangeArrowheads="1"/>
            </p:cNvSpPr>
            <p:nvPr/>
          </p:nvSpPr>
          <p:spPr bwMode="auto">
            <a:xfrm>
              <a:off x="3347499" y="2401294"/>
              <a:ext cx="214685" cy="182880"/>
            </a:xfrm>
            <a:custGeom>
              <a:avLst/>
              <a:gdLst>
                <a:gd name="T0" fmla="*/ 0 w 214685"/>
                <a:gd name="T1" fmla="*/ 0 h 182880"/>
                <a:gd name="T2" fmla="*/ 214685 w 214685"/>
                <a:gd name="T3" fmla="*/ 55659 h 182880"/>
                <a:gd name="T4" fmla="*/ 214685 w 214685"/>
                <a:gd name="T5" fmla="*/ 182880 h 182880"/>
                <a:gd name="T6" fmla="*/ 87464 w 214685"/>
                <a:gd name="T7" fmla="*/ 143123 h 182880"/>
                <a:gd name="T8" fmla="*/ 0 w 214685"/>
                <a:gd name="T9" fmla="*/ 143123 h 182880"/>
                <a:gd name="T10" fmla="*/ 0 w 214685"/>
                <a:gd name="T11" fmla="*/ 0 h 1828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4685"/>
                <a:gd name="T19" fmla="*/ 0 h 182880"/>
                <a:gd name="T20" fmla="*/ 214685 w 214685"/>
                <a:gd name="T21" fmla="*/ 182880 h 1828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4685" h="182880">
                  <a:moveTo>
                    <a:pt x="0" y="0"/>
                  </a:moveTo>
                  <a:lnTo>
                    <a:pt x="214685" y="55659"/>
                  </a:lnTo>
                  <a:lnTo>
                    <a:pt x="214685" y="182880"/>
                  </a:lnTo>
                  <a:lnTo>
                    <a:pt x="87464" y="143123"/>
                  </a:lnTo>
                  <a:lnTo>
                    <a:pt x="0" y="143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5F5F5F"/>
                </a:solidFill>
                <a:cs typeface="Arial"/>
              </a:endParaRPr>
            </a:p>
          </p:txBody>
        </p:sp>
        <p:pic>
          <p:nvPicPr>
            <p:cNvPr id="53310" name="Picture 9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1814" y="2286000"/>
              <a:ext cx="633494" cy="482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3274" name="Group 37"/>
          <p:cNvGrpSpPr>
            <a:grpSpLocks/>
          </p:cNvGrpSpPr>
          <p:nvPr/>
        </p:nvGrpSpPr>
        <p:grpSpPr bwMode="auto">
          <a:xfrm>
            <a:off x="4023898" y="1890713"/>
            <a:ext cx="633329" cy="482600"/>
            <a:chOff x="3071814" y="2286000"/>
            <a:chExt cx="633494" cy="482662"/>
          </a:xfrm>
        </p:grpSpPr>
        <p:sp>
          <p:nvSpPr>
            <p:cNvPr id="53307" name="Freeform 38"/>
            <p:cNvSpPr>
              <a:spLocks noChangeArrowheads="1"/>
            </p:cNvSpPr>
            <p:nvPr/>
          </p:nvSpPr>
          <p:spPr bwMode="auto">
            <a:xfrm>
              <a:off x="3347499" y="2401294"/>
              <a:ext cx="214685" cy="182880"/>
            </a:xfrm>
            <a:custGeom>
              <a:avLst/>
              <a:gdLst>
                <a:gd name="T0" fmla="*/ 0 w 214685"/>
                <a:gd name="T1" fmla="*/ 0 h 182880"/>
                <a:gd name="T2" fmla="*/ 214685 w 214685"/>
                <a:gd name="T3" fmla="*/ 55659 h 182880"/>
                <a:gd name="T4" fmla="*/ 214685 w 214685"/>
                <a:gd name="T5" fmla="*/ 182880 h 182880"/>
                <a:gd name="T6" fmla="*/ 87464 w 214685"/>
                <a:gd name="T7" fmla="*/ 143123 h 182880"/>
                <a:gd name="T8" fmla="*/ 0 w 214685"/>
                <a:gd name="T9" fmla="*/ 143123 h 182880"/>
                <a:gd name="T10" fmla="*/ 0 w 214685"/>
                <a:gd name="T11" fmla="*/ 0 h 1828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4685"/>
                <a:gd name="T19" fmla="*/ 0 h 182880"/>
                <a:gd name="T20" fmla="*/ 214685 w 214685"/>
                <a:gd name="T21" fmla="*/ 182880 h 1828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4685" h="182880">
                  <a:moveTo>
                    <a:pt x="0" y="0"/>
                  </a:moveTo>
                  <a:lnTo>
                    <a:pt x="214685" y="55659"/>
                  </a:lnTo>
                  <a:lnTo>
                    <a:pt x="214685" y="182880"/>
                  </a:lnTo>
                  <a:lnTo>
                    <a:pt x="87464" y="143123"/>
                  </a:lnTo>
                  <a:lnTo>
                    <a:pt x="0" y="143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5F5F5F"/>
                </a:solidFill>
                <a:cs typeface="Arial"/>
              </a:endParaRPr>
            </a:p>
          </p:txBody>
        </p:sp>
        <p:pic>
          <p:nvPicPr>
            <p:cNvPr id="53308" name="Picture 9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1814" y="2286000"/>
              <a:ext cx="633494" cy="482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3275" name="Group 30"/>
          <p:cNvGrpSpPr>
            <a:grpSpLocks/>
          </p:cNvGrpSpPr>
          <p:nvPr/>
        </p:nvGrpSpPr>
        <p:grpSpPr bwMode="auto">
          <a:xfrm>
            <a:off x="3948698" y="2576513"/>
            <a:ext cx="633328" cy="482600"/>
            <a:chOff x="3071814" y="2286000"/>
            <a:chExt cx="633494" cy="482662"/>
          </a:xfrm>
        </p:grpSpPr>
        <p:sp>
          <p:nvSpPr>
            <p:cNvPr id="53305" name="Freeform 29"/>
            <p:cNvSpPr>
              <a:spLocks noChangeArrowheads="1"/>
            </p:cNvSpPr>
            <p:nvPr/>
          </p:nvSpPr>
          <p:spPr bwMode="auto">
            <a:xfrm>
              <a:off x="3347499" y="2401294"/>
              <a:ext cx="214685" cy="182880"/>
            </a:xfrm>
            <a:custGeom>
              <a:avLst/>
              <a:gdLst>
                <a:gd name="T0" fmla="*/ 0 w 214685"/>
                <a:gd name="T1" fmla="*/ 0 h 182880"/>
                <a:gd name="T2" fmla="*/ 214685 w 214685"/>
                <a:gd name="T3" fmla="*/ 55659 h 182880"/>
                <a:gd name="T4" fmla="*/ 214685 w 214685"/>
                <a:gd name="T5" fmla="*/ 182880 h 182880"/>
                <a:gd name="T6" fmla="*/ 87464 w 214685"/>
                <a:gd name="T7" fmla="*/ 143123 h 182880"/>
                <a:gd name="T8" fmla="*/ 0 w 214685"/>
                <a:gd name="T9" fmla="*/ 143123 h 182880"/>
                <a:gd name="T10" fmla="*/ 0 w 214685"/>
                <a:gd name="T11" fmla="*/ 0 h 1828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4685"/>
                <a:gd name="T19" fmla="*/ 0 h 182880"/>
                <a:gd name="T20" fmla="*/ 214685 w 214685"/>
                <a:gd name="T21" fmla="*/ 182880 h 1828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4685" h="182880">
                  <a:moveTo>
                    <a:pt x="0" y="0"/>
                  </a:moveTo>
                  <a:lnTo>
                    <a:pt x="214685" y="55659"/>
                  </a:lnTo>
                  <a:lnTo>
                    <a:pt x="214685" y="182880"/>
                  </a:lnTo>
                  <a:lnTo>
                    <a:pt x="87464" y="143123"/>
                  </a:lnTo>
                  <a:lnTo>
                    <a:pt x="0" y="143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5F5F5F"/>
                </a:solidFill>
                <a:cs typeface="Arial"/>
              </a:endParaRPr>
            </a:p>
          </p:txBody>
        </p:sp>
        <p:pic>
          <p:nvPicPr>
            <p:cNvPr id="53306" name="Picture 9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1814" y="2286000"/>
              <a:ext cx="633494" cy="482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3276" name="Group 30"/>
          <p:cNvGrpSpPr>
            <a:grpSpLocks/>
          </p:cNvGrpSpPr>
          <p:nvPr/>
        </p:nvGrpSpPr>
        <p:grpSpPr bwMode="auto">
          <a:xfrm>
            <a:off x="1508961" y="3795713"/>
            <a:ext cx="635000" cy="482600"/>
            <a:chOff x="3071814" y="2286000"/>
            <a:chExt cx="633494" cy="482662"/>
          </a:xfrm>
        </p:grpSpPr>
        <p:sp>
          <p:nvSpPr>
            <p:cNvPr id="53303" name="Freeform 29"/>
            <p:cNvSpPr>
              <a:spLocks noChangeArrowheads="1"/>
            </p:cNvSpPr>
            <p:nvPr/>
          </p:nvSpPr>
          <p:spPr bwMode="auto">
            <a:xfrm>
              <a:off x="3347499" y="2401294"/>
              <a:ext cx="214685" cy="182880"/>
            </a:xfrm>
            <a:custGeom>
              <a:avLst/>
              <a:gdLst>
                <a:gd name="T0" fmla="*/ 0 w 214685"/>
                <a:gd name="T1" fmla="*/ 0 h 182880"/>
                <a:gd name="T2" fmla="*/ 214685 w 214685"/>
                <a:gd name="T3" fmla="*/ 55659 h 182880"/>
                <a:gd name="T4" fmla="*/ 214685 w 214685"/>
                <a:gd name="T5" fmla="*/ 182880 h 182880"/>
                <a:gd name="T6" fmla="*/ 87464 w 214685"/>
                <a:gd name="T7" fmla="*/ 143123 h 182880"/>
                <a:gd name="T8" fmla="*/ 0 w 214685"/>
                <a:gd name="T9" fmla="*/ 143123 h 182880"/>
                <a:gd name="T10" fmla="*/ 0 w 214685"/>
                <a:gd name="T11" fmla="*/ 0 h 1828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4685"/>
                <a:gd name="T19" fmla="*/ 0 h 182880"/>
                <a:gd name="T20" fmla="*/ 214685 w 214685"/>
                <a:gd name="T21" fmla="*/ 182880 h 1828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4685" h="182880">
                  <a:moveTo>
                    <a:pt x="0" y="0"/>
                  </a:moveTo>
                  <a:lnTo>
                    <a:pt x="214685" y="55659"/>
                  </a:lnTo>
                  <a:lnTo>
                    <a:pt x="214685" y="182880"/>
                  </a:lnTo>
                  <a:lnTo>
                    <a:pt x="87464" y="143123"/>
                  </a:lnTo>
                  <a:lnTo>
                    <a:pt x="0" y="143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5F5F5F"/>
                </a:solidFill>
                <a:cs typeface="Arial"/>
              </a:endParaRPr>
            </a:p>
          </p:txBody>
        </p:sp>
        <p:pic>
          <p:nvPicPr>
            <p:cNvPr id="53304" name="Picture 9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1814" y="2286000"/>
              <a:ext cx="633494" cy="482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3277" name="Group 30"/>
          <p:cNvGrpSpPr>
            <a:grpSpLocks/>
          </p:cNvGrpSpPr>
          <p:nvPr/>
        </p:nvGrpSpPr>
        <p:grpSpPr bwMode="auto">
          <a:xfrm>
            <a:off x="1814766" y="4329113"/>
            <a:ext cx="633329" cy="482600"/>
            <a:chOff x="3071814" y="2286000"/>
            <a:chExt cx="633494" cy="482662"/>
          </a:xfrm>
        </p:grpSpPr>
        <p:sp>
          <p:nvSpPr>
            <p:cNvPr id="53301" name="Freeform 29"/>
            <p:cNvSpPr>
              <a:spLocks noChangeArrowheads="1"/>
            </p:cNvSpPr>
            <p:nvPr/>
          </p:nvSpPr>
          <p:spPr bwMode="auto">
            <a:xfrm>
              <a:off x="3347499" y="2401294"/>
              <a:ext cx="214685" cy="182880"/>
            </a:xfrm>
            <a:custGeom>
              <a:avLst/>
              <a:gdLst>
                <a:gd name="T0" fmla="*/ 0 w 214685"/>
                <a:gd name="T1" fmla="*/ 0 h 182880"/>
                <a:gd name="T2" fmla="*/ 214685 w 214685"/>
                <a:gd name="T3" fmla="*/ 55659 h 182880"/>
                <a:gd name="T4" fmla="*/ 214685 w 214685"/>
                <a:gd name="T5" fmla="*/ 182880 h 182880"/>
                <a:gd name="T6" fmla="*/ 87464 w 214685"/>
                <a:gd name="T7" fmla="*/ 143123 h 182880"/>
                <a:gd name="T8" fmla="*/ 0 w 214685"/>
                <a:gd name="T9" fmla="*/ 143123 h 182880"/>
                <a:gd name="T10" fmla="*/ 0 w 214685"/>
                <a:gd name="T11" fmla="*/ 0 h 1828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4685"/>
                <a:gd name="T19" fmla="*/ 0 h 182880"/>
                <a:gd name="T20" fmla="*/ 214685 w 214685"/>
                <a:gd name="T21" fmla="*/ 182880 h 1828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4685" h="182880">
                  <a:moveTo>
                    <a:pt x="0" y="0"/>
                  </a:moveTo>
                  <a:lnTo>
                    <a:pt x="214685" y="55659"/>
                  </a:lnTo>
                  <a:lnTo>
                    <a:pt x="214685" y="182880"/>
                  </a:lnTo>
                  <a:lnTo>
                    <a:pt x="87464" y="143123"/>
                  </a:lnTo>
                  <a:lnTo>
                    <a:pt x="0" y="143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5F5F5F"/>
                </a:solidFill>
                <a:cs typeface="Arial"/>
              </a:endParaRPr>
            </a:p>
          </p:txBody>
        </p:sp>
        <p:pic>
          <p:nvPicPr>
            <p:cNvPr id="53302" name="Picture 9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1814" y="2286000"/>
              <a:ext cx="633494" cy="482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3278" name="Group 30"/>
          <p:cNvGrpSpPr>
            <a:grpSpLocks/>
          </p:cNvGrpSpPr>
          <p:nvPr/>
        </p:nvGrpSpPr>
        <p:grpSpPr bwMode="auto">
          <a:xfrm>
            <a:off x="4216067" y="3252788"/>
            <a:ext cx="633328" cy="482600"/>
            <a:chOff x="3071814" y="2286000"/>
            <a:chExt cx="633494" cy="482662"/>
          </a:xfrm>
        </p:grpSpPr>
        <p:sp>
          <p:nvSpPr>
            <p:cNvPr id="53299" name="Freeform 29"/>
            <p:cNvSpPr>
              <a:spLocks noChangeArrowheads="1"/>
            </p:cNvSpPr>
            <p:nvPr/>
          </p:nvSpPr>
          <p:spPr bwMode="auto">
            <a:xfrm>
              <a:off x="3347499" y="2401294"/>
              <a:ext cx="214685" cy="182880"/>
            </a:xfrm>
            <a:custGeom>
              <a:avLst/>
              <a:gdLst>
                <a:gd name="T0" fmla="*/ 0 w 214685"/>
                <a:gd name="T1" fmla="*/ 0 h 182880"/>
                <a:gd name="T2" fmla="*/ 214685 w 214685"/>
                <a:gd name="T3" fmla="*/ 55659 h 182880"/>
                <a:gd name="T4" fmla="*/ 214685 w 214685"/>
                <a:gd name="T5" fmla="*/ 182880 h 182880"/>
                <a:gd name="T6" fmla="*/ 87464 w 214685"/>
                <a:gd name="T7" fmla="*/ 143123 h 182880"/>
                <a:gd name="T8" fmla="*/ 0 w 214685"/>
                <a:gd name="T9" fmla="*/ 143123 h 182880"/>
                <a:gd name="T10" fmla="*/ 0 w 214685"/>
                <a:gd name="T11" fmla="*/ 0 h 1828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4685"/>
                <a:gd name="T19" fmla="*/ 0 h 182880"/>
                <a:gd name="T20" fmla="*/ 214685 w 214685"/>
                <a:gd name="T21" fmla="*/ 182880 h 1828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4685" h="182880">
                  <a:moveTo>
                    <a:pt x="0" y="0"/>
                  </a:moveTo>
                  <a:lnTo>
                    <a:pt x="214685" y="55659"/>
                  </a:lnTo>
                  <a:lnTo>
                    <a:pt x="214685" y="182880"/>
                  </a:lnTo>
                  <a:lnTo>
                    <a:pt x="87464" y="143123"/>
                  </a:lnTo>
                  <a:lnTo>
                    <a:pt x="0" y="143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5F5F5F"/>
                </a:solidFill>
                <a:cs typeface="Arial"/>
              </a:endParaRPr>
            </a:p>
          </p:txBody>
        </p:sp>
        <p:pic>
          <p:nvPicPr>
            <p:cNvPr id="53300" name="Picture 9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1814" y="2286000"/>
              <a:ext cx="633494" cy="482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3279" name="Group 30"/>
          <p:cNvGrpSpPr>
            <a:grpSpLocks/>
          </p:cNvGrpSpPr>
          <p:nvPr/>
        </p:nvGrpSpPr>
        <p:grpSpPr bwMode="auto">
          <a:xfrm>
            <a:off x="3423988" y="3338513"/>
            <a:ext cx="633328" cy="482600"/>
            <a:chOff x="3071814" y="2286000"/>
            <a:chExt cx="633494" cy="482662"/>
          </a:xfrm>
        </p:grpSpPr>
        <p:sp>
          <p:nvSpPr>
            <p:cNvPr id="53297" name="Freeform 29"/>
            <p:cNvSpPr>
              <a:spLocks noChangeArrowheads="1"/>
            </p:cNvSpPr>
            <p:nvPr/>
          </p:nvSpPr>
          <p:spPr bwMode="auto">
            <a:xfrm>
              <a:off x="3347499" y="2401294"/>
              <a:ext cx="214685" cy="182880"/>
            </a:xfrm>
            <a:custGeom>
              <a:avLst/>
              <a:gdLst>
                <a:gd name="T0" fmla="*/ 0 w 214685"/>
                <a:gd name="T1" fmla="*/ 0 h 182880"/>
                <a:gd name="T2" fmla="*/ 214685 w 214685"/>
                <a:gd name="T3" fmla="*/ 55659 h 182880"/>
                <a:gd name="T4" fmla="*/ 214685 w 214685"/>
                <a:gd name="T5" fmla="*/ 182880 h 182880"/>
                <a:gd name="T6" fmla="*/ 87464 w 214685"/>
                <a:gd name="T7" fmla="*/ 143123 h 182880"/>
                <a:gd name="T8" fmla="*/ 0 w 214685"/>
                <a:gd name="T9" fmla="*/ 143123 h 182880"/>
                <a:gd name="T10" fmla="*/ 0 w 214685"/>
                <a:gd name="T11" fmla="*/ 0 h 1828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4685"/>
                <a:gd name="T19" fmla="*/ 0 h 182880"/>
                <a:gd name="T20" fmla="*/ 214685 w 214685"/>
                <a:gd name="T21" fmla="*/ 182880 h 1828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4685" h="182880">
                  <a:moveTo>
                    <a:pt x="0" y="0"/>
                  </a:moveTo>
                  <a:lnTo>
                    <a:pt x="214685" y="55659"/>
                  </a:lnTo>
                  <a:lnTo>
                    <a:pt x="214685" y="182880"/>
                  </a:lnTo>
                  <a:lnTo>
                    <a:pt x="87464" y="143123"/>
                  </a:lnTo>
                  <a:lnTo>
                    <a:pt x="0" y="143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5F5F5F"/>
                </a:solidFill>
                <a:cs typeface="Arial"/>
              </a:endParaRPr>
            </a:p>
          </p:txBody>
        </p:sp>
        <p:pic>
          <p:nvPicPr>
            <p:cNvPr id="53298" name="Picture 9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1814" y="2286000"/>
              <a:ext cx="633494" cy="482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3280" name="Group 37"/>
          <p:cNvGrpSpPr>
            <a:grpSpLocks/>
          </p:cNvGrpSpPr>
          <p:nvPr/>
        </p:nvGrpSpPr>
        <p:grpSpPr bwMode="auto">
          <a:xfrm>
            <a:off x="4657224" y="2220913"/>
            <a:ext cx="633328" cy="482600"/>
            <a:chOff x="3071814" y="2286000"/>
            <a:chExt cx="633494" cy="482662"/>
          </a:xfrm>
        </p:grpSpPr>
        <p:sp>
          <p:nvSpPr>
            <p:cNvPr id="53295" name="Freeform 38"/>
            <p:cNvSpPr>
              <a:spLocks noChangeArrowheads="1"/>
            </p:cNvSpPr>
            <p:nvPr/>
          </p:nvSpPr>
          <p:spPr bwMode="auto">
            <a:xfrm>
              <a:off x="3347499" y="2401294"/>
              <a:ext cx="214685" cy="182880"/>
            </a:xfrm>
            <a:custGeom>
              <a:avLst/>
              <a:gdLst>
                <a:gd name="T0" fmla="*/ 0 w 214685"/>
                <a:gd name="T1" fmla="*/ 0 h 182880"/>
                <a:gd name="T2" fmla="*/ 214685 w 214685"/>
                <a:gd name="T3" fmla="*/ 55659 h 182880"/>
                <a:gd name="T4" fmla="*/ 214685 w 214685"/>
                <a:gd name="T5" fmla="*/ 182880 h 182880"/>
                <a:gd name="T6" fmla="*/ 87464 w 214685"/>
                <a:gd name="T7" fmla="*/ 143123 h 182880"/>
                <a:gd name="T8" fmla="*/ 0 w 214685"/>
                <a:gd name="T9" fmla="*/ 143123 h 182880"/>
                <a:gd name="T10" fmla="*/ 0 w 214685"/>
                <a:gd name="T11" fmla="*/ 0 h 1828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4685"/>
                <a:gd name="T19" fmla="*/ 0 h 182880"/>
                <a:gd name="T20" fmla="*/ 214685 w 214685"/>
                <a:gd name="T21" fmla="*/ 182880 h 1828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4685" h="182880">
                  <a:moveTo>
                    <a:pt x="0" y="0"/>
                  </a:moveTo>
                  <a:lnTo>
                    <a:pt x="214685" y="55659"/>
                  </a:lnTo>
                  <a:lnTo>
                    <a:pt x="214685" y="182880"/>
                  </a:lnTo>
                  <a:lnTo>
                    <a:pt x="87464" y="143123"/>
                  </a:lnTo>
                  <a:lnTo>
                    <a:pt x="0" y="143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5F5F5F"/>
                </a:solidFill>
                <a:cs typeface="Arial"/>
              </a:endParaRPr>
            </a:p>
          </p:txBody>
        </p:sp>
        <p:pic>
          <p:nvPicPr>
            <p:cNvPr id="53296" name="Picture 9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1814" y="2286000"/>
              <a:ext cx="633494" cy="482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3281" name="Group 30"/>
          <p:cNvGrpSpPr>
            <a:grpSpLocks/>
          </p:cNvGrpSpPr>
          <p:nvPr/>
        </p:nvGrpSpPr>
        <p:grpSpPr bwMode="auto">
          <a:xfrm>
            <a:off x="924093" y="3494088"/>
            <a:ext cx="633328" cy="482600"/>
            <a:chOff x="3071814" y="2286000"/>
            <a:chExt cx="633494" cy="482662"/>
          </a:xfrm>
        </p:grpSpPr>
        <p:sp>
          <p:nvSpPr>
            <p:cNvPr id="53293" name="Freeform 29"/>
            <p:cNvSpPr>
              <a:spLocks noChangeArrowheads="1"/>
            </p:cNvSpPr>
            <p:nvPr/>
          </p:nvSpPr>
          <p:spPr bwMode="auto">
            <a:xfrm>
              <a:off x="3347499" y="2401294"/>
              <a:ext cx="214685" cy="182880"/>
            </a:xfrm>
            <a:custGeom>
              <a:avLst/>
              <a:gdLst>
                <a:gd name="T0" fmla="*/ 0 w 214685"/>
                <a:gd name="T1" fmla="*/ 0 h 182880"/>
                <a:gd name="T2" fmla="*/ 214685 w 214685"/>
                <a:gd name="T3" fmla="*/ 55659 h 182880"/>
                <a:gd name="T4" fmla="*/ 214685 w 214685"/>
                <a:gd name="T5" fmla="*/ 182880 h 182880"/>
                <a:gd name="T6" fmla="*/ 87464 w 214685"/>
                <a:gd name="T7" fmla="*/ 143123 h 182880"/>
                <a:gd name="T8" fmla="*/ 0 w 214685"/>
                <a:gd name="T9" fmla="*/ 143123 h 182880"/>
                <a:gd name="T10" fmla="*/ 0 w 214685"/>
                <a:gd name="T11" fmla="*/ 0 h 1828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4685"/>
                <a:gd name="T19" fmla="*/ 0 h 182880"/>
                <a:gd name="T20" fmla="*/ 214685 w 214685"/>
                <a:gd name="T21" fmla="*/ 182880 h 1828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4685" h="182880">
                  <a:moveTo>
                    <a:pt x="0" y="0"/>
                  </a:moveTo>
                  <a:lnTo>
                    <a:pt x="214685" y="55659"/>
                  </a:lnTo>
                  <a:lnTo>
                    <a:pt x="214685" y="182880"/>
                  </a:lnTo>
                  <a:lnTo>
                    <a:pt x="87464" y="143123"/>
                  </a:lnTo>
                  <a:lnTo>
                    <a:pt x="0" y="143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5F5F5F"/>
                </a:solidFill>
                <a:cs typeface="Arial"/>
              </a:endParaRPr>
            </a:p>
          </p:txBody>
        </p:sp>
        <p:pic>
          <p:nvPicPr>
            <p:cNvPr id="53294" name="Picture 9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1814" y="2286000"/>
              <a:ext cx="633494" cy="482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3282" name="Group 56"/>
          <p:cNvGrpSpPr>
            <a:grpSpLocks/>
          </p:cNvGrpSpPr>
          <p:nvPr/>
        </p:nvGrpSpPr>
        <p:grpSpPr bwMode="auto">
          <a:xfrm>
            <a:off x="2511593" y="4567238"/>
            <a:ext cx="633328" cy="482600"/>
            <a:chOff x="3071814" y="2286000"/>
            <a:chExt cx="633494" cy="482662"/>
          </a:xfrm>
        </p:grpSpPr>
        <p:sp>
          <p:nvSpPr>
            <p:cNvPr id="53291" name="Freeform 57"/>
            <p:cNvSpPr>
              <a:spLocks noChangeArrowheads="1"/>
            </p:cNvSpPr>
            <p:nvPr/>
          </p:nvSpPr>
          <p:spPr bwMode="auto">
            <a:xfrm>
              <a:off x="3347499" y="2401294"/>
              <a:ext cx="214685" cy="182880"/>
            </a:xfrm>
            <a:custGeom>
              <a:avLst/>
              <a:gdLst>
                <a:gd name="T0" fmla="*/ 0 w 214685"/>
                <a:gd name="T1" fmla="*/ 0 h 182880"/>
                <a:gd name="T2" fmla="*/ 214685 w 214685"/>
                <a:gd name="T3" fmla="*/ 55659 h 182880"/>
                <a:gd name="T4" fmla="*/ 214685 w 214685"/>
                <a:gd name="T5" fmla="*/ 182880 h 182880"/>
                <a:gd name="T6" fmla="*/ 87464 w 214685"/>
                <a:gd name="T7" fmla="*/ 143123 h 182880"/>
                <a:gd name="T8" fmla="*/ 0 w 214685"/>
                <a:gd name="T9" fmla="*/ 143123 h 182880"/>
                <a:gd name="T10" fmla="*/ 0 w 214685"/>
                <a:gd name="T11" fmla="*/ 0 h 1828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4685"/>
                <a:gd name="T19" fmla="*/ 0 h 182880"/>
                <a:gd name="T20" fmla="*/ 214685 w 214685"/>
                <a:gd name="T21" fmla="*/ 182880 h 1828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4685" h="182880">
                  <a:moveTo>
                    <a:pt x="0" y="0"/>
                  </a:moveTo>
                  <a:lnTo>
                    <a:pt x="214685" y="55659"/>
                  </a:lnTo>
                  <a:lnTo>
                    <a:pt x="214685" y="182880"/>
                  </a:lnTo>
                  <a:lnTo>
                    <a:pt x="87464" y="143123"/>
                  </a:lnTo>
                  <a:lnTo>
                    <a:pt x="0" y="143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5F5F5F"/>
                </a:solidFill>
                <a:cs typeface="Arial"/>
              </a:endParaRPr>
            </a:p>
          </p:txBody>
        </p:sp>
        <p:pic>
          <p:nvPicPr>
            <p:cNvPr id="53292" name="Picture 9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1814" y="2286000"/>
              <a:ext cx="633494" cy="482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3283" name="Group 30"/>
          <p:cNvGrpSpPr>
            <a:grpSpLocks/>
          </p:cNvGrpSpPr>
          <p:nvPr/>
        </p:nvGrpSpPr>
        <p:grpSpPr bwMode="auto">
          <a:xfrm>
            <a:off x="3699713" y="4837113"/>
            <a:ext cx="633329" cy="482600"/>
            <a:chOff x="3071814" y="2286000"/>
            <a:chExt cx="633494" cy="482662"/>
          </a:xfrm>
        </p:grpSpPr>
        <p:sp>
          <p:nvSpPr>
            <p:cNvPr id="53289" name="Freeform 29"/>
            <p:cNvSpPr>
              <a:spLocks noChangeArrowheads="1"/>
            </p:cNvSpPr>
            <p:nvPr/>
          </p:nvSpPr>
          <p:spPr bwMode="auto">
            <a:xfrm>
              <a:off x="3347499" y="2401294"/>
              <a:ext cx="214685" cy="182880"/>
            </a:xfrm>
            <a:custGeom>
              <a:avLst/>
              <a:gdLst>
                <a:gd name="T0" fmla="*/ 0 w 214685"/>
                <a:gd name="T1" fmla="*/ 0 h 182880"/>
                <a:gd name="T2" fmla="*/ 214685 w 214685"/>
                <a:gd name="T3" fmla="*/ 55659 h 182880"/>
                <a:gd name="T4" fmla="*/ 214685 w 214685"/>
                <a:gd name="T5" fmla="*/ 182880 h 182880"/>
                <a:gd name="T6" fmla="*/ 87464 w 214685"/>
                <a:gd name="T7" fmla="*/ 143123 h 182880"/>
                <a:gd name="T8" fmla="*/ 0 w 214685"/>
                <a:gd name="T9" fmla="*/ 143123 h 182880"/>
                <a:gd name="T10" fmla="*/ 0 w 214685"/>
                <a:gd name="T11" fmla="*/ 0 h 1828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4685"/>
                <a:gd name="T19" fmla="*/ 0 h 182880"/>
                <a:gd name="T20" fmla="*/ 214685 w 214685"/>
                <a:gd name="T21" fmla="*/ 182880 h 1828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4685" h="182880">
                  <a:moveTo>
                    <a:pt x="0" y="0"/>
                  </a:moveTo>
                  <a:lnTo>
                    <a:pt x="214685" y="55659"/>
                  </a:lnTo>
                  <a:lnTo>
                    <a:pt x="214685" y="182880"/>
                  </a:lnTo>
                  <a:lnTo>
                    <a:pt x="87464" y="143123"/>
                  </a:lnTo>
                  <a:lnTo>
                    <a:pt x="0" y="143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5F5F5F"/>
                </a:solidFill>
                <a:cs typeface="Arial"/>
              </a:endParaRPr>
            </a:p>
          </p:txBody>
        </p:sp>
        <p:pic>
          <p:nvPicPr>
            <p:cNvPr id="53290" name="Picture 9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1814" y="2286000"/>
              <a:ext cx="633494" cy="482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3284" name="Group 30"/>
          <p:cNvGrpSpPr>
            <a:grpSpLocks/>
          </p:cNvGrpSpPr>
          <p:nvPr/>
        </p:nvGrpSpPr>
        <p:grpSpPr bwMode="auto">
          <a:xfrm>
            <a:off x="823830" y="4176713"/>
            <a:ext cx="633328" cy="482600"/>
            <a:chOff x="3071814" y="2286000"/>
            <a:chExt cx="633494" cy="482662"/>
          </a:xfrm>
        </p:grpSpPr>
        <p:sp>
          <p:nvSpPr>
            <p:cNvPr id="53287" name="Freeform 29"/>
            <p:cNvSpPr>
              <a:spLocks noChangeArrowheads="1"/>
            </p:cNvSpPr>
            <p:nvPr/>
          </p:nvSpPr>
          <p:spPr bwMode="auto">
            <a:xfrm>
              <a:off x="3347499" y="2401294"/>
              <a:ext cx="214685" cy="182880"/>
            </a:xfrm>
            <a:custGeom>
              <a:avLst/>
              <a:gdLst>
                <a:gd name="T0" fmla="*/ 0 w 214685"/>
                <a:gd name="T1" fmla="*/ 0 h 182880"/>
                <a:gd name="T2" fmla="*/ 214685 w 214685"/>
                <a:gd name="T3" fmla="*/ 55659 h 182880"/>
                <a:gd name="T4" fmla="*/ 214685 w 214685"/>
                <a:gd name="T5" fmla="*/ 182880 h 182880"/>
                <a:gd name="T6" fmla="*/ 87464 w 214685"/>
                <a:gd name="T7" fmla="*/ 143123 h 182880"/>
                <a:gd name="T8" fmla="*/ 0 w 214685"/>
                <a:gd name="T9" fmla="*/ 143123 h 182880"/>
                <a:gd name="T10" fmla="*/ 0 w 214685"/>
                <a:gd name="T11" fmla="*/ 0 h 1828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4685"/>
                <a:gd name="T19" fmla="*/ 0 h 182880"/>
                <a:gd name="T20" fmla="*/ 214685 w 214685"/>
                <a:gd name="T21" fmla="*/ 182880 h 1828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4685" h="182880">
                  <a:moveTo>
                    <a:pt x="0" y="0"/>
                  </a:moveTo>
                  <a:lnTo>
                    <a:pt x="214685" y="55659"/>
                  </a:lnTo>
                  <a:lnTo>
                    <a:pt x="214685" y="182880"/>
                  </a:lnTo>
                  <a:lnTo>
                    <a:pt x="87464" y="143123"/>
                  </a:lnTo>
                  <a:lnTo>
                    <a:pt x="0" y="143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5F5F5F"/>
                </a:solidFill>
                <a:cs typeface="Arial"/>
              </a:endParaRPr>
            </a:p>
          </p:txBody>
        </p:sp>
        <p:pic>
          <p:nvPicPr>
            <p:cNvPr id="53288" name="Picture 9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1814" y="2286000"/>
              <a:ext cx="633494" cy="482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310" name="Straight Connector 309"/>
          <p:cNvCxnSpPr/>
          <p:nvPr/>
        </p:nvCxnSpPr>
        <p:spPr>
          <a:xfrm>
            <a:off x="4597069" y="6227763"/>
            <a:ext cx="1051092" cy="0"/>
          </a:xfrm>
          <a:prstGeom prst="line">
            <a:avLst/>
          </a:prstGeom>
          <a:ln w="73025" cap="rnd">
            <a:solidFill>
              <a:srgbClr val="0000FF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1" name="Straight Connector 310"/>
          <p:cNvCxnSpPr/>
          <p:nvPr/>
        </p:nvCxnSpPr>
        <p:spPr>
          <a:xfrm>
            <a:off x="4597069" y="6400800"/>
            <a:ext cx="1051092" cy="0"/>
          </a:xfrm>
          <a:prstGeom prst="line">
            <a:avLst/>
          </a:prstGeom>
          <a:ln w="73025" cap="rnd">
            <a:solidFill>
              <a:srgbClr val="FF0000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5" name="TextBox 125"/>
          <p:cNvSpPr txBox="1">
            <a:spLocks noChangeArrowheads="1"/>
          </p:cNvSpPr>
          <p:nvPr/>
        </p:nvSpPr>
        <p:spPr bwMode="auto">
          <a:xfrm>
            <a:off x="3352800" y="5811433"/>
            <a:ext cx="1191461" cy="665567"/>
          </a:xfrm>
          <a:prstGeom prst="rect">
            <a:avLst/>
          </a:prstGeom>
          <a:noFill/>
          <a:ln>
            <a:noFill/>
          </a:ln>
          <a:extLst/>
        </p:spPr>
        <p:txBody>
          <a:bodyPr tIns="274320" bIns="0" anchor="b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r">
              <a:lnSpc>
                <a:spcPts val="1500"/>
              </a:lnSpc>
            </a:pPr>
            <a:r>
              <a:rPr lang="en-US" sz="1400" dirty="0" smtClean="0">
                <a:solidFill>
                  <a:srgbClr val="000000"/>
                </a:solidFill>
              </a:rPr>
              <a:t>2.4 GHz</a:t>
            </a:r>
          </a:p>
          <a:p>
            <a:pPr algn="r">
              <a:lnSpc>
                <a:spcPts val="1500"/>
              </a:lnSpc>
            </a:pPr>
            <a:r>
              <a:rPr lang="en-US" sz="1400" dirty="0" smtClean="0">
                <a:solidFill>
                  <a:srgbClr val="000000"/>
                </a:solidFill>
              </a:rPr>
              <a:t>5 GHZ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730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2"/>
          <p:cNvSpPr>
            <a:spLocks noGrp="1"/>
          </p:cNvSpPr>
          <p:nvPr>
            <p:ph idx="1"/>
          </p:nvPr>
        </p:nvSpPr>
        <p:spPr>
          <a:xfrm>
            <a:off x="217488" y="1104900"/>
            <a:ext cx="5351462" cy="4281488"/>
          </a:xfrm>
        </p:spPr>
        <p:txBody>
          <a:bodyPr/>
          <a:lstStyle/>
          <a:p>
            <a:pPr marL="177800" indent="-177800"/>
            <a:r>
              <a:rPr lang="en-US" sz="1600" dirty="0">
                <a:latin typeface="Trebuchet MS" pitchFamily="34" charset="0"/>
                <a:cs typeface="ＭＳ Ｐゴシック"/>
              </a:rPr>
              <a:t>predictive capacity management technique </a:t>
            </a:r>
          </a:p>
          <a:p>
            <a:pPr marL="177800" indent="-177800"/>
            <a:r>
              <a:rPr lang="en-US" sz="1600" dirty="0" smtClean="0">
                <a:latin typeface="Trebuchet MS" pitchFamily="34" charset="0"/>
                <a:cs typeface="ＭＳ Ｐゴシック"/>
              </a:rPr>
              <a:t>Maintains </a:t>
            </a:r>
            <a:r>
              <a:rPr lang="en-US" sz="1600" dirty="0">
                <a:latin typeface="Trebuchet MS" pitchFamily="34" charset="0"/>
                <a:cs typeface="ＭＳ Ｐゴシック"/>
              </a:rPr>
              <a:t>maximum network throughput</a:t>
            </a:r>
          </a:p>
          <a:p>
            <a:pPr marL="177800" indent="-177800"/>
            <a:r>
              <a:rPr lang="en-US" sz="1600" dirty="0" smtClean="0">
                <a:latin typeface="Trebuchet MS" pitchFamily="34" charset="0"/>
                <a:cs typeface="ＭＳ Ｐゴシック"/>
              </a:rPr>
              <a:t>Quickly avoids interference from congested and noisy environments</a:t>
            </a:r>
          </a:p>
          <a:p>
            <a:pPr marL="177800" indent="-177800">
              <a:buFont typeface="Lucida Grande"/>
              <a:buNone/>
            </a:pPr>
            <a:r>
              <a:rPr lang="en-US" sz="2000" dirty="0" smtClean="0">
                <a:latin typeface="Trebuchet MS" pitchFamily="34" charset="0"/>
                <a:cs typeface="ＭＳ Ｐゴシック"/>
              </a:rPr>
              <a:t>Feature Summary</a:t>
            </a:r>
          </a:p>
          <a:p>
            <a:pPr marL="177800" indent="-177800"/>
            <a:r>
              <a:rPr lang="en-US" sz="1600" dirty="0" smtClean="0">
                <a:latin typeface="Trebuchet MS" pitchFamily="34" charset="0"/>
                <a:cs typeface="ＭＳ Ｐゴシック"/>
              </a:rPr>
              <a:t>Continuously learns network capacity to evolve channel decision intelligence</a:t>
            </a:r>
          </a:p>
          <a:p>
            <a:pPr marL="177800" indent="-177800"/>
            <a:r>
              <a:rPr lang="en-US" sz="1600" dirty="0" smtClean="0">
                <a:latin typeface="Trebuchet MS" pitchFamily="34" charset="0"/>
                <a:cs typeface="ＭＳ Ｐゴシック"/>
              </a:rPr>
              <a:t>Evaluates all channels, not just 1/6/11, by using them – no background scanning or guessing required</a:t>
            </a:r>
          </a:p>
          <a:p>
            <a:pPr marL="177800" indent="-177800"/>
            <a:r>
              <a:rPr lang="en-US" sz="1600" dirty="0" smtClean="0">
                <a:latin typeface="Trebuchet MS" pitchFamily="34" charset="0"/>
                <a:cs typeface="ＭＳ Ｐゴシック"/>
              </a:rPr>
              <a:t>Fast reaction (in seconds) to significant drop in throughput</a:t>
            </a:r>
          </a:p>
          <a:p>
            <a:pPr marL="177800" indent="-177800"/>
            <a:r>
              <a:rPr lang="en-US" sz="1600" dirty="0" smtClean="0">
                <a:latin typeface="Trebuchet MS" pitchFamily="34" charset="0"/>
                <a:cs typeface="ＭＳ Ｐゴシック"/>
              </a:rPr>
              <a:t>Wi-Fi Client friendly using 802.11h</a:t>
            </a:r>
          </a:p>
          <a:p>
            <a:pPr marL="177800" indent="-177800"/>
            <a:r>
              <a:rPr lang="en-US" sz="1600" dirty="0" smtClean="0">
                <a:latin typeface="Trebuchet MS" pitchFamily="34" charset="0"/>
                <a:cs typeface="ＭＳ Ｐゴシック"/>
              </a:rPr>
              <a:t>Supports 2.4 GHz, 5 GHz and Mesh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6425" y="2671763"/>
            <a:ext cx="2992438" cy="347027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4339" name="Straight Connector 3"/>
          <p:cNvCxnSpPr>
            <a:cxnSpLocks noChangeShapeType="1"/>
          </p:cNvCxnSpPr>
          <p:nvPr/>
        </p:nvCxnSpPr>
        <p:spPr bwMode="auto">
          <a:xfrm flipV="1">
            <a:off x="6680200" y="4006850"/>
            <a:ext cx="317500" cy="1931988"/>
          </a:xfrm>
          <a:prstGeom prst="line">
            <a:avLst/>
          </a:prstGeom>
          <a:noFill/>
          <a:ln w="127000" cap="rnd" algn="ctr">
            <a:solidFill>
              <a:srgbClr val="008000">
                <a:alpha val="59999"/>
              </a:srgbClr>
            </a:solidFill>
            <a:prstDash val="sysDash"/>
            <a:round/>
            <a:headEnd/>
            <a:tailEnd/>
          </a:ln>
        </p:spPr>
      </p:cxnSp>
      <p:cxnSp>
        <p:nvCxnSpPr>
          <p:cNvPr id="14340" name="Straight Connector 6"/>
          <p:cNvCxnSpPr>
            <a:cxnSpLocks noChangeShapeType="1"/>
          </p:cNvCxnSpPr>
          <p:nvPr/>
        </p:nvCxnSpPr>
        <p:spPr bwMode="auto">
          <a:xfrm flipH="1" flipV="1">
            <a:off x="7296150" y="4173538"/>
            <a:ext cx="1368425" cy="1328737"/>
          </a:xfrm>
          <a:prstGeom prst="line">
            <a:avLst/>
          </a:prstGeom>
          <a:noFill/>
          <a:ln w="57150" cap="rnd" algn="ctr">
            <a:solidFill>
              <a:srgbClr val="FFFF00">
                <a:alpha val="59999"/>
              </a:srgbClr>
            </a:solidFill>
            <a:prstDash val="sysDash"/>
            <a:round/>
            <a:headEnd/>
            <a:tailEnd/>
          </a:ln>
        </p:spPr>
      </p:cxnSp>
      <p:cxnSp>
        <p:nvCxnSpPr>
          <p:cNvPr id="14341" name="Straight Connector 8"/>
          <p:cNvCxnSpPr>
            <a:cxnSpLocks noChangeShapeType="1"/>
          </p:cNvCxnSpPr>
          <p:nvPr/>
        </p:nvCxnSpPr>
        <p:spPr bwMode="auto">
          <a:xfrm flipH="1" flipV="1">
            <a:off x="7580313" y="4152900"/>
            <a:ext cx="1044575" cy="833438"/>
          </a:xfrm>
          <a:prstGeom prst="line">
            <a:avLst/>
          </a:prstGeom>
          <a:noFill/>
          <a:ln w="38100" cap="rnd" algn="ctr">
            <a:solidFill>
              <a:srgbClr val="FF0000">
                <a:alpha val="59999"/>
              </a:srgbClr>
            </a:solidFill>
            <a:prstDash val="sysDash"/>
            <a:round/>
            <a:headEnd/>
            <a:tailEnd/>
          </a:ln>
        </p:spPr>
      </p:cxnSp>
      <p:cxnSp>
        <p:nvCxnSpPr>
          <p:cNvPr id="14342" name="Straight Connector 10"/>
          <p:cNvCxnSpPr>
            <a:cxnSpLocks noChangeShapeType="1"/>
          </p:cNvCxnSpPr>
          <p:nvPr/>
        </p:nvCxnSpPr>
        <p:spPr bwMode="auto">
          <a:xfrm flipV="1">
            <a:off x="5727700" y="4140200"/>
            <a:ext cx="1019175" cy="687388"/>
          </a:xfrm>
          <a:prstGeom prst="line">
            <a:avLst/>
          </a:prstGeom>
          <a:noFill/>
          <a:ln w="19050" cap="rnd" algn="ctr">
            <a:solidFill>
              <a:srgbClr val="FF6600">
                <a:alpha val="59999"/>
              </a:srgbClr>
            </a:solidFill>
            <a:prstDash val="sysDash"/>
            <a:round/>
            <a:headEnd/>
            <a:tailEnd/>
          </a:ln>
        </p:spPr>
      </p:cxnSp>
      <p:cxnSp>
        <p:nvCxnSpPr>
          <p:cNvPr id="14343" name="Straight Connector 13"/>
          <p:cNvCxnSpPr>
            <a:cxnSpLocks noChangeShapeType="1"/>
          </p:cNvCxnSpPr>
          <p:nvPr/>
        </p:nvCxnSpPr>
        <p:spPr bwMode="auto">
          <a:xfrm flipV="1">
            <a:off x="5700713" y="4152900"/>
            <a:ext cx="847725" cy="463550"/>
          </a:xfrm>
          <a:prstGeom prst="line">
            <a:avLst/>
          </a:prstGeom>
          <a:noFill/>
          <a:ln w="57150" cap="rnd" algn="ctr">
            <a:solidFill>
              <a:srgbClr val="009900">
                <a:alpha val="59999"/>
              </a:srgbClr>
            </a:solidFill>
            <a:prstDash val="sysDash"/>
            <a:round/>
            <a:headEnd/>
            <a:tailEnd/>
          </a:ln>
        </p:spPr>
      </p:cxnSp>
      <p:sp>
        <p:nvSpPr>
          <p:cNvPr id="14344" name="Oval 22"/>
          <p:cNvSpPr>
            <a:spLocks noChangeArrowheads="1"/>
          </p:cNvSpPr>
          <p:nvPr/>
        </p:nvSpPr>
        <p:spPr bwMode="auto">
          <a:xfrm>
            <a:off x="8558213" y="4854575"/>
            <a:ext cx="317500" cy="317500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>
                <a:latin typeface="Trebuchet MS" pitchFamily="34" charset="0"/>
              </a:rPr>
              <a:t>5</a:t>
            </a:r>
            <a:endParaRPr lang="en-US" sz="1400" b="1">
              <a:latin typeface="Trebuchet MS" pitchFamily="34" charset="0"/>
            </a:endParaRPr>
          </a:p>
        </p:txBody>
      </p:sp>
      <p:sp>
        <p:nvSpPr>
          <p:cNvPr id="14345" name="Oval 25"/>
          <p:cNvSpPr>
            <a:spLocks noChangeArrowheads="1"/>
          </p:cNvSpPr>
          <p:nvPr/>
        </p:nvSpPr>
        <p:spPr bwMode="auto">
          <a:xfrm>
            <a:off x="5430838" y="4424363"/>
            <a:ext cx="317500" cy="317500"/>
          </a:xfrm>
          <a:prstGeom prst="ellipse">
            <a:avLst/>
          </a:prstGeom>
          <a:solidFill>
            <a:srgbClr val="0099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 b="1">
                <a:latin typeface="Trebuchet MS" pitchFamily="34" charset="0"/>
              </a:rPr>
              <a:t>1</a:t>
            </a:r>
          </a:p>
        </p:txBody>
      </p:sp>
      <p:sp>
        <p:nvSpPr>
          <p:cNvPr id="14346" name="Oval 26"/>
          <p:cNvSpPr>
            <a:spLocks noChangeArrowheads="1"/>
          </p:cNvSpPr>
          <p:nvPr/>
        </p:nvSpPr>
        <p:spPr bwMode="auto">
          <a:xfrm>
            <a:off x="5449888" y="4775200"/>
            <a:ext cx="317500" cy="317500"/>
          </a:xfrm>
          <a:prstGeom prst="ellipse">
            <a:avLst/>
          </a:prstGeom>
          <a:solidFill>
            <a:srgbClr val="FF6600"/>
          </a:solidFill>
          <a:ln w="9525">
            <a:solidFill>
              <a:srgbClr val="FF66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>
                <a:latin typeface="Trebuchet MS" pitchFamily="34" charset="0"/>
              </a:rPr>
              <a:t>2</a:t>
            </a:r>
            <a:endParaRPr lang="en-US" sz="1400" b="1">
              <a:latin typeface="Trebuchet MS" pitchFamily="34" charset="0"/>
            </a:endParaRPr>
          </a:p>
        </p:txBody>
      </p:sp>
      <p:sp>
        <p:nvSpPr>
          <p:cNvPr id="14347" name="Oval 27"/>
          <p:cNvSpPr>
            <a:spLocks noChangeArrowheads="1"/>
          </p:cNvSpPr>
          <p:nvPr/>
        </p:nvSpPr>
        <p:spPr bwMode="auto">
          <a:xfrm>
            <a:off x="6475413" y="6118225"/>
            <a:ext cx="317500" cy="317500"/>
          </a:xfrm>
          <a:prstGeom prst="ellipse">
            <a:avLst/>
          </a:prstGeom>
          <a:solidFill>
            <a:srgbClr val="008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>
                <a:latin typeface="Trebuchet MS" pitchFamily="34" charset="0"/>
              </a:rPr>
              <a:t>3</a:t>
            </a:r>
            <a:endParaRPr lang="en-US" sz="1400" b="1">
              <a:latin typeface="Trebuchet MS" pitchFamily="34" charset="0"/>
            </a:endParaRPr>
          </a:p>
        </p:txBody>
      </p:sp>
      <p:sp>
        <p:nvSpPr>
          <p:cNvPr id="14348" name="Oval 28"/>
          <p:cNvSpPr>
            <a:spLocks noChangeArrowheads="1"/>
          </p:cNvSpPr>
          <p:nvPr/>
        </p:nvSpPr>
        <p:spPr bwMode="auto">
          <a:xfrm>
            <a:off x="8520113" y="5318125"/>
            <a:ext cx="317500" cy="317500"/>
          </a:xfrm>
          <a:prstGeom prst="ellipse">
            <a:avLst/>
          </a:pr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>
                <a:latin typeface="Trebuchet MS" pitchFamily="34" charset="0"/>
              </a:rPr>
              <a:t>4</a:t>
            </a:r>
            <a:endParaRPr lang="en-US" sz="1400" b="1">
              <a:latin typeface="Trebuchet MS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518150" y="1266825"/>
          <a:ext cx="3402956" cy="888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7437"/>
                <a:gridCol w="440038"/>
                <a:gridCol w="410702"/>
                <a:gridCol w="513377"/>
                <a:gridCol w="422728"/>
                <a:gridCol w="39867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Channel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Observed</a:t>
                      </a:r>
                    </a:p>
                    <a:p>
                      <a:pPr algn="ctr"/>
                      <a:r>
                        <a:rPr lang="en-US" sz="1400" dirty="0" smtClean="0"/>
                        <a:t>throughput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CC00"/>
                          </a:solidFill>
                        </a:rPr>
                        <a:t>80</a:t>
                      </a:r>
                      <a:endParaRPr lang="en-US" sz="1400" b="1" dirty="0">
                        <a:solidFill>
                          <a:srgbClr val="00CC0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FF6600"/>
                          </a:solidFill>
                        </a:rPr>
                        <a:t>24</a:t>
                      </a:r>
                      <a:endParaRPr lang="en-US" sz="1400" b="1" dirty="0">
                        <a:solidFill>
                          <a:srgbClr val="FF660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008000"/>
                          </a:solidFill>
                        </a:rPr>
                        <a:t>160</a:t>
                      </a:r>
                      <a:endParaRPr lang="en-US" sz="1400" b="1" dirty="0">
                        <a:solidFill>
                          <a:srgbClr val="00800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FFFF00"/>
                          </a:solidFill>
                        </a:rPr>
                        <a:t>30</a:t>
                      </a:r>
                      <a:endParaRPr lang="en-US" sz="14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12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372" name="TextBox 5"/>
          <p:cNvSpPr txBox="1">
            <a:spLocks noChangeArrowheads="1"/>
          </p:cNvSpPr>
          <p:nvPr/>
        </p:nvSpPr>
        <p:spPr bwMode="auto">
          <a:xfrm>
            <a:off x="8870950" y="1192213"/>
            <a:ext cx="3556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…</a:t>
            </a:r>
          </a:p>
        </p:txBody>
      </p:sp>
      <p:sp>
        <p:nvSpPr>
          <p:cNvPr id="14373" name="TextBox 17"/>
          <p:cNvSpPr txBox="1">
            <a:spLocks noChangeArrowheads="1"/>
          </p:cNvSpPr>
          <p:nvPr/>
        </p:nvSpPr>
        <p:spPr bwMode="auto">
          <a:xfrm>
            <a:off x="8864600" y="1622425"/>
            <a:ext cx="355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…</a:t>
            </a:r>
          </a:p>
        </p:txBody>
      </p:sp>
      <p:pic>
        <p:nvPicPr>
          <p:cNvPr id="19" name="Picture 29" descr="7762 horizonta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16675" y="2292350"/>
            <a:ext cx="1358900" cy="88265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sp>
        <p:nvSpPr>
          <p:cNvPr id="14375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ChannelFly</a:t>
            </a:r>
          </a:p>
        </p:txBody>
      </p:sp>
    </p:spTree>
    <p:extLst>
      <p:ext uri="{BB962C8B-B14F-4D97-AF65-F5344CB8AC3E}">
        <p14:creationId xmlns:p14="http://schemas.microsoft.com/office/powerpoint/2010/main" val="562650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It’s All About Channel Capacity</a:t>
            </a:r>
          </a:p>
        </p:txBody>
      </p:sp>
      <p:pic>
        <p:nvPicPr>
          <p:cNvPr id="16386" name="Picture 3" descr="road_packets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422400"/>
            <a:ext cx="611505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54225" y="965200"/>
            <a:ext cx="37369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400" spc="850" dirty="0">
                <a:solidFill>
                  <a:schemeClr val="accent2"/>
                </a:solidFill>
                <a:ea typeface="ＭＳ Ｐゴシック" charset="0"/>
                <a:cs typeface="ＭＳ Ｐゴシック" charset="0"/>
              </a:rPr>
              <a:t>2.4GHz RF CHANNEL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28788" y="6143625"/>
            <a:ext cx="47402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1400" spc="500" dirty="0">
                <a:solidFill>
                  <a:srgbClr val="F07800"/>
                </a:solidFill>
                <a:ea typeface="ＭＳ Ｐゴシック" charset="0"/>
                <a:cs typeface="ＭＳ Ｐゴシック" charset="0"/>
              </a:rPr>
              <a:t>OBSERVED THROUGHPUT (Mbps)</a:t>
            </a:r>
          </a:p>
        </p:txBody>
      </p:sp>
      <p:cxnSp>
        <p:nvCxnSpPr>
          <p:cNvPr id="16389" name="Straight Connector 7"/>
          <p:cNvCxnSpPr>
            <a:cxnSpLocks noChangeShapeType="1"/>
          </p:cNvCxnSpPr>
          <p:nvPr/>
        </p:nvCxnSpPr>
        <p:spPr bwMode="auto">
          <a:xfrm>
            <a:off x="793750" y="1309688"/>
            <a:ext cx="58674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6390" name="Straight Connector 8"/>
          <p:cNvCxnSpPr>
            <a:cxnSpLocks noChangeShapeType="1"/>
          </p:cNvCxnSpPr>
          <p:nvPr/>
        </p:nvCxnSpPr>
        <p:spPr bwMode="auto">
          <a:xfrm>
            <a:off x="793750" y="6124575"/>
            <a:ext cx="58674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round/>
            <a:headEnd/>
            <a:tailEnd/>
          </a:ln>
        </p:spPr>
      </p:cxnSp>
      <p:sp>
        <p:nvSpPr>
          <p:cNvPr id="10" name="TextBox 9"/>
          <p:cNvSpPr txBox="1"/>
          <p:nvPr/>
        </p:nvSpPr>
        <p:spPr>
          <a:xfrm rot="16200000">
            <a:off x="-268287" y="3346450"/>
            <a:ext cx="1219200" cy="444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hangingPunct="0">
              <a:lnSpc>
                <a:spcPts val="1380"/>
              </a:lnSpc>
              <a:defRPr/>
            </a:pPr>
            <a:r>
              <a:rPr lang="en-US" sz="1400" spc="850" dirty="0">
                <a:solidFill>
                  <a:schemeClr val="accent2"/>
                </a:solidFill>
                <a:ea typeface="ＭＳ Ｐゴシック" charset="0"/>
                <a:cs typeface="ＭＳ Ｐゴシック" charset="0"/>
              </a:rPr>
              <a:t>TIME</a:t>
            </a:r>
            <a:r>
              <a:rPr lang="en-US" sz="1400" dirty="0">
                <a:solidFill>
                  <a:schemeClr val="accent2"/>
                </a:solidFill>
                <a:ea typeface="ＭＳ Ｐゴシック" charset="0"/>
                <a:cs typeface="ＭＳ Ｐゴシック" charset="0"/>
              </a:rPr>
              <a:t> </a:t>
            </a:r>
            <a:br>
              <a:rPr lang="en-US" sz="1400" dirty="0">
                <a:solidFill>
                  <a:schemeClr val="accent2"/>
                </a:solidFill>
                <a:ea typeface="ＭＳ Ｐゴシック" charset="0"/>
                <a:cs typeface="ＭＳ Ｐゴシック" charset="0"/>
              </a:rPr>
            </a:br>
            <a:r>
              <a:rPr lang="en-US" sz="1100" dirty="0">
                <a:solidFill>
                  <a:schemeClr val="accent2"/>
                </a:solidFill>
                <a:ea typeface="ＭＳ Ｐゴシック" charset="0"/>
                <a:cs typeface="ＭＳ Ｐゴシック" charset="0"/>
              </a:rPr>
              <a:t>(</a:t>
            </a:r>
            <a:r>
              <a:rPr lang="en-US" sz="1100" dirty="0" err="1">
                <a:solidFill>
                  <a:schemeClr val="accent2"/>
                </a:solidFill>
                <a:ea typeface="ＭＳ Ｐゴシック" charset="0"/>
                <a:cs typeface="ＭＳ Ｐゴシック" charset="0"/>
              </a:rPr>
              <a:t>miscroseconds</a:t>
            </a:r>
            <a:r>
              <a:rPr lang="en-US" sz="1100" dirty="0">
                <a:solidFill>
                  <a:schemeClr val="accent2"/>
                </a:solidFill>
                <a:ea typeface="ＭＳ Ｐゴシック" charset="0"/>
                <a:cs typeface="ＭＳ Ｐゴシック" charset="0"/>
              </a:rPr>
              <a:t>)</a:t>
            </a:r>
          </a:p>
        </p:txBody>
      </p:sp>
      <p:cxnSp>
        <p:nvCxnSpPr>
          <p:cNvPr id="16392" name="Straight Connector 16"/>
          <p:cNvCxnSpPr>
            <a:cxnSpLocks noChangeShapeType="1"/>
          </p:cNvCxnSpPr>
          <p:nvPr/>
        </p:nvCxnSpPr>
        <p:spPr bwMode="auto">
          <a:xfrm flipH="1">
            <a:off x="609600" y="1835150"/>
            <a:ext cx="6019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6393" name="Straight Connector 28"/>
          <p:cNvCxnSpPr>
            <a:cxnSpLocks noChangeShapeType="1"/>
          </p:cNvCxnSpPr>
          <p:nvPr/>
        </p:nvCxnSpPr>
        <p:spPr bwMode="auto">
          <a:xfrm flipH="1">
            <a:off x="596900" y="5695950"/>
            <a:ext cx="6019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6394" name="Straight Connector 29"/>
          <p:cNvCxnSpPr>
            <a:cxnSpLocks noChangeShapeType="1"/>
          </p:cNvCxnSpPr>
          <p:nvPr/>
        </p:nvCxnSpPr>
        <p:spPr bwMode="auto">
          <a:xfrm flipH="1">
            <a:off x="596900" y="4924425"/>
            <a:ext cx="6019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6395" name="Straight Connector 30"/>
          <p:cNvCxnSpPr>
            <a:cxnSpLocks noChangeShapeType="1"/>
          </p:cNvCxnSpPr>
          <p:nvPr/>
        </p:nvCxnSpPr>
        <p:spPr bwMode="auto">
          <a:xfrm flipH="1">
            <a:off x="596900" y="4151313"/>
            <a:ext cx="6019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6396" name="Straight Connector 31"/>
          <p:cNvCxnSpPr>
            <a:cxnSpLocks noChangeShapeType="1"/>
          </p:cNvCxnSpPr>
          <p:nvPr/>
        </p:nvCxnSpPr>
        <p:spPr bwMode="auto">
          <a:xfrm flipH="1">
            <a:off x="596900" y="3379788"/>
            <a:ext cx="6019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6397" name="Straight Connector 32"/>
          <p:cNvCxnSpPr>
            <a:cxnSpLocks noChangeShapeType="1"/>
          </p:cNvCxnSpPr>
          <p:nvPr/>
        </p:nvCxnSpPr>
        <p:spPr bwMode="auto">
          <a:xfrm flipH="1">
            <a:off x="596900" y="2606675"/>
            <a:ext cx="60198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6398" name="TextBox 35"/>
          <p:cNvSpPr txBox="1">
            <a:spLocks noChangeArrowheads="1"/>
          </p:cNvSpPr>
          <p:nvPr/>
        </p:nvSpPr>
        <p:spPr bwMode="auto">
          <a:xfrm>
            <a:off x="381000" y="5530850"/>
            <a:ext cx="2857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solidFill>
                  <a:schemeClr val="bg2"/>
                </a:solidFill>
              </a:rPr>
              <a:t>0</a:t>
            </a:r>
          </a:p>
        </p:txBody>
      </p:sp>
      <p:sp>
        <p:nvSpPr>
          <p:cNvPr id="16399" name="TextBox 36"/>
          <p:cNvSpPr txBox="1">
            <a:spLocks noChangeArrowheads="1"/>
          </p:cNvSpPr>
          <p:nvPr/>
        </p:nvSpPr>
        <p:spPr bwMode="auto">
          <a:xfrm>
            <a:off x="203200" y="1670050"/>
            <a:ext cx="4841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solidFill>
                  <a:schemeClr val="bg2"/>
                </a:solidFill>
              </a:rPr>
              <a:t>500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858000" y="1751013"/>
            <a:ext cx="2133600" cy="3736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177800" indent="-177800" eaLnBrk="0" hangingPunct="0"/>
            <a:r>
              <a:rPr lang="en-US" sz="1600" b="1">
                <a:solidFill>
                  <a:srgbClr val="000000"/>
                </a:solidFill>
              </a:rPr>
              <a:t>	Competing approaches:</a:t>
            </a:r>
          </a:p>
          <a:p>
            <a:pPr marL="177800" indent="-177800" eaLnBrk="0" hangingPunct="0">
              <a:lnSpc>
                <a:spcPts val="1925"/>
              </a:lnSpc>
              <a:spcBef>
                <a:spcPts val="800"/>
              </a:spcBef>
              <a:buClr>
                <a:srgbClr val="FF6600"/>
              </a:buClr>
              <a:buFont typeface="Lucida Grande"/>
              <a:buChar char="▪"/>
            </a:pPr>
            <a:r>
              <a:rPr lang="en-US" sz="1600"/>
              <a:t>Go off channel </a:t>
            </a:r>
            <a:br>
              <a:rPr lang="en-US" sz="1600"/>
            </a:br>
            <a:r>
              <a:rPr lang="en-US" sz="1600"/>
              <a:t>to listen only</a:t>
            </a:r>
          </a:p>
          <a:p>
            <a:pPr marL="177800" indent="-177800" eaLnBrk="0" hangingPunct="0">
              <a:lnSpc>
                <a:spcPts val="1925"/>
              </a:lnSpc>
              <a:spcBef>
                <a:spcPts val="800"/>
              </a:spcBef>
              <a:buClr>
                <a:srgbClr val="FF6600"/>
              </a:buClr>
              <a:buFont typeface="Lucida Grande"/>
              <a:buChar char="▪"/>
            </a:pPr>
            <a:r>
              <a:rPr lang="en-US" sz="1600"/>
              <a:t>Listen for beacons, frame errors, RF interference</a:t>
            </a:r>
          </a:p>
          <a:p>
            <a:pPr marL="177800" indent="-177800" eaLnBrk="0" hangingPunct="0">
              <a:lnSpc>
                <a:spcPts val="1925"/>
              </a:lnSpc>
              <a:spcBef>
                <a:spcPts val="800"/>
              </a:spcBef>
              <a:buClr>
                <a:srgbClr val="FF6600"/>
              </a:buClr>
              <a:buFont typeface="Lucida Grande"/>
              <a:buChar char="▪"/>
            </a:pPr>
            <a:r>
              <a:rPr lang="en-US" sz="1600"/>
              <a:t>Take a very small snapshot in time</a:t>
            </a:r>
          </a:p>
          <a:p>
            <a:pPr marL="177800" indent="-177800" eaLnBrk="0" hangingPunct="0">
              <a:lnSpc>
                <a:spcPts val="1925"/>
              </a:lnSpc>
              <a:spcBef>
                <a:spcPts val="800"/>
              </a:spcBef>
              <a:buClr>
                <a:srgbClr val="FF6600"/>
              </a:buClr>
              <a:buFont typeface="Lucida Grande"/>
              <a:buChar char="▪"/>
            </a:pPr>
            <a:r>
              <a:rPr lang="en-US" sz="1600"/>
              <a:t>Don’t provide a complete view of the entire spectrum</a:t>
            </a:r>
          </a:p>
          <a:p>
            <a:pPr marL="177800" indent="-177800" eaLnBrk="0" hangingPunct="0"/>
            <a:endParaRPr lang="en-US" sz="2000"/>
          </a:p>
        </p:txBody>
      </p:sp>
      <p:sp>
        <p:nvSpPr>
          <p:cNvPr id="16401" name="Oval 2"/>
          <p:cNvSpPr>
            <a:spLocks noChangeArrowheads="1"/>
          </p:cNvSpPr>
          <p:nvPr/>
        </p:nvSpPr>
        <p:spPr bwMode="auto">
          <a:xfrm>
            <a:off x="4657725" y="5759450"/>
            <a:ext cx="304800" cy="304800"/>
          </a:xfrm>
          <a:prstGeom prst="ellipse">
            <a:avLst/>
          </a:prstGeom>
          <a:solidFill>
            <a:srgbClr val="008000">
              <a:alpha val="50195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16402" name="Oval 18"/>
          <p:cNvSpPr>
            <a:spLocks noChangeArrowheads="1"/>
          </p:cNvSpPr>
          <p:nvPr/>
        </p:nvSpPr>
        <p:spPr bwMode="auto">
          <a:xfrm>
            <a:off x="3581400" y="5759450"/>
            <a:ext cx="304800" cy="304800"/>
          </a:xfrm>
          <a:prstGeom prst="ellipse">
            <a:avLst/>
          </a:prstGeom>
          <a:solidFill>
            <a:srgbClr val="FF0000">
              <a:alpha val="50195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16403" name="Oval 19"/>
          <p:cNvSpPr>
            <a:spLocks noChangeArrowheads="1"/>
          </p:cNvSpPr>
          <p:nvPr/>
        </p:nvSpPr>
        <p:spPr bwMode="auto">
          <a:xfrm>
            <a:off x="2505075" y="5759450"/>
            <a:ext cx="304800" cy="304800"/>
          </a:xfrm>
          <a:prstGeom prst="ellipse">
            <a:avLst/>
          </a:prstGeom>
          <a:solidFill>
            <a:srgbClr val="008000">
              <a:alpha val="50195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16404" name="Oval 20"/>
          <p:cNvSpPr>
            <a:spLocks noChangeArrowheads="1"/>
          </p:cNvSpPr>
          <p:nvPr/>
        </p:nvSpPr>
        <p:spPr bwMode="auto">
          <a:xfrm>
            <a:off x="950913" y="5759450"/>
            <a:ext cx="304800" cy="304800"/>
          </a:xfrm>
          <a:prstGeom prst="ellipse">
            <a:avLst/>
          </a:prstGeom>
          <a:solidFill>
            <a:srgbClr val="FF0000">
              <a:alpha val="50195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16405" name="Oval 22"/>
          <p:cNvSpPr>
            <a:spLocks noChangeArrowheads="1"/>
          </p:cNvSpPr>
          <p:nvPr/>
        </p:nvSpPr>
        <p:spPr bwMode="auto">
          <a:xfrm>
            <a:off x="5199063" y="5759450"/>
            <a:ext cx="304800" cy="304800"/>
          </a:xfrm>
          <a:prstGeom prst="ellipse">
            <a:avLst/>
          </a:prstGeom>
          <a:solidFill>
            <a:srgbClr val="FFFF00">
              <a:alpha val="50195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16406" name="Oval 23"/>
          <p:cNvSpPr>
            <a:spLocks noChangeArrowheads="1"/>
          </p:cNvSpPr>
          <p:nvPr/>
        </p:nvSpPr>
        <p:spPr bwMode="auto">
          <a:xfrm>
            <a:off x="4114800" y="5759450"/>
            <a:ext cx="304800" cy="304800"/>
          </a:xfrm>
          <a:prstGeom prst="ellipse">
            <a:avLst/>
          </a:prstGeom>
          <a:solidFill>
            <a:srgbClr val="FFFF00">
              <a:alpha val="50195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16407" name="Oval 24"/>
          <p:cNvSpPr>
            <a:spLocks noChangeArrowheads="1"/>
          </p:cNvSpPr>
          <p:nvPr/>
        </p:nvSpPr>
        <p:spPr bwMode="auto">
          <a:xfrm>
            <a:off x="6248400" y="5759450"/>
            <a:ext cx="304800" cy="304800"/>
          </a:xfrm>
          <a:prstGeom prst="ellipse">
            <a:avLst/>
          </a:prstGeom>
          <a:solidFill>
            <a:srgbClr val="FF0000">
              <a:alpha val="50195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16408" name="Oval 25"/>
          <p:cNvSpPr>
            <a:spLocks noChangeArrowheads="1"/>
          </p:cNvSpPr>
          <p:nvPr/>
        </p:nvSpPr>
        <p:spPr bwMode="auto">
          <a:xfrm>
            <a:off x="1981200" y="5759450"/>
            <a:ext cx="304800" cy="304800"/>
          </a:xfrm>
          <a:prstGeom prst="ellipse">
            <a:avLst/>
          </a:prstGeom>
          <a:solidFill>
            <a:srgbClr val="008000">
              <a:alpha val="50195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16409" name="Oval 27"/>
          <p:cNvSpPr>
            <a:spLocks noChangeArrowheads="1"/>
          </p:cNvSpPr>
          <p:nvPr/>
        </p:nvSpPr>
        <p:spPr bwMode="auto">
          <a:xfrm>
            <a:off x="5715000" y="5759450"/>
            <a:ext cx="304800" cy="304800"/>
          </a:xfrm>
          <a:prstGeom prst="ellipse">
            <a:avLst/>
          </a:prstGeom>
          <a:solidFill>
            <a:srgbClr val="FF0000">
              <a:alpha val="50195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16410" name="Oval 33"/>
          <p:cNvSpPr>
            <a:spLocks noChangeArrowheads="1"/>
          </p:cNvSpPr>
          <p:nvPr/>
        </p:nvSpPr>
        <p:spPr bwMode="auto">
          <a:xfrm>
            <a:off x="3048000" y="5759450"/>
            <a:ext cx="304800" cy="304800"/>
          </a:xfrm>
          <a:prstGeom prst="ellipse">
            <a:avLst/>
          </a:prstGeom>
          <a:solidFill>
            <a:srgbClr val="FFFF00">
              <a:alpha val="50195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16411" name="Oval 34"/>
          <p:cNvSpPr>
            <a:spLocks noChangeArrowheads="1"/>
          </p:cNvSpPr>
          <p:nvPr/>
        </p:nvSpPr>
        <p:spPr bwMode="auto">
          <a:xfrm>
            <a:off x="1438275" y="5759450"/>
            <a:ext cx="304800" cy="304800"/>
          </a:xfrm>
          <a:prstGeom prst="ellipse">
            <a:avLst/>
          </a:prstGeom>
          <a:solidFill>
            <a:srgbClr val="FF0000">
              <a:alpha val="50195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150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What does 802.11h do?</a:t>
            </a:r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>
          <a:xfrm>
            <a:off x="244475" y="1876425"/>
            <a:ext cx="8289925" cy="4051300"/>
          </a:xfrm>
        </p:spPr>
        <p:txBody>
          <a:bodyPr/>
          <a:lstStyle/>
          <a:p>
            <a:r>
              <a:rPr lang="en-US" sz="2400" dirty="0" smtClean="0">
                <a:latin typeface="Trebuchet MS" pitchFamily="34" charset="0"/>
                <a:cs typeface="Trebuchet MS" pitchFamily="34" charset="0"/>
              </a:rPr>
              <a:t>Coordinated channel changes w/out service interruption</a:t>
            </a:r>
          </a:p>
          <a:p>
            <a:pPr lvl="1"/>
            <a:r>
              <a:rPr lang="en-US" sz="2000" dirty="0" smtClean="0">
                <a:latin typeface="Trebuchet MS" pitchFamily="34" charset="0"/>
                <a:cs typeface="Trebuchet MS" pitchFamily="34" charset="0"/>
              </a:rPr>
              <a:t>Change announced in advanced and synchronized with beacons</a:t>
            </a:r>
          </a:p>
          <a:p>
            <a:r>
              <a:rPr lang="en-US" sz="2400" dirty="0" smtClean="0">
                <a:latin typeface="Trebuchet MS" pitchFamily="34" charset="0"/>
                <a:cs typeface="Trebuchet MS" pitchFamily="34" charset="0"/>
              </a:rPr>
              <a:t>Clients</a:t>
            </a:r>
          </a:p>
          <a:p>
            <a:pPr lvl="1"/>
            <a:r>
              <a:rPr lang="en-US" sz="2000" dirty="0" smtClean="0">
                <a:latin typeface="Trebuchet MS" pitchFamily="34" charset="0"/>
                <a:cs typeface="Trebuchet MS" pitchFamily="34" charset="0"/>
              </a:rPr>
              <a:t>Extremely fast change but does varies from chip to chip</a:t>
            </a:r>
          </a:p>
          <a:p>
            <a:pPr lvl="1"/>
            <a:r>
              <a:rPr lang="en-US" sz="2000" dirty="0" smtClean="0">
                <a:latin typeface="Trebuchet MS" pitchFamily="34" charset="0"/>
                <a:cs typeface="Trebuchet MS" pitchFamily="34" charset="0"/>
              </a:rPr>
              <a:t>Packets buffered at AP, no loss</a:t>
            </a:r>
          </a:p>
          <a:p>
            <a:pPr lvl="1"/>
            <a:r>
              <a:rPr lang="en-US" sz="2000" dirty="0" smtClean="0">
                <a:latin typeface="Trebuchet MS" pitchFamily="34" charset="0"/>
                <a:cs typeface="Trebuchet MS" pitchFamily="34" charset="0"/>
              </a:rPr>
              <a:t>Supported by all 5 GHz clients</a:t>
            </a:r>
          </a:p>
          <a:p>
            <a:pPr lvl="1"/>
            <a:r>
              <a:rPr lang="en-US" sz="2000" dirty="0" smtClean="0">
                <a:latin typeface="Trebuchet MS" pitchFamily="34" charset="0"/>
                <a:cs typeface="Trebuchet MS" pitchFamily="34" charset="0"/>
              </a:rPr>
              <a:t>Supported by most 2.4 GHz clients (Apple, most Android, Qualcomm, Atheros, Broadcom, …)</a:t>
            </a:r>
          </a:p>
          <a:p>
            <a:r>
              <a:rPr lang="en-US" sz="2400" dirty="0" smtClean="0">
                <a:latin typeface="Trebuchet MS" pitchFamily="34" charset="0"/>
                <a:cs typeface="Trebuchet MS" pitchFamily="34" charset="0"/>
              </a:rPr>
              <a:t>Mesh</a:t>
            </a:r>
          </a:p>
          <a:p>
            <a:pPr lvl="1"/>
            <a:r>
              <a:rPr lang="en-US" sz="2000" dirty="0" smtClean="0">
                <a:latin typeface="Trebuchet MS" pitchFamily="34" charset="0"/>
                <a:cs typeface="Trebuchet MS" pitchFamily="34" charset="0"/>
              </a:rPr>
              <a:t>Packets buffered so no packet loss as mesh tree is synchronized</a:t>
            </a:r>
          </a:p>
        </p:txBody>
      </p:sp>
      <p:sp>
        <p:nvSpPr>
          <p:cNvPr id="4" name="Rounded Rectangle 3"/>
          <p:cNvSpPr/>
          <p:nvPr/>
        </p:nvSpPr>
        <p:spPr bwMode="auto">
          <a:xfrm>
            <a:off x="681038" y="1157288"/>
            <a:ext cx="7770812" cy="549275"/>
          </a:xfrm>
          <a:prstGeom prst="roundRect">
            <a:avLst/>
          </a:prstGeom>
          <a:gradFill flip="none" rotWithShape="1">
            <a:gsLst>
              <a:gs pos="0">
                <a:srgbClr val="C33600"/>
              </a:gs>
              <a:gs pos="100000">
                <a:schemeClr val="accent2"/>
              </a:gs>
            </a:gsLst>
            <a:lin ang="1680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11125" dist="38100" dir="8400000" algn="tl" rotWithShape="0">
              <a:srgbClr val="000000">
                <a:alpha val="60000"/>
              </a:srgbClr>
            </a:outerShdw>
          </a:effectLst>
        </p:spPr>
        <p:txBody>
          <a:bodyPr/>
          <a:lstStyle/>
          <a:p>
            <a:pPr algn="ctr" eaLnBrk="0" hangingPunct="0">
              <a:defRPr/>
            </a:pPr>
            <a:r>
              <a:rPr lang="en-US" sz="2000" dirty="0">
                <a:solidFill>
                  <a:schemeClr val="bg1"/>
                </a:solidFill>
                <a:ea typeface="ＭＳ Ｐゴシック" charset="0"/>
                <a:cs typeface="ＭＳ Ｐゴシック" charset="0"/>
              </a:rPr>
              <a:t>ChannelFly uses 802.11h channel change announcement</a:t>
            </a:r>
          </a:p>
        </p:txBody>
      </p:sp>
    </p:spTree>
    <p:extLst>
      <p:ext uri="{BB962C8B-B14F-4D97-AF65-F5344CB8AC3E}">
        <p14:creationId xmlns:p14="http://schemas.microsoft.com/office/powerpoint/2010/main" val="1604925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305800" cy="6858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Why Ruckus is Better at HD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17663"/>
            <a:ext cx="8229600" cy="379946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dirty="0" smtClean="0"/>
              <a:t>Performance is dictated by channel usage</a:t>
            </a:r>
          </a:p>
          <a:p>
            <a:pPr>
              <a:lnSpc>
                <a:spcPct val="100000"/>
              </a:lnSpc>
            </a:pPr>
            <a:r>
              <a:rPr lang="en-US" sz="3200" dirty="0" smtClean="0"/>
              <a:t>Adaptive antennas provides better control of the medium</a:t>
            </a:r>
          </a:p>
          <a:p>
            <a:pPr lvl="1">
              <a:lnSpc>
                <a:spcPct val="100000"/>
              </a:lnSpc>
            </a:pPr>
            <a:r>
              <a:rPr lang="en-US" sz="2800" dirty="0" smtClean="0"/>
              <a:t>Fewer devices contending for the same channel</a:t>
            </a:r>
          </a:p>
          <a:p>
            <a:pPr>
              <a:lnSpc>
                <a:spcPct val="100000"/>
              </a:lnSpc>
            </a:pPr>
            <a:r>
              <a:rPr lang="en-US" sz="3200" dirty="0" smtClean="0"/>
              <a:t>Maintaining higher data rates increases channel efficiency</a:t>
            </a:r>
          </a:p>
          <a:p>
            <a:pPr>
              <a:lnSpc>
                <a:spcPct val="100000"/>
              </a:lnSpc>
            </a:pPr>
            <a:r>
              <a:rPr lang="en-US" sz="3200" dirty="0" smtClean="0"/>
              <a:t>It’s just physics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960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itle 1"/>
          <p:cNvSpPr>
            <a:spLocks noGrp="1"/>
          </p:cNvSpPr>
          <p:nvPr>
            <p:ph type="title" idx="4294967295"/>
          </p:nvPr>
        </p:nvSpPr>
        <p:spPr>
          <a:xfrm>
            <a:off x="1032935" y="254001"/>
            <a:ext cx="8034865" cy="812800"/>
          </a:xfrm>
        </p:spPr>
        <p:txBody>
          <a:bodyPr anchor="t" anchorCtr="0"/>
          <a:lstStyle/>
          <a:p>
            <a:r>
              <a:rPr lang="en-US" sz="3500" dirty="0" smtClean="0">
                <a:latin typeface="Arial" charset="0"/>
                <a:ea typeface="MS PGothic" charset="0"/>
              </a:rPr>
              <a:t>Questions</a:t>
            </a:r>
            <a:endParaRPr lang="en-US" sz="3500" dirty="0">
              <a:latin typeface="Arial" charset="0"/>
              <a:ea typeface="MS PGothic" charset="0"/>
            </a:endParaRPr>
          </a:p>
        </p:txBody>
      </p:sp>
      <p:pic>
        <p:nvPicPr>
          <p:cNvPr id="88" name="Picture 87" descr="QuestionMar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524000"/>
            <a:ext cx="2588282" cy="3581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86100" y="5105400"/>
            <a:ext cx="297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Lunch time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04746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Tools &amp; Mobile Apps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What to use and how to use it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0088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32935" y="270935"/>
            <a:ext cx="6739465" cy="685800"/>
          </a:xfrm>
        </p:spPr>
        <p:txBody>
          <a:bodyPr/>
          <a:lstStyle/>
          <a:p>
            <a:r>
              <a:rPr lang="en-US" dirty="0" smtClean="0"/>
              <a:t>Tools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9171" y="707927"/>
            <a:ext cx="4150029" cy="119707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2132445"/>
            <a:ext cx="3505200" cy="1448955"/>
          </a:xfrm>
          <a:prstGeom prst="rect">
            <a:avLst/>
          </a:prstGeom>
        </p:spPr>
      </p:pic>
      <p:pic>
        <p:nvPicPr>
          <p:cNvPr id="14" name="Picture 13" descr="Screenshot_3_28_13_1_59_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2286000"/>
            <a:ext cx="2743200" cy="13716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1200" y="3886200"/>
            <a:ext cx="3148728" cy="220566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0600" y="5029200"/>
            <a:ext cx="4267200" cy="1571625"/>
          </a:xfrm>
          <a:prstGeom prst="rect">
            <a:avLst/>
          </a:prstGeom>
        </p:spPr>
      </p:pic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369" y="6555345"/>
            <a:ext cx="462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FFFFFF"/>
                </a:solidFill>
              </a:defRPr>
            </a:lvl1pPr>
          </a:lstStyle>
          <a:p>
            <a:fld id="{F62BCC59-8EC1-BA46-854B-5FD0FEC4523B}" type="slidenum">
              <a:rPr lang="en-US" smtClean="0"/>
              <a:pPr/>
              <a:t>60</a:t>
            </a:fld>
            <a:endParaRPr lang="en-US" dirty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>
                <a:solidFill>
                  <a:srgbClr val="D9D9D9"/>
                </a:solidFill>
              </a:defRPr>
            </a:lvl1pPr>
          </a:lstStyle>
          <a:p>
            <a:r>
              <a:rPr lang="en-US" smtClean="0"/>
              <a:t>Ruckus Proprietary and Confidential</a:t>
            </a:r>
            <a:endParaRPr lang="en-US" dirty="0"/>
          </a:p>
        </p:txBody>
      </p:sp>
      <p:sp>
        <p:nvSpPr>
          <p:cNvPr id="19" name="Content Placeholder 4"/>
          <p:cNvSpPr>
            <a:spLocks noGrp="1"/>
          </p:cNvSpPr>
          <p:nvPr>
            <p:ph idx="1"/>
          </p:nvPr>
        </p:nvSpPr>
        <p:spPr>
          <a:xfrm>
            <a:off x="533400" y="1397000"/>
            <a:ext cx="5308600" cy="4051300"/>
          </a:xfrm>
        </p:spPr>
        <p:txBody>
          <a:bodyPr/>
          <a:lstStyle/>
          <a:p>
            <a:r>
              <a:rPr lang="en-US" dirty="0" err="1" smtClean="0">
                <a:hlinkClick r:id="rId7"/>
              </a:rPr>
              <a:t>Wireshark</a:t>
            </a:r>
            <a:endParaRPr lang="en-US" dirty="0" smtClean="0"/>
          </a:p>
          <a:p>
            <a:pPr lvl="1"/>
            <a:r>
              <a:rPr lang="en-US" dirty="0" smtClean="0"/>
              <a:t>Remote and local packet captures</a:t>
            </a:r>
          </a:p>
          <a:p>
            <a:r>
              <a:rPr lang="en-US" dirty="0" err="1" smtClean="0">
                <a:hlinkClick r:id="rId8"/>
              </a:rPr>
              <a:t>Metageek</a:t>
            </a:r>
            <a:endParaRPr lang="en-US" dirty="0" smtClean="0"/>
          </a:p>
          <a:p>
            <a:pPr lvl="1"/>
            <a:r>
              <a:rPr lang="en-US" dirty="0" smtClean="0"/>
              <a:t>Wi-Spy </a:t>
            </a:r>
          </a:p>
          <a:p>
            <a:pPr lvl="1"/>
            <a:r>
              <a:rPr lang="en-US" dirty="0" err="1" smtClean="0"/>
              <a:t>EyePA</a:t>
            </a:r>
            <a:endParaRPr lang="en-US" dirty="0" smtClean="0"/>
          </a:p>
          <a:p>
            <a:pPr lvl="1"/>
            <a:r>
              <a:rPr lang="en-US" dirty="0" err="1" smtClean="0"/>
              <a:t>InSSIDer</a:t>
            </a:r>
            <a:endParaRPr lang="en-US" dirty="0"/>
          </a:p>
          <a:p>
            <a:r>
              <a:rPr lang="en-US" dirty="0" err="1" smtClean="0">
                <a:hlinkClick r:id="rId9"/>
              </a:rPr>
              <a:t>NetSpot</a:t>
            </a:r>
            <a:endParaRPr lang="en-US" dirty="0" smtClean="0"/>
          </a:p>
          <a:p>
            <a:pPr lvl="1"/>
            <a:r>
              <a:rPr lang="en-US" dirty="0" smtClean="0"/>
              <a:t>Discovery / Site Survey (basic, Mac only)</a:t>
            </a:r>
          </a:p>
          <a:p>
            <a:r>
              <a:rPr lang="en-US" dirty="0" smtClean="0">
                <a:hlinkClick r:id="rId10"/>
              </a:rPr>
              <a:t>Wi-Fi Explorer</a:t>
            </a:r>
            <a:endParaRPr lang="en-US" dirty="0" smtClean="0"/>
          </a:p>
          <a:p>
            <a:pPr lvl="1"/>
            <a:r>
              <a:rPr lang="en-US" dirty="0" smtClean="0"/>
              <a:t>Discovery tool (like </a:t>
            </a:r>
            <a:r>
              <a:rPr lang="en-US" dirty="0" err="1" smtClean="0"/>
              <a:t>InSSIDer</a:t>
            </a:r>
            <a:r>
              <a:rPr lang="en-US" dirty="0"/>
              <a:t> </a:t>
            </a:r>
            <a:r>
              <a:rPr lang="en-US" dirty="0" smtClean="0"/>
              <a:t>for Mac)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71184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32935" y="270935"/>
            <a:ext cx="6739465" cy="685800"/>
          </a:xfrm>
        </p:spPr>
        <p:txBody>
          <a:bodyPr/>
          <a:lstStyle/>
          <a:p>
            <a:r>
              <a:rPr lang="en-US" dirty="0" err="1" smtClean="0"/>
              <a:t>Wireshark</a:t>
            </a:r>
            <a:endParaRPr lang="en-US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2"/>
          <a:srcRect t="3578" b="3578"/>
          <a:stretch>
            <a:fillRect/>
          </a:stretch>
        </p:blipFill>
        <p:spPr>
          <a:xfrm>
            <a:off x="4267200" y="1295400"/>
            <a:ext cx="4779579" cy="2374900"/>
          </a:xfr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0" y="228600"/>
            <a:ext cx="863600" cy="8636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04800" y="1981200"/>
            <a:ext cx="3962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accent2"/>
              </a:buClr>
              <a:buFont typeface="Courier New"/>
              <a:buChar char="o"/>
            </a:pPr>
            <a:r>
              <a:rPr lang="en-US" sz="1400" dirty="0"/>
              <a:t>Go to Edit/Preferences/Capture</a:t>
            </a:r>
          </a:p>
          <a:p>
            <a:pPr marL="285750" indent="-285750">
              <a:buClr>
                <a:schemeClr val="accent2"/>
              </a:buClr>
              <a:buFont typeface="Courier New"/>
              <a:buChar char="o"/>
            </a:pPr>
            <a:r>
              <a:rPr lang="en-US" sz="1400" dirty="0"/>
              <a:t>Select "</a:t>
            </a:r>
            <a:r>
              <a:rPr lang="en-US" sz="1400" dirty="0" err="1" smtClean="0"/>
              <a:t>enX</a:t>
            </a:r>
            <a:r>
              <a:rPr lang="en-US" sz="1400" dirty="0" smtClean="0"/>
              <a:t>" </a:t>
            </a:r>
            <a:r>
              <a:rPr lang="en-US" sz="1400" dirty="0"/>
              <a:t>interface</a:t>
            </a:r>
          </a:p>
          <a:p>
            <a:pPr marL="285750" indent="-285750">
              <a:buClr>
                <a:schemeClr val="accent2"/>
              </a:buClr>
              <a:buFont typeface="Courier New"/>
              <a:buChar char="o"/>
            </a:pPr>
            <a:r>
              <a:rPr lang="en-US" sz="1400" dirty="0"/>
              <a:t>Select "monitor mode"</a:t>
            </a:r>
          </a:p>
          <a:p>
            <a:pPr marL="285750" indent="-285750">
              <a:buClr>
                <a:schemeClr val="accent2"/>
              </a:buClr>
              <a:buFont typeface="Courier New"/>
              <a:buChar char="o"/>
            </a:pPr>
            <a:r>
              <a:rPr lang="en-US" sz="1400" dirty="0"/>
              <a:t>In the "Default link-layer header type", select with </a:t>
            </a:r>
            <a:r>
              <a:rPr lang="en-US" sz="1400" dirty="0" smtClean="0"/>
              <a:t>”Per-Packet Information” header.</a:t>
            </a:r>
            <a:endParaRPr lang="en-US" sz="1400" dirty="0"/>
          </a:p>
          <a:p>
            <a:pPr marL="285750" indent="-285750">
              <a:buClr>
                <a:schemeClr val="accent2"/>
              </a:buClr>
              <a:buFont typeface="Courier New"/>
              <a:buChar char="o"/>
            </a:pPr>
            <a:r>
              <a:rPr lang="en-US" sz="1400" dirty="0"/>
              <a:t>Select "OK", then you can capture natively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4800" y="1524000"/>
            <a:ext cx="29503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2"/>
                </a:solidFill>
              </a:rPr>
              <a:t>Capture natively on Mac</a:t>
            </a:r>
            <a:endParaRPr lang="en-US" sz="2000" dirty="0">
              <a:solidFill>
                <a:schemeClr val="bg2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4800" y="4038600"/>
            <a:ext cx="4271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2"/>
                </a:solidFill>
              </a:rPr>
              <a:t>Capture with AIRPCAP on Windows</a:t>
            </a:r>
            <a:endParaRPr lang="en-US" sz="2000" dirty="0">
              <a:solidFill>
                <a:schemeClr val="bg2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400" y="4800600"/>
            <a:ext cx="1772093" cy="635000"/>
          </a:xfrm>
          <a:prstGeom prst="rect">
            <a:avLst/>
          </a:prstGeom>
        </p:spPr>
      </p:pic>
      <p:pic>
        <p:nvPicPr>
          <p:cNvPr id="20" name="Picture 19" descr="Screenshot_4_1_13_10_37_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886200"/>
            <a:ext cx="4267200" cy="2438400"/>
          </a:xfrm>
          <a:prstGeom prst="rect">
            <a:avLst/>
          </a:prstGeom>
        </p:spPr>
      </p:pic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369" y="6555345"/>
            <a:ext cx="462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FFFFFF"/>
                </a:solidFill>
              </a:defRPr>
            </a:lvl1pPr>
          </a:lstStyle>
          <a:p>
            <a:fld id="{F62BCC59-8EC1-BA46-854B-5FD0FEC4523B}" type="slidenum">
              <a:rPr lang="en-US" smtClean="0"/>
              <a:pPr/>
              <a:t>61</a:t>
            </a:fld>
            <a:endParaRPr lang="en-US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>
                <a:solidFill>
                  <a:srgbClr val="D9D9D9"/>
                </a:solidFill>
              </a:defRPr>
            </a:lvl1pPr>
          </a:lstStyle>
          <a:p>
            <a:r>
              <a:rPr lang="en-US" smtClean="0"/>
              <a:t>Ruckus Proprietary and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497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71600" y="1524000"/>
            <a:ext cx="7620000" cy="4724400"/>
          </a:xfrm>
        </p:spPr>
        <p:txBody>
          <a:bodyPr/>
          <a:lstStyle/>
          <a:p>
            <a:r>
              <a:rPr lang="en-US" b="1" dirty="0" smtClean="0">
                <a:solidFill>
                  <a:schemeClr val="bg2"/>
                </a:solidFill>
              </a:rPr>
              <a:t>S.W.A.T</a:t>
            </a:r>
            <a:r>
              <a:rPr lang="en-US" dirty="0" smtClean="0"/>
              <a:t>. (SpeedFlex Wireless Assessment Tool)</a:t>
            </a:r>
          </a:p>
          <a:p>
            <a:pPr lvl="1"/>
            <a:r>
              <a:rPr lang="en-US" dirty="0" smtClean="0"/>
              <a:t>Site survey companion</a:t>
            </a:r>
            <a:endParaRPr lang="en-US" dirty="0"/>
          </a:p>
          <a:p>
            <a:pPr>
              <a:spcBef>
                <a:spcPts val="3600"/>
              </a:spcBef>
            </a:pPr>
            <a:r>
              <a:rPr lang="en-US" b="1" dirty="0" smtClean="0">
                <a:solidFill>
                  <a:schemeClr val="bg2"/>
                </a:solidFill>
              </a:rPr>
              <a:t>SpeedFlex</a:t>
            </a:r>
          </a:p>
          <a:p>
            <a:pPr lvl="1"/>
            <a:r>
              <a:rPr lang="en-US" dirty="0" smtClean="0"/>
              <a:t>Mobile throughput test tool</a:t>
            </a:r>
          </a:p>
          <a:p>
            <a:pPr>
              <a:spcBef>
                <a:spcPts val="3400"/>
              </a:spcBef>
            </a:pPr>
            <a:r>
              <a:rPr lang="en-US" b="1" dirty="0" smtClean="0">
                <a:solidFill>
                  <a:srgbClr val="000000"/>
                </a:solidFill>
              </a:rPr>
              <a:t>Zapper</a:t>
            </a:r>
          </a:p>
          <a:p>
            <a:pPr lvl="1"/>
            <a:r>
              <a:rPr lang="en-US" dirty="0" smtClean="0"/>
              <a:t>Competitive and performance analysis tool (</a:t>
            </a:r>
            <a:r>
              <a:rPr lang="en-US" dirty="0" smtClean="0">
                <a:hlinkClick r:id="rId2" tooltip="What is CDF?"/>
              </a:rPr>
              <a:t>CDF generator</a:t>
            </a:r>
            <a:r>
              <a:rPr lang="en-US" dirty="0" smtClean="0"/>
              <a:t>)</a:t>
            </a:r>
          </a:p>
          <a:p>
            <a:pPr>
              <a:spcBef>
                <a:spcPts val="3000"/>
              </a:spcBef>
            </a:pPr>
            <a:r>
              <a:rPr lang="en-US" b="1" dirty="0" smtClean="0">
                <a:solidFill>
                  <a:srgbClr val="000000"/>
                </a:solidFill>
              </a:rPr>
              <a:t>ZoneDirector Remote</a:t>
            </a:r>
          </a:p>
          <a:p>
            <a:pPr lvl="1"/>
            <a:r>
              <a:rPr lang="en-US" dirty="0" smtClean="0"/>
              <a:t>Real time monitor of your ZD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32935" y="270935"/>
            <a:ext cx="6739465" cy="685800"/>
          </a:xfrm>
        </p:spPr>
        <p:txBody>
          <a:bodyPr/>
          <a:lstStyle/>
          <a:p>
            <a:r>
              <a:rPr lang="en-US" dirty="0" smtClean="0"/>
              <a:t>Mobile Apps</a:t>
            </a:r>
            <a:endParaRPr lang="en-US" dirty="0"/>
          </a:p>
        </p:txBody>
      </p:sp>
      <p:pic>
        <p:nvPicPr>
          <p:cNvPr id="6" name="Picture 5" descr="swat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27"/>
          <a:stretch/>
        </p:blipFill>
        <p:spPr>
          <a:xfrm>
            <a:off x="577510" y="1210733"/>
            <a:ext cx="811024" cy="762000"/>
          </a:xfrm>
          <a:prstGeom prst="rect">
            <a:avLst/>
          </a:prstGeom>
          <a:effectLst>
            <a:reflection blurRad="6350" stA="46000" endA="300" endPos="35000" dir="5400000" sy="-100000" algn="bl" rotWithShape="0"/>
          </a:effectLst>
        </p:spPr>
      </p:pic>
      <p:pic>
        <p:nvPicPr>
          <p:cNvPr id="7" name="Picture 6" descr="speedflex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0"/>
          <a:stretch/>
        </p:blipFill>
        <p:spPr>
          <a:xfrm>
            <a:off x="555256" y="2319864"/>
            <a:ext cx="850212" cy="810851"/>
          </a:xfrm>
          <a:prstGeom prst="rect">
            <a:avLst/>
          </a:prstGeom>
          <a:effectLst>
            <a:reflection blurRad="6350" stA="41000" endA="300" endPos="19000" dir="5400000" sy="-100000" algn="bl" rotWithShape="0"/>
          </a:effectLst>
        </p:spPr>
      </p:pic>
      <p:pic>
        <p:nvPicPr>
          <p:cNvPr id="8" name="Picture 7" descr="Splash.png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A9A9A9"/>
              </a:clrFrom>
              <a:clrTo>
                <a:srgbClr val="A9A9A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31"/>
          <a:stretch/>
        </p:blipFill>
        <p:spPr>
          <a:xfrm>
            <a:off x="594561" y="3547532"/>
            <a:ext cx="768569" cy="743936"/>
          </a:xfrm>
          <a:prstGeom prst="rect">
            <a:avLst/>
          </a:prstGeom>
          <a:effectLst>
            <a:reflection blurRad="6350" stA="57000" endA="300" endPos="26000" dir="5400000" sy="-100000" algn="bl" rotWithShape="0"/>
          </a:effectLst>
        </p:spPr>
      </p:pic>
      <p:pic>
        <p:nvPicPr>
          <p:cNvPr id="10" name="Picture 9" descr="Mobile Apps | Ruckus Wireless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535" y="4648200"/>
            <a:ext cx="787065" cy="762000"/>
          </a:xfrm>
          <a:prstGeom prst="rect">
            <a:avLst/>
          </a:prstGeom>
          <a:effectLst>
            <a:reflection blurRad="6350" stA="27000" endA="300" endPos="27000" dir="5400000" sy="-100000" algn="bl" rotWithShape="0"/>
          </a:effectLst>
        </p:spPr>
      </p:pic>
      <p:pic>
        <p:nvPicPr>
          <p:cNvPr id="11" name="Picture 10" descr="ipads.pn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1"/>
          <a:stretch/>
        </p:blipFill>
        <p:spPr>
          <a:xfrm>
            <a:off x="6306601" y="93133"/>
            <a:ext cx="1541999" cy="1278467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369" y="6555345"/>
            <a:ext cx="462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FFFFFF"/>
                </a:solidFill>
              </a:defRPr>
            </a:lvl1pPr>
          </a:lstStyle>
          <a:p>
            <a:fld id="{F62BCC59-8EC1-BA46-854B-5FD0FEC4523B}" type="slidenum">
              <a:rPr lang="en-US" smtClean="0"/>
              <a:pPr/>
              <a:t>62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>
                <a:solidFill>
                  <a:srgbClr val="D9D9D9"/>
                </a:solidFill>
              </a:defRPr>
            </a:lvl1pPr>
          </a:lstStyle>
          <a:p>
            <a:r>
              <a:rPr lang="en-US" smtClean="0"/>
              <a:t>Ruckus Proprietary and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9180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02" y="270932"/>
            <a:ext cx="7416798" cy="685800"/>
          </a:xfrm>
        </p:spPr>
        <p:txBody>
          <a:bodyPr/>
          <a:lstStyle/>
          <a:p>
            <a:r>
              <a:rPr lang="en-US" dirty="0" smtClean="0"/>
              <a:t>S.W.A.T. for </a:t>
            </a:r>
            <a:r>
              <a:rPr lang="en-US" dirty="0" err="1" smtClean="0"/>
              <a:t>iOS</a:t>
            </a:r>
            <a:r>
              <a:rPr lang="en-US" dirty="0" smtClean="0"/>
              <a:t> and Android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29384" y="3496003"/>
            <a:ext cx="8121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57</a:t>
            </a:r>
            <a:r>
              <a:rPr lang="en-US" sz="2000" dirty="0" smtClean="0">
                <a:solidFill>
                  <a:schemeClr val="bg1"/>
                </a:solidFill>
              </a:rPr>
              <a:t>%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67000" y="2362200"/>
            <a:ext cx="6096000" cy="3554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spcBef>
                <a:spcPts val="600"/>
              </a:spcBef>
              <a:buClr>
                <a:schemeClr val="accent2"/>
              </a:buClr>
              <a:buFont typeface="Courier New"/>
              <a:buChar char="o"/>
            </a:pPr>
            <a:r>
              <a:rPr lang="en-US" sz="1800" dirty="0">
                <a:solidFill>
                  <a:schemeClr val="tx2"/>
                </a:solidFill>
              </a:rPr>
              <a:t>Throughput based analysis</a:t>
            </a:r>
          </a:p>
          <a:p>
            <a:pPr marL="228600" indent="-228600">
              <a:spcBef>
                <a:spcPts val="600"/>
              </a:spcBef>
              <a:buClr>
                <a:schemeClr val="accent2"/>
              </a:buClr>
              <a:buFont typeface="Courier New"/>
              <a:buChar char="o"/>
            </a:pPr>
            <a:r>
              <a:rPr lang="en-US" sz="1800" dirty="0">
                <a:solidFill>
                  <a:schemeClr val="tx2"/>
                </a:solidFill>
              </a:rPr>
              <a:t>Project and </a:t>
            </a:r>
            <a:r>
              <a:rPr lang="en-US" sz="1800" dirty="0" smtClean="0">
                <a:solidFill>
                  <a:schemeClr val="tx2"/>
                </a:solidFill>
              </a:rPr>
              <a:t>survey </a:t>
            </a:r>
            <a:r>
              <a:rPr lang="en-US" sz="1800" dirty="0">
                <a:solidFill>
                  <a:schemeClr val="tx2"/>
                </a:solidFill>
              </a:rPr>
              <a:t>creation</a:t>
            </a:r>
          </a:p>
          <a:p>
            <a:pPr marL="228600" indent="-228600">
              <a:spcBef>
                <a:spcPts val="600"/>
              </a:spcBef>
              <a:buClr>
                <a:schemeClr val="accent2"/>
              </a:buClr>
              <a:buFont typeface="Courier New"/>
              <a:buChar char="o"/>
            </a:pPr>
            <a:r>
              <a:rPr lang="en-US" sz="1800" dirty="0">
                <a:solidFill>
                  <a:schemeClr val="tx2"/>
                </a:solidFill>
              </a:rPr>
              <a:t>Import </a:t>
            </a:r>
            <a:r>
              <a:rPr lang="en-US" sz="1800" dirty="0" smtClean="0">
                <a:solidFill>
                  <a:schemeClr val="tx2"/>
                </a:solidFill>
              </a:rPr>
              <a:t>floor plans </a:t>
            </a:r>
            <a:r>
              <a:rPr lang="en-US" sz="1800" dirty="0">
                <a:solidFill>
                  <a:schemeClr val="tx2"/>
                </a:solidFill>
              </a:rPr>
              <a:t>via popular cloud service </a:t>
            </a:r>
            <a:r>
              <a:rPr lang="en-US" sz="1800" dirty="0" err="1">
                <a:solidFill>
                  <a:schemeClr val="tx2"/>
                </a:solidFill>
              </a:rPr>
              <a:t>Dropbox</a:t>
            </a:r>
            <a:endParaRPr lang="en-US" sz="1800" dirty="0">
              <a:solidFill>
                <a:schemeClr val="tx2"/>
              </a:solidFill>
            </a:endParaRPr>
          </a:p>
          <a:p>
            <a:pPr marL="228600" indent="-228600">
              <a:spcBef>
                <a:spcPts val="600"/>
              </a:spcBef>
              <a:buClr>
                <a:schemeClr val="accent2"/>
              </a:buClr>
              <a:buFont typeface="Courier New"/>
              <a:buChar char="o"/>
            </a:pPr>
            <a:r>
              <a:rPr lang="en-US" sz="1800" dirty="0">
                <a:solidFill>
                  <a:schemeClr val="tx2"/>
                </a:solidFill>
              </a:rPr>
              <a:t>Snap a quick photo with the built in </a:t>
            </a:r>
            <a:r>
              <a:rPr lang="en-US" sz="1800" dirty="0" err="1">
                <a:solidFill>
                  <a:schemeClr val="tx2"/>
                </a:solidFill>
              </a:rPr>
              <a:t>iPad</a:t>
            </a:r>
            <a:r>
              <a:rPr lang="en-US" sz="1800" dirty="0">
                <a:solidFill>
                  <a:schemeClr val="tx2"/>
                </a:solidFill>
              </a:rPr>
              <a:t> camera</a:t>
            </a:r>
          </a:p>
          <a:p>
            <a:pPr marL="228600" indent="-228600">
              <a:spcBef>
                <a:spcPts val="600"/>
              </a:spcBef>
              <a:buClr>
                <a:schemeClr val="accent2"/>
              </a:buClr>
              <a:buFont typeface="Courier New"/>
              <a:buChar char="o"/>
            </a:pPr>
            <a:r>
              <a:rPr lang="en-US" sz="1800" dirty="0">
                <a:solidFill>
                  <a:schemeClr val="tx2"/>
                </a:solidFill>
              </a:rPr>
              <a:t>Locate </a:t>
            </a:r>
            <a:r>
              <a:rPr lang="en-US" sz="1800" dirty="0" smtClean="0">
                <a:solidFill>
                  <a:schemeClr val="tx2"/>
                </a:solidFill>
              </a:rPr>
              <a:t>floor plan </a:t>
            </a:r>
            <a:r>
              <a:rPr lang="en-US" sz="1800" dirty="0">
                <a:solidFill>
                  <a:schemeClr val="tx2"/>
                </a:solidFill>
              </a:rPr>
              <a:t>from photo gallery</a:t>
            </a:r>
          </a:p>
          <a:p>
            <a:pPr marL="228600" indent="-228600">
              <a:spcBef>
                <a:spcPts val="600"/>
              </a:spcBef>
              <a:buClr>
                <a:schemeClr val="accent2"/>
              </a:buClr>
              <a:buFont typeface="Courier New"/>
              <a:buChar char="o"/>
            </a:pPr>
            <a:r>
              <a:rPr lang="en-US" sz="1800" dirty="0">
                <a:solidFill>
                  <a:schemeClr val="tx2"/>
                </a:solidFill>
              </a:rPr>
              <a:t>Scale </a:t>
            </a:r>
            <a:r>
              <a:rPr lang="en-US" sz="1800" dirty="0" smtClean="0">
                <a:solidFill>
                  <a:schemeClr val="tx2"/>
                </a:solidFill>
              </a:rPr>
              <a:t>floor plan </a:t>
            </a:r>
            <a:r>
              <a:rPr lang="en-US" sz="1800" dirty="0">
                <a:solidFill>
                  <a:schemeClr val="tx2"/>
                </a:solidFill>
              </a:rPr>
              <a:t>to make heat map more accurate</a:t>
            </a:r>
          </a:p>
          <a:p>
            <a:pPr marL="228600" indent="-228600">
              <a:spcBef>
                <a:spcPts val="600"/>
              </a:spcBef>
              <a:buClr>
                <a:schemeClr val="accent2"/>
              </a:buClr>
              <a:buFont typeface="Courier New"/>
              <a:buChar char="o"/>
            </a:pPr>
            <a:r>
              <a:rPr lang="en-US" sz="1800" dirty="0">
                <a:solidFill>
                  <a:schemeClr val="tx2"/>
                </a:solidFill>
              </a:rPr>
              <a:t>Choose from most common Ruckus APs</a:t>
            </a:r>
          </a:p>
          <a:p>
            <a:pPr marL="228600" indent="-228600">
              <a:spcBef>
                <a:spcPts val="600"/>
              </a:spcBef>
              <a:buClr>
                <a:schemeClr val="accent2"/>
              </a:buClr>
              <a:buFont typeface="Courier New"/>
              <a:buChar char="o"/>
            </a:pPr>
            <a:r>
              <a:rPr lang="en-US" sz="1800" dirty="0">
                <a:solidFill>
                  <a:schemeClr val="tx2"/>
                </a:solidFill>
              </a:rPr>
              <a:t>Test throughput by UDP/TCP, uplink and downlink</a:t>
            </a:r>
          </a:p>
          <a:p>
            <a:pPr marL="228600" indent="-228600">
              <a:spcBef>
                <a:spcPts val="600"/>
              </a:spcBef>
              <a:buClr>
                <a:schemeClr val="accent2"/>
              </a:buClr>
              <a:buFont typeface="Courier New"/>
              <a:buChar char="o"/>
            </a:pPr>
            <a:r>
              <a:rPr lang="en-US" sz="1800" dirty="0">
                <a:solidFill>
                  <a:schemeClr val="tx2"/>
                </a:solidFill>
              </a:rPr>
              <a:t>Generate email with throughput and/or </a:t>
            </a:r>
            <a:r>
              <a:rPr lang="en-US" sz="1800" dirty="0" smtClean="0">
                <a:solidFill>
                  <a:schemeClr val="tx2"/>
                </a:solidFill>
              </a:rPr>
              <a:t>heat map </a:t>
            </a:r>
            <a:r>
              <a:rPr lang="en-US" sz="1800" dirty="0">
                <a:solidFill>
                  <a:schemeClr val="tx2"/>
                </a:solidFill>
              </a:rPr>
              <a:t>results</a:t>
            </a:r>
          </a:p>
          <a:p>
            <a:pPr marL="228600" indent="-228600">
              <a:spcBef>
                <a:spcPts val="600"/>
              </a:spcBef>
              <a:buClr>
                <a:schemeClr val="accent2"/>
              </a:buClr>
              <a:buFont typeface="Courier New"/>
              <a:buChar char="o"/>
            </a:pPr>
            <a:r>
              <a:rPr lang="en-US" sz="1800" dirty="0">
                <a:solidFill>
                  <a:schemeClr val="tx2"/>
                </a:solidFill>
              </a:rPr>
              <a:t>Upload heat map results to </a:t>
            </a:r>
            <a:r>
              <a:rPr lang="en-US" sz="1800" dirty="0" err="1">
                <a:solidFill>
                  <a:schemeClr val="tx2"/>
                </a:solidFill>
              </a:rPr>
              <a:t>Dropbox</a:t>
            </a:r>
            <a:endParaRPr lang="en-US" sz="1800" dirty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90800" y="1219200"/>
            <a:ext cx="5410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bg2"/>
                </a:solidFill>
              </a:rPr>
              <a:t>Wireless </a:t>
            </a:r>
            <a:r>
              <a:rPr lang="en-US" b="1" dirty="0">
                <a:solidFill>
                  <a:schemeClr val="bg2"/>
                </a:solidFill>
              </a:rPr>
              <a:t>performance testing </a:t>
            </a:r>
            <a:r>
              <a:rPr lang="en-US" b="1" dirty="0" smtClean="0">
                <a:solidFill>
                  <a:schemeClr val="bg2"/>
                </a:solidFill>
              </a:rPr>
              <a:t/>
            </a:r>
            <a:br>
              <a:rPr lang="en-US" b="1" dirty="0" smtClean="0">
                <a:solidFill>
                  <a:schemeClr val="bg2"/>
                </a:solidFill>
              </a:rPr>
            </a:br>
            <a:r>
              <a:rPr lang="en-US" b="1" dirty="0" smtClean="0">
                <a:solidFill>
                  <a:schemeClr val="bg2"/>
                </a:solidFill>
              </a:rPr>
              <a:t>and </a:t>
            </a:r>
            <a:r>
              <a:rPr lang="en-US" b="1" dirty="0">
                <a:solidFill>
                  <a:schemeClr val="bg2"/>
                </a:solidFill>
              </a:rPr>
              <a:t>site survey companion</a:t>
            </a:r>
          </a:p>
        </p:txBody>
      </p:sp>
      <p:pic>
        <p:nvPicPr>
          <p:cNvPr id="13" name="Picture 12" descr="swa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27"/>
          <a:stretch/>
        </p:blipFill>
        <p:spPr>
          <a:xfrm>
            <a:off x="381000" y="1295400"/>
            <a:ext cx="2090638" cy="1964267"/>
          </a:xfrm>
          <a:prstGeom prst="rect">
            <a:avLst/>
          </a:prstGeom>
          <a:effectLst>
            <a:reflection blurRad="6350" stA="46000" endA="300" endPos="35000" dir="5400000" sy="-100000" algn="bl" rotWithShape="0"/>
          </a:effec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369" y="6555345"/>
            <a:ext cx="462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FFFFFF"/>
                </a:solidFill>
              </a:defRPr>
            </a:lvl1pPr>
          </a:lstStyle>
          <a:p>
            <a:fld id="{F62BCC59-8EC1-BA46-854B-5FD0FEC4523B}" type="slidenum">
              <a:rPr lang="en-US" smtClean="0"/>
              <a:pPr/>
              <a:t>63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>
                <a:solidFill>
                  <a:srgbClr val="D9D9D9"/>
                </a:solidFill>
              </a:defRPr>
            </a:lvl1pPr>
          </a:lstStyle>
          <a:p>
            <a:r>
              <a:rPr lang="en-US" smtClean="0"/>
              <a:t>Ruckus Proprietary and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260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8" y="296336"/>
            <a:ext cx="7586132" cy="685800"/>
          </a:xfrm>
        </p:spPr>
        <p:txBody>
          <a:bodyPr/>
          <a:lstStyle/>
          <a:p>
            <a:r>
              <a:rPr lang="en-US" dirty="0" err="1" smtClean="0"/>
              <a:t>SpeedFlex</a:t>
            </a:r>
            <a:r>
              <a:rPr lang="en-US" dirty="0" smtClean="0"/>
              <a:t> for </a:t>
            </a:r>
            <a:r>
              <a:rPr lang="en-US" dirty="0" err="1" smtClean="0"/>
              <a:t>iOS</a:t>
            </a:r>
            <a:r>
              <a:rPr lang="en-US" dirty="0" smtClean="0"/>
              <a:t> and Android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552700" y="1199168"/>
            <a:ext cx="59055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</a:rPr>
              <a:t>Real time mobile performance testing</a:t>
            </a:r>
            <a:endParaRPr lang="en-US" b="1" dirty="0">
              <a:solidFill>
                <a:srgbClr val="000000"/>
              </a:solidFill>
            </a:endParaRPr>
          </a:p>
        </p:txBody>
      </p:sp>
      <p:pic>
        <p:nvPicPr>
          <p:cNvPr id="16" name="Picture 15" descr="speedflex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0"/>
          <a:stretch/>
        </p:blipFill>
        <p:spPr>
          <a:xfrm>
            <a:off x="414868" y="1224569"/>
            <a:ext cx="2133600" cy="2034822"/>
          </a:xfrm>
          <a:prstGeom prst="rect">
            <a:avLst/>
          </a:prstGeom>
          <a:effectLst>
            <a:reflection blurRad="6350" stA="41000" endA="300" endPos="19000" dir="5400000" sy="-100000" algn="bl" rotWithShape="0"/>
          </a:effectLst>
        </p:spPr>
      </p:pic>
      <p:sp>
        <p:nvSpPr>
          <p:cNvPr id="17" name="Rectangle 16"/>
          <p:cNvSpPr/>
          <p:nvPr/>
        </p:nvSpPr>
        <p:spPr>
          <a:xfrm>
            <a:off x="2590800" y="2172831"/>
            <a:ext cx="6477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spcBef>
                <a:spcPts val="1200"/>
              </a:spcBef>
              <a:buClr>
                <a:schemeClr val="accent2"/>
              </a:buClr>
              <a:buFont typeface="Courier New"/>
              <a:buChar char="o"/>
            </a:pPr>
            <a:r>
              <a:rPr lang="en-US" sz="2000" dirty="0"/>
              <a:t>Throughput based analysis</a:t>
            </a:r>
          </a:p>
          <a:p>
            <a:pPr marL="228600" indent="-228600">
              <a:spcBef>
                <a:spcPts val="1200"/>
              </a:spcBef>
              <a:buClr>
                <a:schemeClr val="accent2"/>
              </a:buClr>
              <a:buFont typeface="Courier New"/>
              <a:buChar char="o"/>
            </a:pPr>
            <a:r>
              <a:rPr lang="en-US" sz="2000" dirty="0"/>
              <a:t>Instantly attach core location data to results (GPS)</a:t>
            </a:r>
          </a:p>
          <a:p>
            <a:pPr marL="228600" indent="-228600">
              <a:spcBef>
                <a:spcPts val="1200"/>
              </a:spcBef>
              <a:buClr>
                <a:schemeClr val="accent2"/>
              </a:buClr>
              <a:buFont typeface="Courier New"/>
              <a:buChar char="o"/>
            </a:pPr>
            <a:r>
              <a:rPr lang="en-US" sz="2000" dirty="0"/>
              <a:t>Test throughput by TCP/UDP and UP/</a:t>
            </a:r>
            <a:r>
              <a:rPr lang="en-US" sz="2000" dirty="0" smtClean="0"/>
              <a:t>DOWN</a:t>
            </a:r>
          </a:p>
          <a:p>
            <a:pPr marL="228600" indent="-228600">
              <a:spcBef>
                <a:spcPts val="1200"/>
              </a:spcBef>
              <a:buClr>
                <a:schemeClr val="accent2"/>
              </a:buClr>
              <a:buFont typeface="Courier New"/>
              <a:buChar char="o"/>
            </a:pPr>
            <a:r>
              <a:rPr lang="en-US" sz="2000" dirty="0" smtClean="0"/>
              <a:t>Packet loss percentages</a:t>
            </a:r>
            <a:endParaRPr lang="en-US" sz="2000" dirty="0"/>
          </a:p>
          <a:p>
            <a:pPr marL="228600" indent="-228600">
              <a:spcBef>
                <a:spcPts val="1200"/>
              </a:spcBef>
              <a:buClr>
                <a:schemeClr val="accent2"/>
              </a:buClr>
              <a:buFont typeface="Courier New"/>
              <a:buChar char="o"/>
            </a:pPr>
            <a:r>
              <a:rPr lang="en-US" sz="2000" dirty="0"/>
              <a:t>Generate email with results and location data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369" y="6555345"/>
            <a:ext cx="462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FFFFFF"/>
                </a:solidFill>
              </a:defRPr>
            </a:lvl1pPr>
          </a:lstStyle>
          <a:p>
            <a:fld id="{F62BCC59-8EC1-BA46-854B-5FD0FEC4523B}" type="slidenum">
              <a:rPr lang="en-US" smtClean="0"/>
              <a:pPr/>
              <a:t>64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>
                <a:solidFill>
                  <a:srgbClr val="D9D9D9"/>
                </a:solidFill>
              </a:defRPr>
            </a:lvl1pPr>
          </a:lstStyle>
          <a:p>
            <a:r>
              <a:rPr lang="en-US" smtClean="0"/>
              <a:t>Ruckus Proprietary and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283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/>
          <p:cNvSpPr/>
          <p:nvPr/>
        </p:nvSpPr>
        <p:spPr bwMode="auto">
          <a:xfrm>
            <a:off x="1083730" y="5892792"/>
            <a:ext cx="2802469" cy="203208"/>
          </a:xfrm>
          <a:prstGeom prst="ellipse">
            <a:avLst/>
          </a:prstGeom>
          <a:gradFill flip="none" rotWithShape="1">
            <a:gsLst>
              <a:gs pos="0">
                <a:schemeClr val="bg2"/>
              </a:gs>
              <a:gs pos="100000">
                <a:srgbClr val="FFFFFF">
                  <a:alpha val="12000"/>
                </a:srgb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5" name="Left-Right Arrow 4"/>
          <p:cNvSpPr/>
          <p:nvPr/>
        </p:nvSpPr>
        <p:spPr bwMode="auto">
          <a:xfrm>
            <a:off x="2895600" y="2819400"/>
            <a:ext cx="1295400" cy="990600"/>
          </a:xfrm>
          <a:prstGeom prst="leftRightArrow">
            <a:avLst>
              <a:gd name="adj1" fmla="val 60256"/>
              <a:gd name="adj2" fmla="val 40598"/>
            </a:avLst>
          </a:prstGeom>
          <a:gradFill flip="none" rotWithShape="1">
            <a:gsLst>
              <a:gs pos="0">
                <a:schemeClr val="accent2">
                  <a:alpha val="35000"/>
                </a:schemeClr>
              </a:gs>
              <a:gs pos="100000">
                <a:schemeClr val="accent2">
                  <a:lumMod val="60000"/>
                  <a:lumOff val="40000"/>
                  <a:alpha val="80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024468" y="296336"/>
            <a:ext cx="7586132" cy="685800"/>
          </a:xfrm>
        </p:spPr>
        <p:txBody>
          <a:bodyPr/>
          <a:lstStyle/>
          <a:p>
            <a:r>
              <a:rPr lang="en-US" dirty="0" err="1" smtClean="0"/>
              <a:t>SpeedFlex</a:t>
            </a:r>
            <a:r>
              <a:rPr lang="en-US" dirty="0" smtClean="0"/>
              <a:t> (Android)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4673597" y="5892792"/>
            <a:ext cx="2802469" cy="203208"/>
          </a:xfrm>
          <a:prstGeom prst="ellipse">
            <a:avLst/>
          </a:prstGeom>
          <a:gradFill flip="none" rotWithShape="1">
            <a:gsLst>
              <a:gs pos="0">
                <a:schemeClr val="bg2"/>
              </a:gs>
              <a:gs pos="100000">
                <a:srgbClr val="FFFFFF">
                  <a:alpha val="12000"/>
                </a:srgb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81000" y="1295400"/>
            <a:ext cx="2598922" cy="4030414"/>
            <a:chOff x="1066800" y="1066800"/>
            <a:chExt cx="2858814" cy="4876800"/>
          </a:xfrm>
        </p:grpSpPr>
        <p:pic>
          <p:nvPicPr>
            <p:cNvPr id="15" name="Picture 14" descr="android.eps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1066800"/>
              <a:ext cx="2858814" cy="4876800"/>
            </a:xfrm>
            <a:prstGeom prst="rect">
              <a:avLst/>
            </a:prstGeom>
          </p:spPr>
        </p:pic>
        <p:pic>
          <p:nvPicPr>
            <p:cNvPr id="2" name="Picture 1" descr="2013-03-19 11.18.17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5400" y="1584724"/>
              <a:ext cx="2362199" cy="3872040"/>
            </a:xfrm>
            <a:prstGeom prst="rect">
              <a:avLst/>
            </a:prstGeom>
          </p:spPr>
        </p:pic>
      </p:grpSp>
      <p:grpSp>
        <p:nvGrpSpPr>
          <p:cNvPr id="6" name="Group 5"/>
          <p:cNvGrpSpPr/>
          <p:nvPr/>
        </p:nvGrpSpPr>
        <p:grpSpPr>
          <a:xfrm>
            <a:off x="4191000" y="1295400"/>
            <a:ext cx="2598922" cy="4030414"/>
            <a:chOff x="4775200" y="1066800"/>
            <a:chExt cx="2858814" cy="4876800"/>
          </a:xfrm>
        </p:grpSpPr>
        <p:pic>
          <p:nvPicPr>
            <p:cNvPr id="16" name="Picture 15" descr="android.eps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75200" y="1066800"/>
              <a:ext cx="2858814" cy="4876800"/>
            </a:xfrm>
            <a:prstGeom prst="rect">
              <a:avLst/>
            </a:prstGeom>
          </p:spPr>
        </p:pic>
        <p:pic>
          <p:nvPicPr>
            <p:cNvPr id="3" name="Picture 2" descr="2013-03-19 11.19.25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8400" y="1563285"/>
              <a:ext cx="2412999" cy="3889247"/>
            </a:xfrm>
            <a:prstGeom prst="rect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7010400" y="2819400"/>
            <a:ext cx="1905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1600" dirty="0" smtClean="0"/>
              <a:t>RSSI</a:t>
            </a:r>
          </a:p>
          <a:p>
            <a:pPr marL="342900" indent="-342900">
              <a:buFont typeface="Arial"/>
              <a:buChar char="•"/>
            </a:pPr>
            <a:r>
              <a:rPr lang="en-US" sz="1600" dirty="0" smtClean="0"/>
              <a:t>Google Maps</a:t>
            </a:r>
          </a:p>
          <a:p>
            <a:pPr marL="342900" indent="-342900">
              <a:buFont typeface="Arial"/>
              <a:buChar char="•"/>
            </a:pPr>
            <a:r>
              <a:rPr lang="en-US" sz="1600" dirty="0" smtClean="0"/>
              <a:t>Wi-Fi Channel</a:t>
            </a:r>
          </a:p>
          <a:p>
            <a:pPr marL="342900" indent="-342900">
              <a:buFont typeface="Arial"/>
              <a:buChar char="•"/>
            </a:pPr>
            <a:r>
              <a:rPr lang="en-US" sz="1600" dirty="0" smtClean="0"/>
              <a:t>Frequency</a:t>
            </a:r>
            <a:endParaRPr lang="en-US" sz="1600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369" y="6555345"/>
            <a:ext cx="462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FFFFFF"/>
                </a:solidFill>
              </a:defRPr>
            </a:lvl1pPr>
          </a:lstStyle>
          <a:p>
            <a:fld id="{F62BCC59-8EC1-BA46-854B-5FD0FEC4523B}" type="slidenum">
              <a:rPr lang="en-US" smtClean="0"/>
              <a:pPr/>
              <a:t>65</a:t>
            </a:fld>
            <a:endParaRPr lang="en-US" dirty="0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>
                <a:solidFill>
                  <a:srgbClr val="D9D9D9"/>
                </a:solidFill>
              </a:defRPr>
            </a:lvl1pPr>
          </a:lstStyle>
          <a:p>
            <a:r>
              <a:rPr lang="en-US" smtClean="0"/>
              <a:t>Ruckus Proprietary and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80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9384" y="3496003"/>
            <a:ext cx="8121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57</a:t>
            </a:r>
            <a:r>
              <a:rPr lang="en-US" sz="2000" dirty="0" smtClean="0">
                <a:solidFill>
                  <a:schemeClr val="bg1"/>
                </a:solidFill>
              </a:rPr>
              <a:t>%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8200" y="2543503"/>
            <a:ext cx="8121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18</a:t>
            </a:r>
            <a:r>
              <a:rPr lang="en-US" sz="2000" dirty="0" smtClean="0">
                <a:solidFill>
                  <a:schemeClr val="bg1"/>
                </a:solidFill>
              </a:rPr>
              <a:t>%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12084" y="3013403"/>
            <a:ext cx="755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10</a:t>
            </a:r>
            <a:r>
              <a:rPr lang="en-US" sz="2000" dirty="0" smtClean="0">
                <a:solidFill>
                  <a:schemeClr val="bg1"/>
                </a:solidFill>
              </a:rPr>
              <a:t>%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78000" y="2581603"/>
            <a:ext cx="8121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15</a:t>
            </a:r>
            <a:r>
              <a:rPr lang="en-US" sz="2000" dirty="0" smtClean="0">
                <a:solidFill>
                  <a:schemeClr val="bg1"/>
                </a:solidFill>
              </a:rPr>
              <a:t>%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97669" y="1180867"/>
            <a:ext cx="495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</a:rPr>
              <a:t>Wi-Fi performance analysis tool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590800" y="1752600"/>
            <a:ext cx="6248400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Clr>
                <a:schemeClr val="accent2"/>
              </a:buClr>
              <a:buFont typeface="Courier New"/>
              <a:buChar char="o"/>
            </a:pPr>
            <a:r>
              <a:rPr lang="en-US" sz="2000" dirty="0">
                <a:solidFill>
                  <a:srgbClr val="000000"/>
                </a:solidFill>
              </a:rPr>
              <a:t>Perform real time throughput testing and instantly results </a:t>
            </a:r>
            <a:r>
              <a:rPr lang="en-US" sz="2000" dirty="0" smtClean="0">
                <a:solidFill>
                  <a:srgbClr val="000000"/>
                </a:solidFill>
              </a:rPr>
              <a:t>graphed</a:t>
            </a:r>
          </a:p>
          <a:p>
            <a:pPr marL="342900" indent="-342900">
              <a:spcBef>
                <a:spcPts val="600"/>
              </a:spcBef>
              <a:buClr>
                <a:schemeClr val="accent2"/>
              </a:buClr>
              <a:buFont typeface="Courier New"/>
              <a:buChar char="o"/>
            </a:pPr>
            <a:r>
              <a:rPr lang="en-US" sz="2000" dirty="0" smtClean="0">
                <a:solidFill>
                  <a:srgbClr val="000000"/>
                </a:solidFill>
              </a:rPr>
              <a:t>Built on open source ZAP library</a:t>
            </a:r>
          </a:p>
          <a:p>
            <a:pPr marL="342900" indent="-342900">
              <a:spcBef>
                <a:spcPts val="600"/>
              </a:spcBef>
              <a:buClr>
                <a:schemeClr val="accent2"/>
              </a:buClr>
              <a:buFont typeface="Courier New"/>
              <a:buChar char="o"/>
            </a:pPr>
            <a:r>
              <a:rPr lang="en-US" sz="2000" dirty="0" smtClean="0">
                <a:solidFill>
                  <a:srgbClr val="000000"/>
                </a:solidFill>
              </a:rPr>
              <a:t>CDF (cumulative distribution function) shows identifiable metrics that indicate performance fluctuations</a:t>
            </a:r>
            <a:r>
              <a:rPr lang="en-US" sz="2000" dirty="0">
                <a:solidFill>
                  <a:srgbClr val="000000"/>
                </a:solidFill>
              </a:rPr>
              <a:t> </a:t>
            </a:r>
          </a:p>
          <a:p>
            <a:pPr marL="342900" indent="-342900">
              <a:spcBef>
                <a:spcPts val="600"/>
              </a:spcBef>
              <a:buClr>
                <a:schemeClr val="accent2"/>
              </a:buClr>
              <a:buFont typeface="Courier New"/>
              <a:buChar char="o"/>
            </a:pPr>
            <a:r>
              <a:rPr lang="en-US" sz="2000" dirty="0" smtClean="0">
                <a:solidFill>
                  <a:srgbClr val="000000"/>
                </a:solidFill>
              </a:rPr>
              <a:t>Allows </a:t>
            </a:r>
            <a:r>
              <a:rPr lang="en-US" sz="2000" dirty="0">
                <a:solidFill>
                  <a:srgbClr val="000000"/>
                </a:solidFill>
              </a:rPr>
              <a:t>product and competitive testing</a:t>
            </a:r>
          </a:p>
          <a:p>
            <a:pPr marL="342900" indent="-342900">
              <a:spcBef>
                <a:spcPts val="600"/>
              </a:spcBef>
              <a:buClr>
                <a:schemeClr val="accent2"/>
              </a:buClr>
              <a:buFont typeface="Courier New"/>
              <a:buChar char="o"/>
            </a:pPr>
            <a:r>
              <a:rPr lang="en-US" sz="2000" dirty="0">
                <a:solidFill>
                  <a:srgbClr val="000000"/>
                </a:solidFill>
              </a:rPr>
              <a:t>Multiple tests with combined test view</a:t>
            </a:r>
          </a:p>
          <a:p>
            <a:pPr marL="342900" indent="-342900">
              <a:spcBef>
                <a:spcPts val="600"/>
              </a:spcBef>
              <a:buClr>
                <a:schemeClr val="accent2"/>
              </a:buClr>
              <a:buFont typeface="Courier New"/>
              <a:buChar char="o"/>
            </a:pPr>
            <a:r>
              <a:rPr lang="en-US" sz="2000" dirty="0">
                <a:solidFill>
                  <a:srgbClr val="000000"/>
                </a:solidFill>
              </a:rPr>
              <a:t>Uplink or downlink testing</a:t>
            </a:r>
          </a:p>
          <a:p>
            <a:pPr marL="342900" indent="-342900">
              <a:spcBef>
                <a:spcPts val="600"/>
              </a:spcBef>
              <a:buClr>
                <a:schemeClr val="accent2"/>
              </a:buClr>
              <a:buFont typeface="Courier New"/>
              <a:buChar char="o"/>
            </a:pPr>
            <a:r>
              <a:rPr lang="en-US" sz="2000" dirty="0">
                <a:solidFill>
                  <a:srgbClr val="000000"/>
                </a:solidFill>
              </a:rPr>
              <a:t>Email the results, including spreadsheet of </a:t>
            </a:r>
            <a:r>
              <a:rPr lang="en-US" sz="2000" dirty="0" smtClean="0">
                <a:solidFill>
                  <a:srgbClr val="000000"/>
                </a:solidFill>
              </a:rPr>
              <a:t>results</a:t>
            </a:r>
          </a:p>
          <a:p>
            <a:pPr marL="342900" indent="-342900">
              <a:spcBef>
                <a:spcPts val="600"/>
              </a:spcBef>
              <a:buClr>
                <a:schemeClr val="accent2"/>
              </a:buClr>
              <a:buFont typeface="Courier New"/>
              <a:buChar char="o"/>
            </a:pPr>
            <a:r>
              <a:rPr lang="en-US" sz="2000" dirty="0" smtClean="0">
                <a:solidFill>
                  <a:srgbClr val="000000"/>
                </a:solidFill>
              </a:rPr>
              <a:t>Competitive comparisons, AP validations </a:t>
            </a:r>
            <a:br>
              <a:rPr lang="en-US" sz="2000" dirty="0" smtClean="0">
                <a:solidFill>
                  <a:srgbClr val="000000"/>
                </a:solidFill>
              </a:rPr>
            </a:br>
            <a:r>
              <a:rPr lang="en-US" sz="2000" dirty="0" smtClean="0">
                <a:solidFill>
                  <a:srgbClr val="000000"/>
                </a:solidFill>
              </a:rPr>
              <a:t>or general site verification</a:t>
            </a:r>
          </a:p>
        </p:txBody>
      </p:sp>
      <p:pic>
        <p:nvPicPr>
          <p:cNvPr id="15" name="Picture 14" descr="Splash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31"/>
          <a:stretch/>
        </p:blipFill>
        <p:spPr>
          <a:xfrm>
            <a:off x="457200" y="1257299"/>
            <a:ext cx="1981200" cy="1917700"/>
          </a:xfrm>
          <a:prstGeom prst="rect">
            <a:avLst/>
          </a:prstGeom>
          <a:effectLst>
            <a:reflection blurRad="6350" stA="57000" endA="300" endPos="26000" dir="5400000" sy="-100000" algn="bl" rotWithShape="0"/>
          </a:effectLst>
        </p:spPr>
      </p:pic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1058336" y="270935"/>
            <a:ext cx="7857064" cy="685800"/>
          </a:xfrm>
        </p:spPr>
        <p:txBody>
          <a:bodyPr/>
          <a:lstStyle/>
          <a:p>
            <a:r>
              <a:rPr lang="en-US" dirty="0" smtClean="0"/>
              <a:t>Zapper (</a:t>
            </a:r>
            <a:r>
              <a:rPr lang="en-US" dirty="0" err="1" smtClean="0"/>
              <a:t>iPad</a:t>
            </a:r>
            <a:r>
              <a:rPr lang="en-US" dirty="0"/>
              <a:t>)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369" y="6555345"/>
            <a:ext cx="462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FFFFFF"/>
                </a:solidFill>
              </a:defRPr>
            </a:lvl1pPr>
          </a:lstStyle>
          <a:p>
            <a:fld id="{F62BCC59-8EC1-BA46-854B-5FD0FEC4523B}" type="slidenum">
              <a:rPr lang="en-US" smtClean="0"/>
              <a:pPr/>
              <a:t>66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>
                <a:solidFill>
                  <a:srgbClr val="D9D9D9"/>
                </a:solidFill>
              </a:defRPr>
            </a:lvl1pPr>
          </a:lstStyle>
          <a:p>
            <a:r>
              <a:rPr lang="en-US" smtClean="0"/>
              <a:t>Ruckus Proprietary and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026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9384" y="3496003"/>
            <a:ext cx="8121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57</a:t>
            </a:r>
            <a:r>
              <a:rPr lang="en-US" sz="2000" dirty="0" smtClean="0">
                <a:solidFill>
                  <a:schemeClr val="bg1"/>
                </a:solidFill>
              </a:rPr>
              <a:t>%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8200" y="2543503"/>
            <a:ext cx="8121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18</a:t>
            </a:r>
            <a:r>
              <a:rPr lang="en-US" sz="2000" dirty="0" smtClean="0">
                <a:solidFill>
                  <a:schemeClr val="bg1"/>
                </a:solidFill>
              </a:rPr>
              <a:t>%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12084" y="3013403"/>
            <a:ext cx="755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10</a:t>
            </a:r>
            <a:r>
              <a:rPr lang="en-US" sz="2000" dirty="0" smtClean="0">
                <a:solidFill>
                  <a:schemeClr val="bg1"/>
                </a:solidFill>
              </a:rPr>
              <a:t>%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78000" y="2581603"/>
            <a:ext cx="8121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15</a:t>
            </a:r>
            <a:r>
              <a:rPr lang="en-US" sz="2000" dirty="0" smtClean="0">
                <a:solidFill>
                  <a:schemeClr val="bg1"/>
                </a:solidFill>
              </a:rPr>
              <a:t>%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72767" y="1189337"/>
            <a:ext cx="5238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2"/>
                </a:solidFill>
              </a:rPr>
              <a:t>Real time ZD monitoring capability</a:t>
            </a:r>
            <a:endParaRPr lang="en-US" b="1" dirty="0">
              <a:solidFill>
                <a:schemeClr val="bg2"/>
              </a:solidFill>
            </a:endParaRPr>
          </a:p>
        </p:txBody>
      </p:sp>
      <p:pic>
        <p:nvPicPr>
          <p:cNvPr id="9" name="Picture 8" descr="Mobile Apps | Ruckus Wireles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2" y="1236137"/>
            <a:ext cx="1652838" cy="1600200"/>
          </a:xfrm>
          <a:prstGeom prst="rect">
            <a:avLst/>
          </a:prstGeom>
          <a:effectLst>
            <a:reflection blurRad="6350" stA="27000" endA="300" endPos="27000" dir="5400000" sy="-100000" algn="bl" rotWithShape="0"/>
          </a:effectLst>
        </p:spPr>
      </p:pic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1041402" y="270935"/>
            <a:ext cx="7721598" cy="685800"/>
          </a:xfrm>
        </p:spPr>
        <p:txBody>
          <a:bodyPr/>
          <a:lstStyle/>
          <a:p>
            <a:r>
              <a:rPr lang="en-US" dirty="0" smtClean="0"/>
              <a:t>ZD Remote (</a:t>
            </a:r>
            <a:r>
              <a:rPr lang="en-US" dirty="0" err="1" smtClean="0"/>
              <a:t>iPad</a:t>
            </a:r>
            <a:r>
              <a:rPr lang="en-US" dirty="0"/>
              <a:t>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45257" y="1752600"/>
            <a:ext cx="6553200" cy="5909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spcBef>
                <a:spcPts val="600"/>
              </a:spcBef>
              <a:buClr>
                <a:schemeClr val="accent2"/>
              </a:buClr>
              <a:buFont typeface="Courier New"/>
              <a:buChar char="o"/>
            </a:pPr>
            <a:r>
              <a:rPr lang="en-US" sz="2000" dirty="0" smtClean="0">
                <a:solidFill>
                  <a:srgbClr val="000000"/>
                </a:solidFill>
              </a:rPr>
              <a:t>Real-time monitoring of Ruckus </a:t>
            </a:r>
            <a:r>
              <a:rPr lang="en-US" sz="2000" dirty="0" err="1" smtClean="0">
                <a:solidFill>
                  <a:srgbClr val="000000"/>
                </a:solidFill>
              </a:rPr>
              <a:t>ZoneDirector</a:t>
            </a:r>
            <a:endParaRPr lang="en-US" sz="2000" dirty="0" smtClean="0">
              <a:solidFill>
                <a:srgbClr val="000000"/>
              </a:solidFill>
            </a:endParaRPr>
          </a:p>
          <a:p>
            <a:pPr marL="228600" indent="-228600">
              <a:spcBef>
                <a:spcPts val="600"/>
              </a:spcBef>
              <a:buClr>
                <a:schemeClr val="accent2"/>
              </a:buClr>
              <a:buFont typeface="Courier New"/>
              <a:buChar char="o"/>
            </a:pPr>
            <a:r>
              <a:rPr lang="en-US" sz="2000" dirty="0" smtClean="0">
                <a:solidFill>
                  <a:srgbClr val="000000"/>
                </a:solidFill>
              </a:rPr>
              <a:t>Provides dashboard view with easy to understand widgets such as</a:t>
            </a:r>
          </a:p>
          <a:p>
            <a:pPr lvl="1" indent="-228600">
              <a:spcBef>
                <a:spcPts val="300"/>
              </a:spcBef>
              <a:buClr>
                <a:schemeClr val="accent2"/>
              </a:buClr>
              <a:buFont typeface="Courier New"/>
              <a:buChar char="o"/>
            </a:pPr>
            <a:r>
              <a:rPr lang="en-US" sz="1800" dirty="0" smtClean="0">
                <a:solidFill>
                  <a:srgbClr val="000000"/>
                </a:solidFill>
              </a:rPr>
              <a:t>System overview</a:t>
            </a:r>
          </a:p>
          <a:p>
            <a:pPr lvl="1" indent="-228600">
              <a:spcBef>
                <a:spcPts val="300"/>
              </a:spcBef>
              <a:buClr>
                <a:schemeClr val="accent2"/>
              </a:buClr>
              <a:buFont typeface="Courier New"/>
              <a:buChar char="o"/>
            </a:pPr>
            <a:r>
              <a:rPr lang="en-US" sz="1800" dirty="0" smtClean="0">
                <a:solidFill>
                  <a:srgbClr val="000000"/>
                </a:solidFill>
              </a:rPr>
              <a:t>Device summary</a:t>
            </a:r>
          </a:p>
          <a:p>
            <a:pPr lvl="1" indent="-228600">
              <a:spcBef>
                <a:spcPts val="300"/>
              </a:spcBef>
              <a:buClr>
                <a:schemeClr val="accent2"/>
              </a:buClr>
              <a:buFont typeface="Courier New"/>
              <a:buChar char="o"/>
            </a:pPr>
            <a:r>
              <a:rPr lang="en-US" sz="1800" dirty="0" smtClean="0">
                <a:solidFill>
                  <a:srgbClr val="000000"/>
                </a:solidFill>
              </a:rPr>
              <a:t>Usage statistics</a:t>
            </a:r>
          </a:p>
          <a:p>
            <a:pPr lvl="1" indent="-228600">
              <a:spcBef>
                <a:spcPts val="300"/>
              </a:spcBef>
              <a:buClr>
                <a:schemeClr val="accent2"/>
              </a:buClr>
              <a:buFont typeface="Courier New"/>
              <a:buChar char="o"/>
            </a:pPr>
            <a:r>
              <a:rPr lang="en-US" sz="1800" dirty="0" smtClean="0">
                <a:solidFill>
                  <a:srgbClr val="000000"/>
                </a:solidFill>
              </a:rPr>
              <a:t>Currently active clients</a:t>
            </a:r>
          </a:p>
          <a:p>
            <a:pPr lvl="1" indent="-228600">
              <a:spcBef>
                <a:spcPts val="300"/>
              </a:spcBef>
              <a:buClr>
                <a:schemeClr val="accent2"/>
              </a:buClr>
              <a:buFont typeface="Courier New"/>
              <a:buChar char="o"/>
            </a:pPr>
            <a:r>
              <a:rPr lang="en-US" sz="1800" dirty="0" smtClean="0">
                <a:solidFill>
                  <a:srgbClr val="000000"/>
                </a:solidFill>
              </a:rPr>
              <a:t>Client device types</a:t>
            </a:r>
          </a:p>
          <a:p>
            <a:pPr lvl="1" indent="-228600">
              <a:spcBef>
                <a:spcPts val="300"/>
              </a:spcBef>
              <a:buClr>
                <a:schemeClr val="accent2"/>
              </a:buClr>
              <a:buFont typeface="Courier New"/>
              <a:buChar char="o"/>
            </a:pPr>
            <a:r>
              <a:rPr lang="en-US" sz="1800" dirty="0" smtClean="0">
                <a:solidFill>
                  <a:srgbClr val="000000"/>
                </a:solidFill>
              </a:rPr>
              <a:t>Live logs</a:t>
            </a:r>
          </a:p>
          <a:p>
            <a:pPr marL="228600" indent="-228600">
              <a:spcBef>
                <a:spcPts val="600"/>
              </a:spcBef>
              <a:buClr>
                <a:schemeClr val="accent2"/>
              </a:buClr>
              <a:buFont typeface="Courier New"/>
              <a:buChar char="o"/>
            </a:pPr>
            <a:r>
              <a:rPr lang="en-US" sz="2000" dirty="0" smtClean="0">
                <a:solidFill>
                  <a:srgbClr val="000000"/>
                </a:solidFill>
              </a:rPr>
              <a:t>A single or multiple </a:t>
            </a:r>
            <a:r>
              <a:rPr lang="en-US" sz="2000" dirty="0" err="1" smtClean="0">
                <a:solidFill>
                  <a:srgbClr val="000000"/>
                </a:solidFill>
              </a:rPr>
              <a:t>ZoneDirectors</a:t>
            </a:r>
            <a:r>
              <a:rPr lang="en-US" sz="2000" dirty="0" smtClean="0">
                <a:solidFill>
                  <a:srgbClr val="000000"/>
                </a:solidFill>
              </a:rPr>
              <a:t> can be administered via application</a:t>
            </a:r>
          </a:p>
          <a:p>
            <a:pPr marL="228600" indent="-228600">
              <a:spcBef>
                <a:spcPts val="600"/>
              </a:spcBef>
              <a:buClr>
                <a:schemeClr val="accent2"/>
              </a:buClr>
              <a:buFont typeface="Courier New"/>
              <a:buChar char="o"/>
            </a:pPr>
            <a:r>
              <a:rPr lang="en-US" sz="2000" i="1" dirty="0" smtClean="0">
                <a:solidFill>
                  <a:srgbClr val="000000"/>
                </a:solidFill>
              </a:rPr>
              <a:t>Select configuration controls (</a:t>
            </a:r>
            <a:r>
              <a:rPr lang="en-US" sz="2000" i="1" dirty="0" err="1" smtClean="0">
                <a:solidFill>
                  <a:srgbClr val="000000"/>
                </a:solidFill>
              </a:rPr>
              <a:t>eg</a:t>
            </a:r>
            <a:r>
              <a:rPr lang="en-US" sz="2000" i="1" dirty="0" smtClean="0">
                <a:solidFill>
                  <a:srgbClr val="000000"/>
                </a:solidFill>
              </a:rPr>
              <a:t>. WLANs) </a:t>
            </a:r>
            <a:br>
              <a:rPr lang="en-US" sz="2000" i="1" dirty="0" smtClean="0">
                <a:solidFill>
                  <a:srgbClr val="000000"/>
                </a:solidFill>
              </a:rPr>
            </a:br>
            <a:r>
              <a:rPr lang="en-US" sz="2000" i="1" dirty="0" smtClean="0">
                <a:solidFill>
                  <a:srgbClr val="000000"/>
                </a:solidFill>
              </a:rPr>
              <a:t>coming soon</a:t>
            </a:r>
          </a:p>
          <a:p>
            <a:pPr marL="342900" indent="-342900">
              <a:spcBef>
                <a:spcPts val="600"/>
              </a:spcBef>
              <a:buClr>
                <a:schemeClr val="accent2"/>
              </a:buClr>
              <a:buFont typeface="Courier New"/>
              <a:buChar char="o"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800100" lvl="1" indent="-342900">
              <a:spcBef>
                <a:spcPts val="600"/>
              </a:spcBef>
              <a:buClr>
                <a:schemeClr val="accent2"/>
              </a:buClr>
              <a:buFont typeface="Courier New"/>
              <a:buChar char="o"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800100" lvl="1" indent="-342900">
              <a:spcBef>
                <a:spcPts val="600"/>
              </a:spcBef>
              <a:buClr>
                <a:schemeClr val="accent2"/>
              </a:buClr>
              <a:buFont typeface="Courier New"/>
              <a:buChar char="o"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800100" lvl="1" indent="-342900">
              <a:spcBef>
                <a:spcPts val="600"/>
              </a:spcBef>
              <a:buClr>
                <a:schemeClr val="accent2"/>
              </a:buClr>
              <a:buFont typeface="Courier New"/>
              <a:buChar char="o"/>
            </a:pP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369" y="6555345"/>
            <a:ext cx="462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FFFFFF"/>
                </a:solidFill>
              </a:defRPr>
            </a:lvl1pPr>
          </a:lstStyle>
          <a:p>
            <a:fld id="{F62BCC59-8EC1-BA46-854B-5FD0FEC4523B}" type="slidenum">
              <a:rPr lang="en-US" smtClean="0"/>
              <a:pPr/>
              <a:t>67</a:t>
            </a:fld>
            <a:endParaRPr lang="en-US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>
                <a:solidFill>
                  <a:srgbClr val="D9D9D9"/>
                </a:solidFill>
              </a:defRPr>
            </a:lvl1pPr>
          </a:lstStyle>
          <a:p>
            <a:r>
              <a:rPr lang="en-US" smtClean="0"/>
              <a:t>Ruckus Proprietary and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421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9384" y="3496003"/>
            <a:ext cx="8121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57</a:t>
            </a:r>
            <a:r>
              <a:rPr lang="en-US" sz="2000" dirty="0" smtClean="0">
                <a:solidFill>
                  <a:schemeClr val="bg1"/>
                </a:solidFill>
              </a:rPr>
              <a:t>%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8200" y="2543503"/>
            <a:ext cx="8121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18</a:t>
            </a:r>
            <a:r>
              <a:rPr lang="en-US" sz="2000" dirty="0" smtClean="0">
                <a:solidFill>
                  <a:schemeClr val="bg1"/>
                </a:solidFill>
              </a:rPr>
              <a:t>%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12084" y="3013403"/>
            <a:ext cx="755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10</a:t>
            </a:r>
            <a:r>
              <a:rPr lang="en-US" sz="2000" dirty="0" smtClean="0">
                <a:solidFill>
                  <a:schemeClr val="bg1"/>
                </a:solidFill>
              </a:rPr>
              <a:t>%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78000" y="2581603"/>
            <a:ext cx="8121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15</a:t>
            </a:r>
            <a:r>
              <a:rPr lang="en-US" sz="2000" dirty="0" smtClean="0">
                <a:solidFill>
                  <a:schemeClr val="bg1"/>
                </a:solidFill>
              </a:rPr>
              <a:t>%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1905000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000000"/>
                </a:solidFill>
              </a:rPr>
              <a:t>iPad</a:t>
            </a:r>
            <a:r>
              <a:rPr lang="en-US" b="1" dirty="0" smtClean="0">
                <a:solidFill>
                  <a:srgbClr val="000000"/>
                </a:solidFill>
              </a:rPr>
              <a:t> Spectrum Analyzer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72000" y="4495800"/>
            <a:ext cx="4572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6"/>
              </a:buClr>
              <a:buFont typeface="Courier New"/>
              <a:buChar char="o"/>
            </a:pPr>
            <a:r>
              <a:rPr lang="en-US" sz="1400" dirty="0" smtClean="0">
                <a:solidFill>
                  <a:schemeClr val="bg2"/>
                </a:solidFill>
              </a:rPr>
              <a:t>FFT </a:t>
            </a:r>
            <a:r>
              <a:rPr lang="en-US" sz="1400" dirty="0">
                <a:solidFill>
                  <a:schemeClr val="bg2"/>
                </a:solidFill>
              </a:rPr>
              <a:t>(instantaneous, and decaying max hold)</a:t>
            </a:r>
          </a:p>
          <a:p>
            <a:pPr marL="285750" indent="-285750">
              <a:buClr>
                <a:schemeClr val="accent6"/>
              </a:buClr>
              <a:buFont typeface="Courier New"/>
              <a:buChar char="o"/>
            </a:pPr>
            <a:r>
              <a:rPr lang="en-US" sz="1400" dirty="0" smtClean="0">
                <a:solidFill>
                  <a:schemeClr val="bg2"/>
                </a:solidFill>
              </a:rPr>
              <a:t>Spectrum </a:t>
            </a:r>
            <a:r>
              <a:rPr lang="en-US" sz="1400" dirty="0">
                <a:solidFill>
                  <a:schemeClr val="bg2"/>
                </a:solidFill>
              </a:rPr>
              <a:t>CDF / Density (intensity of color shows how often a particular </a:t>
            </a:r>
            <a:r>
              <a:rPr lang="en-US" sz="1400" dirty="0" err="1">
                <a:solidFill>
                  <a:schemeClr val="bg2"/>
                </a:solidFill>
              </a:rPr>
              <a:t>freq</a:t>
            </a:r>
            <a:r>
              <a:rPr lang="en-US" sz="1400" dirty="0">
                <a:solidFill>
                  <a:schemeClr val="bg2"/>
                </a:solidFill>
              </a:rPr>
              <a:t>/power is observed)</a:t>
            </a:r>
          </a:p>
          <a:p>
            <a:pPr marL="285750" indent="-285750">
              <a:buClr>
                <a:schemeClr val="accent6"/>
              </a:buClr>
              <a:buFont typeface="Courier New"/>
              <a:buChar char="o"/>
            </a:pPr>
            <a:r>
              <a:rPr lang="en-US" sz="1400" dirty="0" smtClean="0">
                <a:solidFill>
                  <a:schemeClr val="bg2"/>
                </a:solidFill>
              </a:rPr>
              <a:t>Spectrogram </a:t>
            </a:r>
            <a:r>
              <a:rPr lang="en-US" sz="1400" dirty="0">
                <a:solidFill>
                  <a:schemeClr val="bg2"/>
                </a:solidFill>
              </a:rPr>
              <a:t>(sometimes called waterfall, shows FFT over time, with color mapped to </a:t>
            </a:r>
            <a:r>
              <a:rPr lang="en-US" sz="1400" dirty="0" err="1">
                <a:solidFill>
                  <a:schemeClr val="bg2"/>
                </a:solidFill>
              </a:rPr>
              <a:t>dBm</a:t>
            </a:r>
            <a:r>
              <a:rPr lang="en-US" sz="1400" dirty="0">
                <a:solidFill>
                  <a:schemeClr val="bg2"/>
                </a:solidFill>
              </a:rPr>
              <a:t>)</a:t>
            </a:r>
          </a:p>
          <a:p>
            <a:pPr marL="285750" indent="-285750">
              <a:buClr>
                <a:schemeClr val="accent6"/>
              </a:buClr>
              <a:buFont typeface="Courier New"/>
              <a:buChar char="o"/>
            </a:pPr>
            <a:r>
              <a:rPr lang="en-US" sz="1400" dirty="0" smtClean="0">
                <a:solidFill>
                  <a:schemeClr val="bg2"/>
                </a:solidFill>
              </a:rPr>
              <a:t>Duty </a:t>
            </a:r>
            <a:r>
              <a:rPr lang="en-US" sz="1400" dirty="0">
                <a:solidFill>
                  <a:schemeClr val="bg2"/>
                </a:solidFill>
              </a:rPr>
              <a:t>Cycle (by frequency, threshold is adjustable)</a:t>
            </a:r>
            <a:endParaRPr lang="en-US" sz="1400" dirty="0" smtClean="0">
              <a:solidFill>
                <a:schemeClr val="bg2"/>
              </a:solidFill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1058336" y="270935"/>
            <a:ext cx="7857064" cy="685800"/>
          </a:xfrm>
        </p:spPr>
        <p:txBody>
          <a:bodyPr/>
          <a:lstStyle/>
          <a:p>
            <a:r>
              <a:rPr lang="en-US" dirty="0" smtClean="0"/>
              <a:t>Spectrum Analyzer (coming late 2013)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066800"/>
            <a:ext cx="4343400" cy="3352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3200400"/>
            <a:ext cx="4267200" cy="3200400"/>
          </a:xfrm>
          <a:prstGeom prst="rect">
            <a:avLst/>
          </a:prstGeom>
        </p:spPr>
      </p:pic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369" y="6555345"/>
            <a:ext cx="462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FFFFFF"/>
                </a:solidFill>
              </a:defRPr>
            </a:lvl1pPr>
          </a:lstStyle>
          <a:p>
            <a:fld id="{F62BCC59-8EC1-BA46-854B-5FD0FEC4523B}" type="slidenum">
              <a:rPr lang="en-US" smtClean="0"/>
              <a:pPr/>
              <a:t>68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>
                <a:solidFill>
                  <a:srgbClr val="D9D9D9"/>
                </a:solidFill>
              </a:defRPr>
            </a:lvl1pPr>
          </a:lstStyle>
          <a:p>
            <a:r>
              <a:rPr lang="en-US" smtClean="0"/>
              <a:t>Ruckus Proprietary and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59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itle 1"/>
          <p:cNvSpPr>
            <a:spLocks noGrp="1"/>
          </p:cNvSpPr>
          <p:nvPr>
            <p:ph type="title" idx="4294967295"/>
          </p:nvPr>
        </p:nvSpPr>
        <p:spPr>
          <a:xfrm>
            <a:off x="1032935" y="254001"/>
            <a:ext cx="8034865" cy="812800"/>
          </a:xfrm>
        </p:spPr>
        <p:txBody>
          <a:bodyPr anchor="t" anchorCtr="0"/>
          <a:lstStyle/>
          <a:p>
            <a:r>
              <a:rPr lang="en-US" sz="3500" dirty="0" smtClean="0">
                <a:latin typeface="Arial" charset="0"/>
                <a:ea typeface="MS PGothic" charset="0"/>
              </a:rPr>
              <a:t>Questions</a:t>
            </a:r>
            <a:endParaRPr lang="en-US" sz="3500" dirty="0">
              <a:latin typeface="Arial" charset="0"/>
              <a:ea typeface="MS PGothic" charset="0"/>
            </a:endParaRPr>
          </a:p>
        </p:txBody>
      </p:sp>
      <p:pic>
        <p:nvPicPr>
          <p:cNvPr id="88" name="Picture 87" descr="QuestionMar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524000"/>
            <a:ext cx="2588282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746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9612" y="3716337"/>
            <a:ext cx="8129588" cy="1011238"/>
          </a:xfrm>
        </p:spPr>
        <p:txBody>
          <a:bodyPr/>
          <a:lstStyle/>
          <a:p>
            <a:r>
              <a:rPr lang="en-US" dirty="0" err="1" smtClean="0"/>
              <a:t>Beamforming</a:t>
            </a:r>
            <a:r>
              <a:rPr lang="en-US" dirty="0" smtClean="0"/>
              <a:t> vs. Adaptive Antennas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Hint: They aren’t the same!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 rot="19255073">
            <a:off x="1271283" y="2781411"/>
            <a:ext cx="6036101" cy="1754327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Whiteboard session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06964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itle 1"/>
          <p:cNvSpPr>
            <a:spLocks noGrp="1"/>
          </p:cNvSpPr>
          <p:nvPr>
            <p:ph type="title" idx="4294967295"/>
          </p:nvPr>
        </p:nvSpPr>
        <p:spPr>
          <a:xfrm>
            <a:off x="1032935" y="254001"/>
            <a:ext cx="8034865" cy="812800"/>
          </a:xfrm>
        </p:spPr>
        <p:txBody>
          <a:bodyPr anchor="t" anchorCtr="0"/>
          <a:lstStyle/>
          <a:p>
            <a:r>
              <a:rPr lang="en-US" sz="3500" dirty="0" smtClean="0">
                <a:latin typeface="Arial" charset="0"/>
                <a:ea typeface="MS PGothic" charset="0"/>
              </a:rPr>
              <a:t>Questions</a:t>
            </a:r>
            <a:endParaRPr lang="en-US" sz="3500" dirty="0">
              <a:latin typeface="Arial" charset="0"/>
              <a:ea typeface="MS PGothic" charset="0"/>
            </a:endParaRPr>
          </a:p>
        </p:txBody>
      </p:sp>
      <p:pic>
        <p:nvPicPr>
          <p:cNvPr id="88" name="Picture 87" descr="QuestionMar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524000"/>
            <a:ext cx="2588282" cy="3581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52850" y="5105400"/>
            <a:ext cx="1638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Break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7696566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9612" y="3716337"/>
            <a:ext cx="8129588" cy="1011238"/>
          </a:xfrm>
        </p:spPr>
        <p:txBody>
          <a:bodyPr/>
          <a:lstStyle/>
          <a:p>
            <a:r>
              <a:rPr lang="en-US" dirty="0" smtClean="0"/>
              <a:t>Packet Capture &amp; Spectrum Analysis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8270" y="4828060"/>
            <a:ext cx="5804930" cy="515937"/>
          </a:xfrm>
        </p:spPr>
        <p:txBody>
          <a:bodyPr/>
          <a:lstStyle/>
          <a:p>
            <a:r>
              <a:rPr lang="en-US" dirty="0" smtClean="0"/>
              <a:t>Remote capture and ideas for troubleshooting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 rot="19255073">
            <a:off x="1271283" y="3196909"/>
            <a:ext cx="6036101" cy="923330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Live Demo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24936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itle 1"/>
          <p:cNvSpPr>
            <a:spLocks noGrp="1"/>
          </p:cNvSpPr>
          <p:nvPr>
            <p:ph type="title" idx="4294967295"/>
          </p:nvPr>
        </p:nvSpPr>
        <p:spPr>
          <a:xfrm>
            <a:off x="1032935" y="254001"/>
            <a:ext cx="8034865" cy="812800"/>
          </a:xfrm>
        </p:spPr>
        <p:txBody>
          <a:bodyPr anchor="t" anchorCtr="0"/>
          <a:lstStyle/>
          <a:p>
            <a:r>
              <a:rPr lang="en-US" sz="3500" dirty="0" smtClean="0">
                <a:latin typeface="Arial" charset="0"/>
                <a:ea typeface="MS PGothic" charset="0"/>
              </a:rPr>
              <a:t>Questions</a:t>
            </a:r>
            <a:endParaRPr lang="en-US" sz="3500" dirty="0">
              <a:latin typeface="Arial" charset="0"/>
              <a:ea typeface="MS PGothic" charset="0"/>
            </a:endParaRPr>
          </a:p>
        </p:txBody>
      </p:sp>
      <p:pic>
        <p:nvPicPr>
          <p:cNvPr id="88" name="Picture 87" descr="QuestionMar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524000"/>
            <a:ext cx="2588282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96566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9612" y="3716337"/>
            <a:ext cx="8129588" cy="1011238"/>
          </a:xfrm>
        </p:spPr>
        <p:txBody>
          <a:bodyPr/>
          <a:lstStyle/>
          <a:p>
            <a:r>
              <a:rPr lang="en-US" dirty="0" smtClean="0"/>
              <a:t>Beyond the Connection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BYOD and the Bonjour Gateway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579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 bwMode="auto">
          <a:xfrm>
            <a:off x="1005567" y="3553959"/>
            <a:ext cx="3516086" cy="224812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274320" tIns="137160" rIns="274320" bIns="137160" anchor="b" anchorCtr="0">
            <a:noAutofit/>
          </a:bodyPr>
          <a:lstStyle/>
          <a:p>
            <a:pPr indent="-174625">
              <a:lnSpc>
                <a:spcPct val="90000"/>
              </a:lnSpc>
              <a:buClr>
                <a:srgbClr val="ABA69F"/>
              </a:buClr>
              <a:buSzPct val="80000"/>
              <a:defRPr/>
            </a:pPr>
            <a:endParaRPr lang="en-US" sz="2800" kern="0" dirty="0" smtClean="0">
              <a:solidFill>
                <a:schemeClr val="bg1"/>
              </a:solidFill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1005567" y="1246188"/>
            <a:ext cx="3516086" cy="224812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137160" rIns="274320" anchor="t" anchorCtr="0">
            <a:noAutofit/>
          </a:bodyPr>
          <a:lstStyle/>
          <a:p>
            <a:pPr indent="-174625" algn="r">
              <a:lnSpc>
                <a:spcPct val="90000"/>
              </a:lnSpc>
              <a:buClr>
                <a:srgbClr val="ABA69F"/>
              </a:buClr>
              <a:buSzPct val="80000"/>
              <a:defRPr/>
            </a:pPr>
            <a:endParaRPr lang="en-US" sz="2800" kern="0" dirty="0" smtClean="0">
              <a:solidFill>
                <a:schemeClr val="bg1"/>
              </a:solidFill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4576082" y="3553959"/>
            <a:ext cx="3516086" cy="224812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274320" tIns="137160" rIns="274320" bIns="137160" anchor="b" anchorCtr="0">
            <a:noAutofit/>
          </a:bodyPr>
          <a:lstStyle/>
          <a:p>
            <a:pPr indent="-174625" algn="r">
              <a:lnSpc>
                <a:spcPct val="90000"/>
              </a:lnSpc>
              <a:buClr>
                <a:srgbClr val="ABA69F"/>
              </a:buClr>
              <a:buSzPct val="80000"/>
              <a:defRPr/>
            </a:pPr>
            <a:endParaRPr lang="en-US" sz="2800" kern="0" dirty="0" smtClean="0">
              <a:solidFill>
                <a:schemeClr val="bg1"/>
              </a:solidFill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4576082" y="1246188"/>
            <a:ext cx="3516086" cy="224812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274320" tIns="137160" rIns="274320" rtlCol="0" anchor="t" anchorCtr="0">
            <a:noAutofit/>
          </a:bodyPr>
          <a:lstStyle/>
          <a:p>
            <a:pPr indent="-174625">
              <a:lnSpc>
                <a:spcPct val="90000"/>
              </a:lnSpc>
              <a:buClr>
                <a:schemeClr val="tx1"/>
              </a:buClr>
              <a:buSzPct val="90000"/>
              <a:defRPr/>
            </a:pPr>
            <a:endParaRPr lang="en-US" sz="2800" kern="0" dirty="0" smtClean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75488" y="256032"/>
            <a:ext cx="8220456" cy="7406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21" tIns="45711" rIns="91421" bIns="45711" numCol="1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103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526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all" spc="0" normalizeH="0" baseline="0" noProof="0" dirty="0" smtClean="0">
              <a:ln>
                <a:noFill/>
              </a:ln>
              <a:solidFill>
                <a:srgbClr val="29292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28800" y="1371600"/>
            <a:ext cx="1582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474747"/>
                </a:solidFill>
                <a:cs typeface="Microsoft Sans Serif" pitchFamily="34" charset="0"/>
              </a:rPr>
              <a:t>IDENTIFY</a:t>
            </a:r>
            <a:endParaRPr lang="en-US" b="1" dirty="0">
              <a:solidFill>
                <a:srgbClr val="474747"/>
              </a:solidFill>
              <a:cs typeface="Microsoft Sans Serif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90600" y="1828800"/>
            <a:ext cx="3505200" cy="548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1" indent="-285750">
              <a:spcAft>
                <a:spcPts val="200"/>
              </a:spcAft>
              <a:buFont typeface="Arial"/>
              <a:buChar char="•"/>
              <a:tabLst>
                <a:tab pos="2686050" algn="l"/>
              </a:tabLst>
            </a:pPr>
            <a:r>
              <a:rPr lang="en-US" sz="1400" dirty="0" smtClean="0">
                <a:solidFill>
                  <a:srgbClr val="474747"/>
                </a:solidFill>
              </a:rPr>
              <a:t>Application Recognition</a:t>
            </a:r>
          </a:p>
          <a:p>
            <a:pPr marL="571500" lvl="1" indent="-285750">
              <a:spcAft>
                <a:spcPts val="200"/>
              </a:spcAft>
              <a:buFont typeface="Arial"/>
              <a:buChar char="•"/>
              <a:tabLst>
                <a:tab pos="2686050" algn="l"/>
              </a:tabLst>
            </a:pPr>
            <a:r>
              <a:rPr lang="en-US" sz="1400" dirty="0" smtClean="0">
                <a:solidFill>
                  <a:srgbClr val="474747"/>
                </a:solidFill>
              </a:rPr>
              <a:t>Client Fingerprinting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95422" y="4014695"/>
            <a:ext cx="2351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474747"/>
                </a:solidFill>
                <a:cs typeface="Microsoft Sans Serif" pitchFamily="34" charset="0"/>
              </a:rPr>
              <a:t>MANAGE</a:t>
            </a:r>
            <a:endParaRPr lang="en-US" b="1" dirty="0">
              <a:solidFill>
                <a:srgbClr val="474747"/>
              </a:solidFill>
              <a:cs typeface="Microsoft Sans Serif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90600" y="4419600"/>
            <a:ext cx="3505200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1" indent="-285750">
              <a:spcAft>
                <a:spcPts val="200"/>
              </a:spcAft>
              <a:buFont typeface="Arial"/>
              <a:buChar char="•"/>
            </a:pPr>
            <a:r>
              <a:rPr lang="en-US" sz="1400" dirty="0">
                <a:solidFill>
                  <a:srgbClr val="474747"/>
                </a:solidFill>
              </a:rPr>
              <a:t>D-PSK limits per </a:t>
            </a:r>
            <a:r>
              <a:rPr lang="en-US" sz="1400" dirty="0" smtClean="0">
                <a:solidFill>
                  <a:srgbClr val="474747"/>
                </a:solidFill>
              </a:rPr>
              <a:t>user</a:t>
            </a:r>
            <a:endParaRPr lang="en-US" sz="1400" dirty="0">
              <a:solidFill>
                <a:srgbClr val="474747"/>
              </a:solidFill>
            </a:endParaRPr>
          </a:p>
          <a:p>
            <a:pPr marL="571500" lvl="1" indent="-285750">
              <a:spcAft>
                <a:spcPts val="200"/>
              </a:spcAft>
              <a:buFont typeface="Arial"/>
              <a:buChar char="•"/>
            </a:pPr>
            <a:r>
              <a:rPr lang="en-US" sz="1400" dirty="0" smtClean="0">
                <a:solidFill>
                  <a:schemeClr val="tx1">
                    <a:lumMod val="75000"/>
                  </a:schemeClr>
                </a:solidFill>
              </a:rPr>
              <a:t>Extended Language Support</a:t>
            </a:r>
          </a:p>
          <a:p>
            <a:pPr marL="571500" lvl="1" indent="-285750">
              <a:spcAft>
                <a:spcPts val="200"/>
              </a:spcAft>
              <a:buFont typeface="Arial"/>
              <a:buChar char="•"/>
            </a:pPr>
            <a:r>
              <a:rPr lang="en-US" sz="1400" dirty="0" smtClean="0">
                <a:solidFill>
                  <a:schemeClr val="tx1">
                    <a:lumMod val="75000"/>
                  </a:schemeClr>
                </a:solidFill>
              </a:rPr>
              <a:t>Bonjour Gateway</a:t>
            </a:r>
          </a:p>
          <a:p>
            <a:pPr marL="571500" lvl="1" indent="-285750">
              <a:spcAft>
                <a:spcPts val="200"/>
              </a:spcAft>
              <a:buFont typeface="Arial"/>
              <a:buChar char="•"/>
            </a:pPr>
            <a:r>
              <a:rPr lang="en-US" sz="1400" dirty="0" smtClean="0">
                <a:solidFill>
                  <a:schemeClr val="tx1">
                    <a:lumMod val="75000"/>
                  </a:schemeClr>
                </a:solidFill>
              </a:rPr>
              <a:t>MDM</a:t>
            </a:r>
          </a:p>
          <a:p>
            <a:pPr marL="571500" lvl="1" indent="-285750">
              <a:spcAft>
                <a:spcPts val="200"/>
              </a:spcAft>
              <a:buFont typeface="Arial"/>
              <a:buChar char="•"/>
            </a:pPr>
            <a:endParaRPr lang="en-US" sz="1400" dirty="0" smtClean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05400" y="1371600"/>
            <a:ext cx="2493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474747"/>
                </a:solidFill>
                <a:cs typeface="Microsoft Sans Serif" pitchFamily="34" charset="0"/>
              </a:rPr>
              <a:t>ONBOARD</a:t>
            </a:r>
            <a:endParaRPr lang="en-US" b="1" dirty="0">
              <a:solidFill>
                <a:srgbClr val="474747"/>
              </a:solidFill>
              <a:cs typeface="Microsoft Sans Serif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876800" y="3886200"/>
            <a:ext cx="2954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474747"/>
                </a:solidFill>
                <a:cs typeface="Microsoft Sans Serif" pitchFamily="34" charset="0"/>
              </a:rPr>
              <a:t>SECURE</a:t>
            </a:r>
            <a:endParaRPr lang="en-US" b="1" dirty="0">
              <a:solidFill>
                <a:srgbClr val="474747"/>
              </a:solidFill>
              <a:cs typeface="Microsoft Sans Serif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572000" y="4343400"/>
            <a:ext cx="3505200" cy="789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1" indent="-285750">
              <a:spcAft>
                <a:spcPts val="200"/>
              </a:spcAft>
              <a:buFont typeface="Arial"/>
              <a:buChar char="•"/>
            </a:pPr>
            <a:r>
              <a:rPr lang="en-US" sz="1400" dirty="0" smtClean="0">
                <a:solidFill>
                  <a:srgbClr val="474747"/>
                </a:solidFill>
              </a:rPr>
              <a:t>Secure LDAP</a:t>
            </a:r>
          </a:p>
          <a:p>
            <a:pPr marL="571500" lvl="1" indent="-285750">
              <a:spcAft>
                <a:spcPts val="200"/>
              </a:spcAft>
              <a:buFont typeface="Arial"/>
              <a:buChar char="•"/>
            </a:pPr>
            <a:r>
              <a:rPr lang="en-US" sz="1400" dirty="0" smtClean="0">
                <a:solidFill>
                  <a:srgbClr val="474747"/>
                </a:solidFill>
              </a:rPr>
              <a:t>Application Policy Control</a:t>
            </a:r>
          </a:p>
          <a:p>
            <a:pPr marL="571500" lvl="1" indent="-285750">
              <a:spcAft>
                <a:spcPts val="200"/>
              </a:spcAft>
              <a:buFont typeface="Arial"/>
              <a:buChar char="•"/>
            </a:pPr>
            <a:r>
              <a:rPr lang="en-US" sz="1400" dirty="0" smtClean="0">
                <a:solidFill>
                  <a:srgbClr val="474747"/>
                </a:solidFill>
              </a:rPr>
              <a:t>Enhanced Roles</a:t>
            </a:r>
          </a:p>
        </p:txBody>
      </p:sp>
      <p:sp>
        <p:nvSpPr>
          <p:cNvPr id="31" name="Left-Right Arrow 30"/>
          <p:cNvSpPr/>
          <p:nvPr/>
        </p:nvSpPr>
        <p:spPr>
          <a:xfrm rot="16200000">
            <a:off x="2294190" y="3319461"/>
            <a:ext cx="723900" cy="400053"/>
          </a:xfrm>
          <a:prstGeom prst="leftRightArrow">
            <a:avLst/>
          </a:prstGeom>
          <a:solidFill>
            <a:srgbClr val="56801D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Left-Right Arrow 41"/>
          <p:cNvSpPr/>
          <p:nvPr/>
        </p:nvSpPr>
        <p:spPr>
          <a:xfrm rot="16200000">
            <a:off x="6084637" y="3319460"/>
            <a:ext cx="723900" cy="400053"/>
          </a:xfrm>
          <a:prstGeom prst="leftRightArrow">
            <a:avLst/>
          </a:prstGeom>
          <a:solidFill>
            <a:srgbClr val="56801D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Left-Right Arrow 45"/>
          <p:cNvSpPr/>
          <p:nvPr/>
        </p:nvSpPr>
        <p:spPr>
          <a:xfrm>
            <a:off x="4189413" y="1847848"/>
            <a:ext cx="723900" cy="400053"/>
          </a:xfrm>
          <a:prstGeom prst="leftRightArrow">
            <a:avLst/>
          </a:prstGeom>
          <a:solidFill>
            <a:srgbClr val="56801D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Left-Right Arrow 46"/>
          <p:cNvSpPr/>
          <p:nvPr/>
        </p:nvSpPr>
        <p:spPr>
          <a:xfrm>
            <a:off x="4189413" y="4781549"/>
            <a:ext cx="723900" cy="400053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56801D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8218025" y="71763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rgbClr val="5F5F5F"/>
                </a:solidFill>
              </a:rPr>
              <a:t>Ruckus BYOD </a:t>
            </a:r>
            <a:r>
              <a:rPr lang="en-US" sz="2800" dirty="0">
                <a:solidFill>
                  <a:srgbClr val="5F5F5F"/>
                </a:solidFill>
              </a:rPr>
              <a:t>S</a:t>
            </a:r>
            <a:r>
              <a:rPr lang="en-US" sz="2800" dirty="0" smtClean="0">
                <a:solidFill>
                  <a:srgbClr val="5F5F5F"/>
                </a:solidFill>
              </a:rPr>
              <a:t>olution</a:t>
            </a:r>
            <a:endParaRPr lang="en-US" sz="2800" dirty="0">
              <a:solidFill>
                <a:srgbClr val="5F5F5F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572000" y="1782903"/>
            <a:ext cx="3505200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1" indent="-285750">
              <a:spcAft>
                <a:spcPts val="200"/>
              </a:spcAft>
              <a:buFont typeface="Arial"/>
              <a:buChar char="•"/>
            </a:pPr>
            <a:r>
              <a:rPr lang="en-US" sz="1400" dirty="0" smtClean="0">
                <a:solidFill>
                  <a:srgbClr val="474747"/>
                </a:solidFill>
              </a:rPr>
              <a:t>On-boarding portal</a:t>
            </a:r>
          </a:p>
          <a:p>
            <a:pPr marL="1028700" lvl="2" indent="-285750">
              <a:spcAft>
                <a:spcPts val="200"/>
              </a:spcAft>
              <a:buFont typeface="Arial"/>
              <a:buChar char="•"/>
            </a:pPr>
            <a:r>
              <a:rPr lang="en-US" sz="1400" dirty="0" smtClean="0">
                <a:solidFill>
                  <a:srgbClr val="474747"/>
                </a:solidFill>
              </a:rPr>
              <a:t>Guest Access</a:t>
            </a:r>
          </a:p>
          <a:p>
            <a:pPr marL="1028700" lvl="2" indent="-285750">
              <a:spcAft>
                <a:spcPts val="200"/>
              </a:spcAft>
              <a:buFont typeface="Arial"/>
              <a:buChar char="•"/>
            </a:pPr>
            <a:r>
              <a:rPr lang="en-US" sz="1400" dirty="0" smtClean="0">
                <a:solidFill>
                  <a:srgbClr val="474747"/>
                </a:solidFill>
              </a:rPr>
              <a:t>Device Registration</a:t>
            </a:r>
          </a:p>
          <a:p>
            <a:pPr marL="571500" lvl="1" indent="-285750">
              <a:spcAft>
                <a:spcPts val="200"/>
              </a:spcAft>
              <a:buFont typeface="Arial"/>
              <a:buChar char="•"/>
            </a:pPr>
            <a:r>
              <a:rPr lang="en-US" sz="1400" dirty="0">
                <a:solidFill>
                  <a:srgbClr val="474747"/>
                </a:solidFill>
              </a:rPr>
              <a:t>Mobile Friendly </a:t>
            </a:r>
            <a:r>
              <a:rPr lang="en-US" sz="1400" dirty="0" smtClean="0">
                <a:solidFill>
                  <a:srgbClr val="474747"/>
                </a:solidFill>
              </a:rPr>
              <a:t>portal</a:t>
            </a:r>
            <a:endParaRPr lang="en-US" sz="1400" dirty="0">
              <a:solidFill>
                <a:srgbClr val="474747"/>
              </a:solidFill>
            </a:endParaRPr>
          </a:p>
          <a:p>
            <a:pPr marL="571500" lvl="1" indent="-285750">
              <a:spcAft>
                <a:spcPts val="200"/>
              </a:spcAft>
              <a:buFont typeface="Arial"/>
              <a:buChar char="•"/>
            </a:pPr>
            <a:r>
              <a:rPr lang="en-US" sz="1400" dirty="0" smtClean="0">
                <a:solidFill>
                  <a:srgbClr val="474747"/>
                </a:solidFill>
              </a:rPr>
              <a:t>Customizable Portal Pages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3276600" y="2971800"/>
            <a:ext cx="2590800" cy="914400"/>
            <a:chOff x="3276600" y="2971800"/>
            <a:chExt cx="2590800" cy="914400"/>
          </a:xfr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grpSpPr>
        <p:sp>
          <p:nvSpPr>
            <p:cNvPr id="24" name="Rounded Rectangle 23"/>
            <p:cNvSpPr/>
            <p:nvPr/>
          </p:nvSpPr>
          <p:spPr bwMode="auto">
            <a:xfrm>
              <a:off x="3276600" y="2971800"/>
              <a:ext cx="2590800" cy="914400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pic>
          <p:nvPicPr>
            <p:cNvPr id="25" name="Picture 24" descr="Ruckus_Hrzntl_SBW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6600" y="3048000"/>
              <a:ext cx="2590800" cy="7625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5756253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4267200"/>
            <a:ext cx="4028307" cy="435504"/>
          </a:xfrm>
        </p:spPr>
        <p:txBody>
          <a:bodyPr/>
          <a:lstStyle/>
          <a:p>
            <a:r>
              <a:rPr lang="en-US" dirty="0" smtClean="0"/>
              <a:t>Key </a:t>
            </a:r>
            <a:r>
              <a:rPr lang="en-US" dirty="0"/>
              <a:t>Technologies</a:t>
            </a:r>
          </a:p>
        </p:txBody>
      </p:sp>
      <p:pic>
        <p:nvPicPr>
          <p:cNvPr id="8" name="Picture 7" descr="iphoneconfigurationutility11forwindows-updat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798" y="2170098"/>
            <a:ext cx="1832005" cy="183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658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59"/>
          <p:cNvSpPr/>
          <p:nvPr/>
        </p:nvSpPr>
        <p:spPr bwMode="auto">
          <a:xfrm>
            <a:off x="4428392" y="3514267"/>
            <a:ext cx="769188" cy="1528519"/>
          </a:xfrm>
          <a:prstGeom prst="ellipse">
            <a:avLst/>
          </a:prstGeom>
          <a:solidFill>
            <a:srgbClr val="3366FF">
              <a:alpha val="3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sp>
        <p:nvSpPr>
          <p:cNvPr id="59" name="Oval 58"/>
          <p:cNvSpPr/>
          <p:nvPr/>
        </p:nvSpPr>
        <p:spPr bwMode="auto">
          <a:xfrm>
            <a:off x="3508147" y="3465245"/>
            <a:ext cx="769188" cy="1528519"/>
          </a:xfrm>
          <a:prstGeom prst="ellipse">
            <a:avLst/>
          </a:prstGeom>
          <a:solidFill>
            <a:srgbClr val="008000">
              <a:alpha val="3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sp>
        <p:nvSpPr>
          <p:cNvPr id="7" name="Oval 6"/>
          <p:cNvSpPr/>
          <p:nvPr/>
        </p:nvSpPr>
        <p:spPr bwMode="auto">
          <a:xfrm rot="2268127">
            <a:off x="2012018" y="3342381"/>
            <a:ext cx="769188" cy="1528519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6324600" cy="685800"/>
          </a:xfrm>
        </p:spPr>
        <p:txBody>
          <a:bodyPr/>
          <a:lstStyle/>
          <a:p>
            <a:r>
              <a:rPr lang="en-US" kern="1200" dirty="0">
                <a:solidFill>
                  <a:srgbClr val="4D4D4D"/>
                </a:solidFill>
              </a:rPr>
              <a:t>What it Looks Like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34200" y="787401"/>
            <a:ext cx="186174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accent2"/>
                </a:solidFill>
              </a:rPr>
              <a:t>WHAT HAPPENS WHEN?</a:t>
            </a:r>
            <a:endParaRPr lang="en-US" sz="1100" dirty="0">
              <a:solidFill>
                <a:schemeClr val="accent2"/>
              </a:solidFill>
            </a:endParaRPr>
          </a:p>
        </p:txBody>
      </p:sp>
      <p:pic>
        <p:nvPicPr>
          <p:cNvPr id="63" name="Picture 62" descr="connection-activation-scree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2" y="2791102"/>
            <a:ext cx="2381569" cy="1363762"/>
          </a:xfrm>
          <a:prstGeom prst="rect">
            <a:avLst/>
          </a:prstGeom>
        </p:spPr>
      </p:pic>
      <p:grpSp>
        <p:nvGrpSpPr>
          <p:cNvPr id="65" name="Group 64"/>
          <p:cNvGrpSpPr/>
          <p:nvPr/>
        </p:nvGrpSpPr>
        <p:grpSpPr>
          <a:xfrm>
            <a:off x="5373473" y="1416054"/>
            <a:ext cx="1560727" cy="996609"/>
            <a:chOff x="481400" y="1666158"/>
            <a:chExt cx="2362902" cy="1508841"/>
          </a:xfrm>
        </p:grpSpPr>
        <p:pic>
          <p:nvPicPr>
            <p:cNvPr id="66" name="Picture 65" descr="clouds.ai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1400" y="1666158"/>
              <a:ext cx="2362902" cy="1508841"/>
            </a:xfrm>
            <a:prstGeom prst="rect">
              <a:avLst/>
            </a:prstGeom>
          </p:spPr>
        </p:pic>
        <p:sp>
          <p:nvSpPr>
            <p:cNvPr id="67" name="TextBox 66"/>
            <p:cNvSpPr txBox="1"/>
            <p:nvPr/>
          </p:nvSpPr>
          <p:spPr>
            <a:xfrm>
              <a:off x="1083496" y="2265412"/>
              <a:ext cx="1079501" cy="419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Internet</a:t>
              </a:r>
              <a:endParaRPr lang="en-US" sz="1200" dirty="0"/>
            </a:p>
          </p:txBody>
        </p:sp>
      </p:grpSp>
      <p:sp>
        <p:nvSpPr>
          <p:cNvPr id="71" name="Rounded Rectangle 70"/>
          <p:cNvSpPr/>
          <p:nvPr/>
        </p:nvSpPr>
        <p:spPr bwMode="auto">
          <a:xfrm>
            <a:off x="5672668" y="4800600"/>
            <a:ext cx="968736" cy="1143000"/>
          </a:xfrm>
          <a:prstGeom prst="roundRect">
            <a:avLst/>
          </a:prstGeom>
          <a:ln>
            <a:solidFill>
              <a:schemeClr val="tx2">
                <a:lumMod val="90000"/>
                <a:lumOff val="1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74" name="Rounded Rectangle 73"/>
          <p:cNvSpPr/>
          <p:nvPr/>
        </p:nvSpPr>
        <p:spPr bwMode="auto">
          <a:xfrm>
            <a:off x="6883401" y="1066800"/>
            <a:ext cx="2057400" cy="5105400"/>
          </a:xfrm>
          <a:prstGeom prst="roundRect">
            <a:avLst>
              <a:gd name="adj" fmla="val 11005"/>
            </a:avLst>
          </a:prstGeom>
          <a:gradFill flip="none" rotWithShape="1">
            <a:gsLst>
              <a:gs pos="0">
                <a:srgbClr val="C33600"/>
              </a:gs>
              <a:gs pos="100000">
                <a:schemeClr val="accent2"/>
              </a:gs>
            </a:gsLst>
            <a:lin ang="16800000" scaled="0"/>
            <a:tileRect/>
          </a:gradFill>
          <a:ln w="1270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11125" dist="38100" dir="8400000" algn="tl" rotWithShape="0">
              <a:srgbClr val="000000">
                <a:alpha val="60000"/>
              </a:srgbClr>
            </a:outerShdw>
          </a:effectLst>
        </p:spPr>
        <p:txBody>
          <a:bodyPr vert="horz" wrap="square" lIns="91440" tIns="182880" rIns="0" bIns="45720" numCol="1" rtlCol="0" anchor="t" anchorCtr="0" compatLnSpc="1">
            <a:prstTxWarp prst="textNoShape">
              <a:avLst/>
            </a:prstTxWarp>
          </a:bodyPr>
          <a:lstStyle/>
          <a:p>
            <a:pPr marR="0" defTabSz="914400" rtl="0" eaLnBrk="0" fontAlgn="base" latinLnBrk="0" hangingPunct="0">
              <a:lnSpc>
                <a:spcPts val="1560"/>
              </a:lnSpc>
              <a:spcBef>
                <a:spcPct val="0"/>
              </a:spcBef>
              <a:spcAft>
                <a:spcPts val="1200"/>
              </a:spcAft>
              <a:buClrTx/>
              <a:buSzTx/>
            </a:pPr>
            <a:endParaRPr lang="en-US" sz="1200" dirty="0" smtClean="0">
              <a:solidFill>
                <a:srgbClr val="FFFFFF"/>
              </a:solidFill>
              <a:latin typeface="Arial Narrow"/>
              <a:cs typeface="Arial Narrow"/>
            </a:endParaRPr>
          </a:p>
        </p:txBody>
      </p:sp>
      <p:pic>
        <p:nvPicPr>
          <p:cNvPr id="76" name="Picture 75" descr="green_ke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375" y="1600200"/>
            <a:ext cx="539859" cy="546100"/>
          </a:xfrm>
          <a:prstGeom prst="rect">
            <a:avLst/>
          </a:prstGeom>
        </p:spPr>
      </p:pic>
      <p:pic>
        <p:nvPicPr>
          <p:cNvPr id="77" name="Picture 76" descr="blue_key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875" y="1600200"/>
            <a:ext cx="542979" cy="546100"/>
          </a:xfrm>
          <a:prstGeom prst="rect">
            <a:avLst/>
          </a:prstGeom>
        </p:spPr>
      </p:pic>
      <p:sp>
        <p:nvSpPr>
          <p:cNvPr id="81" name="Title 1"/>
          <p:cNvSpPr txBox="1">
            <a:spLocks/>
          </p:cNvSpPr>
          <p:nvPr/>
        </p:nvSpPr>
        <p:spPr bwMode="auto">
          <a:xfrm>
            <a:off x="5715000" y="5498496"/>
            <a:ext cx="81103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aseline="0">
                <a:solidFill>
                  <a:srgbClr val="000000"/>
                </a:solidFill>
                <a:latin typeface="Arial Black"/>
                <a:ea typeface="ＭＳ Ｐゴシック" pitchFamily="34" charset="-128"/>
                <a:cs typeface="Arial Black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9pPr>
          </a:lstStyle>
          <a:p>
            <a:pPr algn="ctr"/>
            <a:r>
              <a:rPr lang="en-US" sz="1300" dirty="0" smtClean="0">
                <a:latin typeface="Arial"/>
                <a:cs typeface="Arial"/>
              </a:rPr>
              <a:t>Guest</a:t>
            </a:r>
            <a:endParaRPr lang="en-US" sz="1300" dirty="0">
              <a:latin typeface="Arial"/>
              <a:cs typeface="Arial"/>
            </a:endParaRPr>
          </a:p>
        </p:txBody>
      </p:sp>
      <p:pic>
        <p:nvPicPr>
          <p:cNvPr id="85" name="Picture 84" descr="Laptop-Mac [Converted].eps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5029200"/>
            <a:ext cx="914930" cy="533400"/>
          </a:xfrm>
          <a:prstGeom prst="rect">
            <a:avLst/>
          </a:prstGeom>
        </p:spPr>
      </p:pic>
      <p:sp>
        <p:nvSpPr>
          <p:cNvPr id="86" name="Title 1"/>
          <p:cNvSpPr txBox="1">
            <a:spLocks/>
          </p:cNvSpPr>
          <p:nvPr/>
        </p:nvSpPr>
        <p:spPr bwMode="auto">
          <a:xfrm>
            <a:off x="914400" y="5943600"/>
            <a:ext cx="2209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aseline="0">
                <a:solidFill>
                  <a:srgbClr val="000000"/>
                </a:solidFill>
                <a:latin typeface="Arial Black"/>
                <a:ea typeface="ＭＳ Ｐゴシック" pitchFamily="34" charset="-128"/>
                <a:cs typeface="Arial Black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9pPr>
          </a:lstStyle>
          <a:p>
            <a:pPr algn="ctr"/>
            <a:r>
              <a:rPr lang="en-US" sz="1200" dirty="0"/>
              <a:t>New BYOD Devices</a:t>
            </a:r>
          </a:p>
        </p:txBody>
      </p:sp>
      <p:sp>
        <p:nvSpPr>
          <p:cNvPr id="87" name="Title 1"/>
          <p:cNvSpPr txBox="1">
            <a:spLocks/>
          </p:cNvSpPr>
          <p:nvPr/>
        </p:nvSpPr>
        <p:spPr bwMode="auto">
          <a:xfrm>
            <a:off x="3276600" y="5943600"/>
            <a:ext cx="2209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aseline="0">
                <a:solidFill>
                  <a:srgbClr val="000000"/>
                </a:solidFill>
                <a:latin typeface="Arial Black"/>
                <a:ea typeface="ＭＳ Ｐゴシック" pitchFamily="34" charset="-128"/>
                <a:cs typeface="Arial Black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9pPr>
          </a:lstStyle>
          <a:p>
            <a:pPr algn="ctr"/>
            <a:r>
              <a:rPr lang="en-US" sz="1200" dirty="0" smtClean="0"/>
              <a:t>Provisioned BYOD</a:t>
            </a:r>
            <a:endParaRPr lang="en-US" sz="1200" dirty="0"/>
          </a:p>
        </p:txBody>
      </p:sp>
      <p:sp>
        <p:nvSpPr>
          <p:cNvPr id="89" name="Title 1"/>
          <p:cNvSpPr txBox="1">
            <a:spLocks/>
          </p:cNvSpPr>
          <p:nvPr/>
        </p:nvSpPr>
        <p:spPr bwMode="auto">
          <a:xfrm>
            <a:off x="5735753" y="5943600"/>
            <a:ext cx="942681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aseline="0">
                <a:solidFill>
                  <a:srgbClr val="000000"/>
                </a:solidFill>
                <a:latin typeface="Arial Black"/>
                <a:ea typeface="ＭＳ Ｐゴシック" pitchFamily="34" charset="-128"/>
                <a:cs typeface="Arial Black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9pPr>
          </a:lstStyle>
          <a:p>
            <a:pPr algn="ctr"/>
            <a:r>
              <a:rPr lang="en-US" sz="1200" dirty="0"/>
              <a:t>Guest</a:t>
            </a:r>
          </a:p>
        </p:txBody>
      </p:sp>
      <p:sp>
        <p:nvSpPr>
          <p:cNvPr id="90" name="Title 1"/>
          <p:cNvSpPr txBox="1">
            <a:spLocks/>
          </p:cNvSpPr>
          <p:nvPr/>
        </p:nvSpPr>
        <p:spPr bwMode="auto">
          <a:xfrm>
            <a:off x="1703930" y="1143000"/>
            <a:ext cx="914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aseline="0">
                <a:solidFill>
                  <a:srgbClr val="000000"/>
                </a:solidFill>
                <a:latin typeface="Arial Black"/>
                <a:ea typeface="ＭＳ Ｐゴシック" pitchFamily="34" charset="-128"/>
                <a:cs typeface="Arial Black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9pPr>
          </a:lstStyle>
          <a:p>
            <a:pPr algn="ctr"/>
            <a:r>
              <a:rPr lang="en-US" sz="1200" dirty="0" smtClean="0">
                <a:latin typeface="Arial"/>
                <a:cs typeface="Arial"/>
              </a:rPr>
              <a:t>User</a:t>
            </a:r>
          </a:p>
          <a:p>
            <a:pPr algn="ctr"/>
            <a:r>
              <a:rPr lang="en-US" sz="1200" dirty="0" smtClean="0">
                <a:latin typeface="Arial"/>
                <a:cs typeface="Arial"/>
              </a:rPr>
              <a:t>Database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91" name="Title 1"/>
          <p:cNvSpPr txBox="1">
            <a:spLocks/>
          </p:cNvSpPr>
          <p:nvPr/>
        </p:nvSpPr>
        <p:spPr bwMode="auto">
          <a:xfrm>
            <a:off x="3334130" y="1143000"/>
            <a:ext cx="914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aseline="0">
                <a:solidFill>
                  <a:srgbClr val="000000"/>
                </a:solidFill>
                <a:latin typeface="Arial Black"/>
                <a:ea typeface="ＭＳ Ｐゴシック" pitchFamily="34" charset="-128"/>
                <a:cs typeface="Arial Black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9pPr>
          </a:lstStyle>
          <a:p>
            <a:pPr algn="ctr"/>
            <a:r>
              <a:rPr lang="en-US" sz="1200" dirty="0" smtClean="0">
                <a:latin typeface="Arial"/>
                <a:cs typeface="Arial"/>
              </a:rPr>
              <a:t>Student</a:t>
            </a:r>
          </a:p>
          <a:p>
            <a:pPr algn="ctr"/>
            <a:r>
              <a:rPr lang="en-US" sz="1200" dirty="0" smtClean="0">
                <a:latin typeface="Arial"/>
                <a:cs typeface="Arial"/>
              </a:rPr>
              <a:t>Resources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94" name="Title 1"/>
          <p:cNvSpPr txBox="1">
            <a:spLocks/>
          </p:cNvSpPr>
          <p:nvPr/>
        </p:nvSpPr>
        <p:spPr bwMode="auto">
          <a:xfrm>
            <a:off x="4306176" y="1143000"/>
            <a:ext cx="914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aseline="0">
                <a:solidFill>
                  <a:srgbClr val="000000"/>
                </a:solidFill>
                <a:latin typeface="Arial Black"/>
                <a:ea typeface="ＭＳ Ｐゴシック" pitchFamily="34" charset="-128"/>
                <a:cs typeface="Arial Black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9pPr>
          </a:lstStyle>
          <a:p>
            <a:pPr algn="ctr"/>
            <a:r>
              <a:rPr lang="en-US" sz="1200" dirty="0" smtClean="0">
                <a:latin typeface="Arial"/>
                <a:cs typeface="Arial"/>
              </a:rPr>
              <a:t>Staff</a:t>
            </a:r>
          </a:p>
          <a:p>
            <a:pPr algn="ctr"/>
            <a:r>
              <a:rPr lang="en-US" sz="1200" dirty="0" smtClean="0">
                <a:latin typeface="Arial"/>
                <a:cs typeface="Arial"/>
              </a:rPr>
              <a:t>Resources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95" name="Title 1"/>
          <p:cNvSpPr txBox="1">
            <a:spLocks/>
          </p:cNvSpPr>
          <p:nvPr/>
        </p:nvSpPr>
        <p:spPr bwMode="auto">
          <a:xfrm>
            <a:off x="5722722" y="1143000"/>
            <a:ext cx="914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aseline="0">
                <a:solidFill>
                  <a:srgbClr val="000000"/>
                </a:solidFill>
                <a:latin typeface="Arial Black"/>
                <a:ea typeface="ＭＳ Ｐゴシック" pitchFamily="34" charset="-128"/>
                <a:cs typeface="Arial Black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9pPr>
          </a:lstStyle>
          <a:p>
            <a:pPr algn="ctr"/>
            <a:r>
              <a:rPr lang="en-US" sz="1200" dirty="0" smtClean="0">
                <a:latin typeface="Arial"/>
                <a:cs typeface="Arial"/>
              </a:rPr>
              <a:t>Guest</a:t>
            </a:r>
          </a:p>
          <a:p>
            <a:pPr algn="ctr"/>
            <a:r>
              <a:rPr lang="en-US" sz="1200" dirty="0" smtClean="0">
                <a:latin typeface="Arial"/>
                <a:cs typeface="Arial"/>
              </a:rPr>
              <a:t>Resources</a:t>
            </a:r>
            <a:endParaRPr lang="en-US" sz="1200" dirty="0">
              <a:latin typeface="Arial"/>
              <a:cs typeface="Arial"/>
            </a:endParaRPr>
          </a:p>
        </p:txBody>
      </p:sp>
      <p:pic>
        <p:nvPicPr>
          <p:cNvPr id="97" name="Picture 96" descr="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4001540"/>
            <a:ext cx="418059" cy="418060"/>
          </a:xfrm>
          <a:prstGeom prst="rect">
            <a:avLst/>
          </a:prstGeom>
        </p:spPr>
      </p:pic>
      <p:cxnSp>
        <p:nvCxnSpPr>
          <p:cNvPr id="98" name="Straight Connector 97"/>
          <p:cNvCxnSpPr/>
          <p:nvPr/>
        </p:nvCxnSpPr>
        <p:spPr bwMode="auto">
          <a:xfrm flipH="1">
            <a:off x="1752600" y="3429000"/>
            <a:ext cx="1531722" cy="13716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pic>
        <p:nvPicPr>
          <p:cNvPr id="99" name="Picture 98" descr="4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741" y="3962400"/>
            <a:ext cx="418059" cy="418060"/>
          </a:xfrm>
          <a:prstGeom prst="rect">
            <a:avLst/>
          </a:prstGeom>
        </p:spPr>
      </p:pic>
      <p:cxnSp>
        <p:nvCxnSpPr>
          <p:cNvPr id="100" name="Straight Connector 99"/>
          <p:cNvCxnSpPr/>
          <p:nvPr/>
        </p:nvCxnSpPr>
        <p:spPr bwMode="auto">
          <a:xfrm flipV="1">
            <a:off x="3852728" y="2209800"/>
            <a:ext cx="2" cy="25908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pic>
        <p:nvPicPr>
          <p:cNvPr id="101" name="Picture 100" descr="5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941" y="3962400"/>
            <a:ext cx="418059" cy="418060"/>
          </a:xfrm>
          <a:prstGeom prst="rect">
            <a:avLst/>
          </a:prstGeom>
        </p:spPr>
      </p:pic>
      <p:sp>
        <p:nvSpPr>
          <p:cNvPr id="102" name="Title 1"/>
          <p:cNvSpPr txBox="1">
            <a:spLocks/>
          </p:cNvSpPr>
          <p:nvPr/>
        </p:nvSpPr>
        <p:spPr bwMode="auto">
          <a:xfrm>
            <a:off x="3426241" y="4375302"/>
            <a:ext cx="929472" cy="14659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aseline="0">
                <a:solidFill>
                  <a:srgbClr val="000000"/>
                </a:solidFill>
                <a:latin typeface="Arial Black"/>
                <a:ea typeface="ＭＳ Ｐゴシック" pitchFamily="34" charset="-128"/>
                <a:cs typeface="Arial Black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9pPr>
          </a:lstStyle>
          <a:p>
            <a:pPr algn="ctr"/>
            <a:r>
              <a:rPr lang="en-US" sz="900" dirty="0" smtClean="0">
                <a:latin typeface="Arial"/>
                <a:cs typeface="Arial"/>
              </a:rPr>
              <a:t>Student SSID</a:t>
            </a:r>
            <a:endParaRPr lang="en-US" sz="900" dirty="0">
              <a:latin typeface="Arial"/>
              <a:cs typeface="Arial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990600" y="4800600"/>
            <a:ext cx="968736" cy="1143000"/>
            <a:chOff x="3285810" y="4800600"/>
            <a:chExt cx="968736" cy="1143000"/>
          </a:xfrm>
        </p:grpSpPr>
        <p:sp>
          <p:nvSpPr>
            <p:cNvPr id="103" name="Rounded Rectangle 102"/>
            <p:cNvSpPr/>
            <p:nvPr/>
          </p:nvSpPr>
          <p:spPr bwMode="auto">
            <a:xfrm>
              <a:off x="3285810" y="4800600"/>
              <a:ext cx="968736" cy="1143000"/>
            </a:xfrm>
            <a:prstGeom prst="roundRect">
              <a:avLst/>
            </a:prstGeom>
            <a:ln>
              <a:solidFill>
                <a:srgbClr val="008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pic>
          <p:nvPicPr>
            <p:cNvPr id="104" name="Picture 103" descr="ipad.png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5597" y="4953000"/>
              <a:ext cx="529167" cy="641756"/>
            </a:xfrm>
            <a:prstGeom prst="rect">
              <a:avLst/>
            </a:prstGeom>
          </p:spPr>
        </p:pic>
        <p:sp>
          <p:nvSpPr>
            <p:cNvPr id="105" name="Title 1"/>
            <p:cNvSpPr txBox="1">
              <a:spLocks/>
            </p:cNvSpPr>
            <p:nvPr/>
          </p:nvSpPr>
          <p:spPr bwMode="auto">
            <a:xfrm>
              <a:off x="3353730" y="5498496"/>
              <a:ext cx="832896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3200" baseline="0">
                  <a:solidFill>
                    <a:srgbClr val="000000"/>
                  </a:solidFill>
                  <a:latin typeface="Arial Black"/>
                  <a:ea typeface="ＭＳ Ｐゴシック" pitchFamily="34" charset="-128"/>
                  <a:cs typeface="Arial Black"/>
                </a:defRPr>
              </a:lvl1pPr>
              <a:lvl2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rgbClr val="4D4D4D"/>
                  </a:solidFill>
                  <a:latin typeface="Trebuchet MS" pitchFamily="34" charset="0"/>
                  <a:ea typeface="ＭＳ Ｐゴシック" pitchFamily="34" charset="-128"/>
                  <a:cs typeface="Arial" charset="0"/>
                </a:defRPr>
              </a:lvl2pPr>
              <a:lvl3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rgbClr val="4D4D4D"/>
                  </a:solidFill>
                  <a:latin typeface="Trebuchet MS" pitchFamily="34" charset="0"/>
                  <a:ea typeface="ＭＳ Ｐゴシック" pitchFamily="34" charset="-128"/>
                  <a:cs typeface="Arial" charset="0"/>
                </a:defRPr>
              </a:lvl3pPr>
              <a:lvl4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rgbClr val="4D4D4D"/>
                  </a:solidFill>
                  <a:latin typeface="Trebuchet MS" pitchFamily="34" charset="0"/>
                  <a:ea typeface="ＭＳ Ｐゴシック" pitchFamily="34" charset="-128"/>
                  <a:cs typeface="Arial" charset="0"/>
                </a:defRPr>
              </a:lvl4pPr>
              <a:lvl5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rgbClr val="4D4D4D"/>
                  </a:solidFill>
                  <a:latin typeface="Trebuchet MS" pitchFamily="34" charset="0"/>
                  <a:ea typeface="ＭＳ Ｐゴシック" pitchFamily="34" charset="-128"/>
                  <a:cs typeface="Arial" charset="0"/>
                </a:defRPr>
              </a:lvl5pPr>
              <a:lvl6pPr marL="45720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Arial" charset="0"/>
                </a:defRPr>
              </a:lvl6pPr>
              <a:lvl7pPr marL="91440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Arial" charset="0"/>
                </a:defRPr>
              </a:lvl7pPr>
              <a:lvl8pPr marL="137160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Arial" charset="0"/>
                </a:defRPr>
              </a:lvl8pPr>
              <a:lvl9pPr marL="182880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Arial" charset="0"/>
                </a:defRPr>
              </a:lvl9pPr>
            </a:lstStyle>
            <a:p>
              <a:pPr algn="ctr"/>
              <a:r>
                <a:rPr lang="en-US" sz="1300" dirty="0" smtClean="0">
                  <a:solidFill>
                    <a:srgbClr val="008000"/>
                  </a:solidFill>
                  <a:latin typeface="Arial"/>
                  <a:cs typeface="Arial"/>
                </a:rPr>
                <a:t>Student</a:t>
              </a:r>
              <a:endParaRPr lang="en-US" sz="1300" dirty="0">
                <a:solidFill>
                  <a:srgbClr val="008000"/>
                </a:solidFill>
                <a:latin typeface="Arial"/>
                <a:cs typeface="Arial"/>
              </a:endParaRPr>
            </a:p>
          </p:txBody>
        </p:sp>
      </p:grpSp>
      <p:cxnSp>
        <p:nvCxnSpPr>
          <p:cNvPr id="107" name="Straight Connector 106"/>
          <p:cNvCxnSpPr/>
          <p:nvPr/>
        </p:nvCxnSpPr>
        <p:spPr bwMode="auto">
          <a:xfrm flipH="1">
            <a:off x="2667000" y="3581400"/>
            <a:ext cx="769722" cy="12192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08" name="Straight Connector 107"/>
          <p:cNvCxnSpPr/>
          <p:nvPr/>
        </p:nvCxnSpPr>
        <p:spPr bwMode="auto">
          <a:xfrm flipV="1">
            <a:off x="4819463" y="2209800"/>
            <a:ext cx="0" cy="25908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11" name="Straight Connector 110"/>
          <p:cNvCxnSpPr/>
          <p:nvPr/>
        </p:nvCxnSpPr>
        <p:spPr bwMode="auto">
          <a:xfrm flipH="1" flipV="1">
            <a:off x="4884525" y="3200400"/>
            <a:ext cx="1237559" cy="16002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>
                <a:lumMod val="90000"/>
                <a:lumOff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2" name="Straight Connector 111"/>
          <p:cNvCxnSpPr/>
          <p:nvPr/>
        </p:nvCxnSpPr>
        <p:spPr bwMode="auto">
          <a:xfrm flipV="1">
            <a:off x="4884522" y="2209800"/>
            <a:ext cx="914400" cy="9906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2">
                <a:lumMod val="90000"/>
                <a:lumOff val="1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13" name="Title 1"/>
          <p:cNvSpPr txBox="1">
            <a:spLocks/>
          </p:cNvSpPr>
          <p:nvPr/>
        </p:nvSpPr>
        <p:spPr bwMode="auto">
          <a:xfrm>
            <a:off x="4395574" y="4375302"/>
            <a:ext cx="789691" cy="14659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aseline="0">
                <a:solidFill>
                  <a:srgbClr val="000000"/>
                </a:solidFill>
                <a:latin typeface="Arial Black"/>
                <a:ea typeface="ＭＳ Ｐゴシック" pitchFamily="34" charset="-128"/>
                <a:cs typeface="Arial Black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9pPr>
          </a:lstStyle>
          <a:p>
            <a:pPr algn="ctr"/>
            <a:r>
              <a:rPr lang="en-US" sz="900" dirty="0" smtClean="0">
                <a:latin typeface="Arial"/>
                <a:cs typeface="Arial"/>
              </a:rPr>
              <a:t>Staff SSID</a:t>
            </a:r>
            <a:endParaRPr lang="en-US" sz="900" dirty="0">
              <a:latin typeface="Arial"/>
              <a:cs typeface="Arial"/>
            </a:endParaRPr>
          </a:p>
        </p:txBody>
      </p:sp>
      <p:sp>
        <p:nvSpPr>
          <p:cNvPr id="116" name="Title 1"/>
          <p:cNvSpPr txBox="1">
            <a:spLocks/>
          </p:cNvSpPr>
          <p:nvPr/>
        </p:nvSpPr>
        <p:spPr bwMode="auto">
          <a:xfrm>
            <a:off x="5438589" y="4267200"/>
            <a:ext cx="975082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aseline="0">
                <a:solidFill>
                  <a:srgbClr val="000000"/>
                </a:solidFill>
                <a:latin typeface="Arial Black"/>
                <a:ea typeface="ＭＳ Ｐゴシック" pitchFamily="34" charset="-128"/>
                <a:cs typeface="Arial Black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9pPr>
          </a:lstStyle>
          <a:p>
            <a:pPr algn="ctr"/>
            <a:r>
              <a:rPr lang="en-US" sz="900" dirty="0" smtClean="0">
                <a:latin typeface="Arial"/>
                <a:cs typeface="Arial"/>
              </a:rPr>
              <a:t>Guest SSID (hotspot)</a:t>
            </a:r>
            <a:endParaRPr lang="en-US" sz="900" dirty="0">
              <a:latin typeface="Arial"/>
              <a:cs typeface="Arial"/>
            </a:endParaRPr>
          </a:p>
        </p:txBody>
      </p:sp>
      <p:sp>
        <p:nvSpPr>
          <p:cNvPr id="117" name="Title 1"/>
          <p:cNvSpPr txBox="1">
            <a:spLocks/>
          </p:cNvSpPr>
          <p:nvPr/>
        </p:nvSpPr>
        <p:spPr bwMode="auto">
          <a:xfrm>
            <a:off x="1676400" y="4419600"/>
            <a:ext cx="990600" cy="1524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aseline="0">
                <a:solidFill>
                  <a:srgbClr val="000000"/>
                </a:solidFill>
                <a:latin typeface="Arial Black"/>
                <a:ea typeface="ＭＳ Ｐゴシック" pitchFamily="34" charset="-128"/>
                <a:cs typeface="Arial Black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4D4D4D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rebuchet MS" pitchFamily="34" charset="0"/>
                <a:ea typeface="ＭＳ Ｐゴシック" pitchFamily="34" charset="-128"/>
                <a:cs typeface="Arial" charset="0"/>
              </a:defRPr>
            </a:lvl9pPr>
          </a:lstStyle>
          <a:p>
            <a:pPr algn="ctr"/>
            <a:r>
              <a:rPr lang="en-US" sz="900" dirty="0" smtClean="0">
                <a:latin typeface="Arial"/>
                <a:cs typeface="Arial"/>
              </a:rPr>
              <a:t>Onboarding SSID</a:t>
            </a:r>
            <a:endParaRPr lang="en-US" sz="900" dirty="0">
              <a:latin typeface="Arial"/>
              <a:cs typeface="Arial"/>
            </a:endParaRPr>
          </a:p>
        </p:txBody>
      </p:sp>
      <p:pic>
        <p:nvPicPr>
          <p:cNvPr id="118" name="Picture 1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12822" y="3702050"/>
            <a:ext cx="228600" cy="228600"/>
          </a:xfrm>
          <a:prstGeom prst="rect">
            <a:avLst/>
          </a:prstGeom>
        </p:spPr>
      </p:pic>
      <p:pic>
        <p:nvPicPr>
          <p:cNvPr id="120" name="Picture 119" descr="7982-side-1k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352" y="2791250"/>
            <a:ext cx="2877520" cy="866350"/>
          </a:xfrm>
          <a:prstGeom prst="rect">
            <a:avLst/>
          </a:prstGeom>
        </p:spPr>
      </p:pic>
      <p:cxnSp>
        <p:nvCxnSpPr>
          <p:cNvPr id="121" name="Straight Connector 120"/>
          <p:cNvCxnSpPr/>
          <p:nvPr/>
        </p:nvCxnSpPr>
        <p:spPr bwMode="auto">
          <a:xfrm>
            <a:off x="2494980" y="2286000"/>
            <a:ext cx="484542" cy="6858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pic>
        <p:nvPicPr>
          <p:cNvPr id="122" name="Picture 121" descr="server-2-[Converted]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013" y="1578677"/>
            <a:ext cx="990600" cy="1101139"/>
          </a:xfrm>
          <a:prstGeom prst="rect">
            <a:avLst/>
          </a:prstGeom>
        </p:spPr>
      </p:pic>
      <p:cxnSp>
        <p:nvCxnSpPr>
          <p:cNvPr id="123" name="Straight Connector 122"/>
          <p:cNvCxnSpPr>
            <a:stCxn id="120" idx="1"/>
          </p:cNvCxnSpPr>
          <p:nvPr/>
        </p:nvCxnSpPr>
        <p:spPr bwMode="auto">
          <a:xfrm flipH="1" flipV="1">
            <a:off x="2234631" y="2542423"/>
            <a:ext cx="547721" cy="68200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pic>
        <p:nvPicPr>
          <p:cNvPr id="124" name="Picture 123" descr="2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480" y="2739068"/>
            <a:ext cx="418059" cy="418060"/>
          </a:xfrm>
          <a:prstGeom prst="rect">
            <a:avLst/>
          </a:prstGeom>
        </p:spPr>
      </p:pic>
      <p:pic>
        <p:nvPicPr>
          <p:cNvPr id="125" name="Picture 124" descr="3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935" y="2333393"/>
            <a:ext cx="418059" cy="4180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2743200" y="16764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934200" y="1219200"/>
            <a:ext cx="1905000" cy="889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lnSpc>
                <a:spcPts val="1560"/>
              </a:lnSpc>
              <a:spcAft>
                <a:spcPts val="1200"/>
              </a:spcAft>
            </a:pPr>
            <a:r>
              <a:rPr lang="en-US" sz="1200" dirty="0">
                <a:solidFill>
                  <a:srgbClr val="FFFFFF"/>
                </a:solidFill>
                <a:latin typeface="Arial Narrow"/>
                <a:cs typeface="Arial Narrow"/>
              </a:rPr>
              <a:t>1.	Users connect to a provisioning SSID and are </a:t>
            </a:r>
            <a:br>
              <a:rPr lang="en-US" sz="1200" dirty="0">
                <a:solidFill>
                  <a:srgbClr val="FFFFFF"/>
                </a:solidFill>
                <a:latin typeface="Arial Narrow"/>
                <a:cs typeface="Arial Narrow"/>
              </a:rPr>
            </a:br>
            <a:r>
              <a:rPr lang="en-US" sz="1200" dirty="0">
                <a:solidFill>
                  <a:srgbClr val="FFFFFF"/>
                </a:solidFill>
                <a:latin typeface="Arial Narrow"/>
                <a:cs typeface="Arial Narrow"/>
              </a:rPr>
              <a:t>re-directed to an onboarding portal</a:t>
            </a:r>
            <a:r>
              <a:rPr lang="en-US" sz="1200" dirty="0" smtClean="0">
                <a:solidFill>
                  <a:srgbClr val="FFFFFF"/>
                </a:solidFill>
                <a:latin typeface="Arial Narrow"/>
                <a:cs typeface="Arial Narrow"/>
              </a:rPr>
              <a:t>.</a:t>
            </a:r>
            <a:endParaRPr lang="en-US" sz="1200" dirty="0">
              <a:solidFill>
                <a:srgbClr val="FFFFFF"/>
              </a:solidFill>
              <a:latin typeface="Arial Narrow"/>
              <a:cs typeface="Arial Narrow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934200" y="2133600"/>
            <a:ext cx="1905000" cy="889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560"/>
              </a:lnSpc>
              <a:spcAft>
                <a:spcPts val="1200"/>
              </a:spcAft>
              <a:buFontTx/>
              <a:buAutoNum type="arabicPeriod" startAt="2"/>
            </a:pPr>
            <a:r>
              <a:rPr lang="en-US" sz="1200" dirty="0" smtClean="0">
                <a:solidFill>
                  <a:srgbClr val="FFFFFF"/>
                </a:solidFill>
                <a:latin typeface="Arial Narrow"/>
                <a:cs typeface="Arial Narrow"/>
              </a:rPr>
              <a:t>Users enter domain credentials which are verified against a user database.</a:t>
            </a:r>
            <a:endParaRPr lang="en-US" sz="1200" dirty="0">
              <a:solidFill>
                <a:srgbClr val="FFFFFF"/>
              </a:solidFill>
              <a:latin typeface="Arial Narrow"/>
              <a:cs typeface="Arial Narrow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934200" y="3048000"/>
            <a:ext cx="1905000" cy="889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lnSpc>
                <a:spcPts val="1560"/>
              </a:lnSpc>
              <a:spcAft>
                <a:spcPts val="1200"/>
              </a:spcAft>
            </a:pPr>
            <a:r>
              <a:rPr lang="en-US" sz="1200" dirty="0" smtClean="0">
                <a:solidFill>
                  <a:srgbClr val="FFFFFF"/>
                </a:solidFill>
                <a:latin typeface="Arial Narrow"/>
                <a:cs typeface="Arial Narrow"/>
              </a:rPr>
              <a:t>3. 	The user’s role assignment and permissions are automatically determined based on </a:t>
            </a:r>
            <a:r>
              <a:rPr lang="en-US" sz="1200" dirty="0" err="1" smtClean="0">
                <a:solidFill>
                  <a:srgbClr val="FFFFFF"/>
                </a:solidFill>
                <a:latin typeface="Arial Narrow"/>
                <a:cs typeface="Arial Narrow"/>
              </a:rPr>
              <a:t>authentcaion</a:t>
            </a:r>
            <a:r>
              <a:rPr lang="en-US" sz="1200" dirty="0" smtClean="0">
                <a:solidFill>
                  <a:srgbClr val="FFFFFF"/>
                </a:solidFill>
                <a:latin typeface="Arial Narrow"/>
                <a:cs typeface="Arial Narrow"/>
              </a:rPr>
              <a:t>.</a:t>
            </a:r>
            <a:endParaRPr lang="en-US" sz="1200" dirty="0">
              <a:solidFill>
                <a:srgbClr val="FFFFFF"/>
              </a:solidFill>
              <a:latin typeface="Arial Narrow"/>
              <a:cs typeface="Arial Narrow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934200" y="3962400"/>
            <a:ext cx="1905000" cy="1090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lnSpc>
                <a:spcPts val="1560"/>
              </a:lnSpc>
              <a:spcAft>
                <a:spcPts val="1200"/>
              </a:spcAft>
            </a:pPr>
            <a:r>
              <a:rPr lang="en-US" sz="1200" dirty="0" smtClean="0">
                <a:solidFill>
                  <a:srgbClr val="FFFFFF"/>
                </a:solidFill>
                <a:latin typeface="Arial Narrow"/>
                <a:cs typeface="Arial Narrow"/>
              </a:rPr>
              <a:t>4.</a:t>
            </a:r>
            <a:r>
              <a:rPr lang="en-US" sz="1200" dirty="0">
                <a:solidFill>
                  <a:srgbClr val="FFFFFF"/>
                </a:solidFill>
                <a:latin typeface="Arial Narrow"/>
                <a:cs typeface="Arial Narrow"/>
              </a:rPr>
              <a:t>	</a:t>
            </a:r>
            <a:r>
              <a:rPr lang="en-US" sz="1200" dirty="0" smtClean="0">
                <a:solidFill>
                  <a:srgbClr val="FFFFFF"/>
                </a:solidFill>
                <a:latin typeface="Arial Narrow"/>
                <a:cs typeface="Arial Narrow"/>
              </a:rPr>
              <a:t>Using Zero-IT, the device is auto-provisioned with a dynamic pre-shared key and dynamically assigned to the requisite WLAN.</a:t>
            </a:r>
            <a:endParaRPr lang="en-US" sz="1200" dirty="0">
              <a:solidFill>
                <a:srgbClr val="FFFFFF"/>
              </a:solidFill>
              <a:latin typeface="Arial Narrow"/>
              <a:cs typeface="Arial Narrow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934200" y="5029200"/>
            <a:ext cx="1905000" cy="889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lnSpc>
                <a:spcPts val="1560"/>
              </a:lnSpc>
              <a:spcAft>
                <a:spcPts val="1200"/>
              </a:spcAft>
            </a:pPr>
            <a:r>
              <a:rPr lang="en-US" sz="1200" dirty="0" smtClean="0">
                <a:solidFill>
                  <a:srgbClr val="FFFFFF"/>
                </a:solidFill>
                <a:latin typeface="Arial Narrow"/>
                <a:cs typeface="Arial Narrow"/>
              </a:rPr>
              <a:t>5.</a:t>
            </a:r>
            <a:r>
              <a:rPr lang="en-US" sz="1200" dirty="0">
                <a:solidFill>
                  <a:srgbClr val="FFFFFF"/>
                </a:solidFill>
                <a:latin typeface="Arial Narrow"/>
                <a:cs typeface="Arial Narrow"/>
              </a:rPr>
              <a:t>	</a:t>
            </a:r>
            <a:r>
              <a:rPr lang="en-US" sz="1200" dirty="0" smtClean="0">
                <a:solidFill>
                  <a:srgbClr val="FFFFFF"/>
                </a:solidFill>
                <a:latin typeface="Arial Narrow"/>
                <a:cs typeface="Arial Narrow"/>
              </a:rPr>
              <a:t>Devices re-connect on a secure WLAN, receiving network permissions according to their role. </a:t>
            </a:r>
            <a:endParaRPr lang="en-US" sz="1200" dirty="0">
              <a:solidFill>
                <a:srgbClr val="FFFFFF"/>
              </a:solidFill>
              <a:latin typeface="Arial Narrow"/>
              <a:cs typeface="Arial Narrow"/>
            </a:endParaRPr>
          </a:p>
        </p:txBody>
      </p:sp>
      <p:pic>
        <p:nvPicPr>
          <p:cNvPr id="88" name="Picture 8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24200" y="3657600"/>
            <a:ext cx="228600" cy="22860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2057400" y="4800600"/>
            <a:ext cx="968736" cy="1143000"/>
            <a:chOff x="4503522" y="4800600"/>
            <a:chExt cx="968736" cy="1143000"/>
          </a:xfrm>
        </p:grpSpPr>
        <p:sp>
          <p:nvSpPr>
            <p:cNvPr id="64" name="Rounded Rectangle 63"/>
            <p:cNvSpPr/>
            <p:nvPr/>
          </p:nvSpPr>
          <p:spPr bwMode="auto">
            <a:xfrm>
              <a:off x="4503522" y="4800600"/>
              <a:ext cx="968736" cy="1143000"/>
            </a:xfrm>
            <a:prstGeom prst="roundRect">
              <a:avLst/>
            </a:prstGeom>
            <a:ln>
              <a:solidFill>
                <a:schemeClr val="accent1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80" name="Title 1"/>
            <p:cNvSpPr txBox="1">
              <a:spLocks/>
            </p:cNvSpPr>
            <p:nvPr/>
          </p:nvSpPr>
          <p:spPr bwMode="auto">
            <a:xfrm>
              <a:off x="4582375" y="5498496"/>
              <a:ext cx="811032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3200" baseline="0">
                  <a:solidFill>
                    <a:srgbClr val="000000"/>
                  </a:solidFill>
                  <a:latin typeface="Arial Black"/>
                  <a:ea typeface="ＭＳ Ｐゴシック" pitchFamily="34" charset="-128"/>
                  <a:cs typeface="Arial Black"/>
                </a:defRPr>
              </a:lvl1pPr>
              <a:lvl2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rgbClr val="4D4D4D"/>
                  </a:solidFill>
                  <a:latin typeface="Trebuchet MS" pitchFamily="34" charset="0"/>
                  <a:ea typeface="ＭＳ Ｐゴシック" pitchFamily="34" charset="-128"/>
                  <a:cs typeface="Arial" charset="0"/>
                </a:defRPr>
              </a:lvl2pPr>
              <a:lvl3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rgbClr val="4D4D4D"/>
                  </a:solidFill>
                  <a:latin typeface="Trebuchet MS" pitchFamily="34" charset="0"/>
                  <a:ea typeface="ＭＳ Ｐゴシック" pitchFamily="34" charset="-128"/>
                  <a:cs typeface="Arial" charset="0"/>
                </a:defRPr>
              </a:lvl3pPr>
              <a:lvl4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rgbClr val="4D4D4D"/>
                  </a:solidFill>
                  <a:latin typeface="Trebuchet MS" pitchFamily="34" charset="0"/>
                  <a:ea typeface="ＭＳ Ｐゴシック" pitchFamily="34" charset="-128"/>
                  <a:cs typeface="Arial" charset="0"/>
                </a:defRPr>
              </a:lvl4pPr>
              <a:lvl5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rgbClr val="4D4D4D"/>
                  </a:solidFill>
                  <a:latin typeface="Trebuchet MS" pitchFamily="34" charset="0"/>
                  <a:ea typeface="ＭＳ Ｐゴシック" pitchFamily="34" charset="-128"/>
                  <a:cs typeface="Arial" charset="0"/>
                </a:defRPr>
              </a:lvl5pPr>
              <a:lvl6pPr marL="45720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Arial" charset="0"/>
                </a:defRPr>
              </a:lvl6pPr>
              <a:lvl7pPr marL="91440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Arial" charset="0"/>
                </a:defRPr>
              </a:lvl7pPr>
              <a:lvl8pPr marL="137160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Arial" charset="0"/>
                </a:defRPr>
              </a:lvl8pPr>
              <a:lvl9pPr marL="182880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rebuchet MS" pitchFamily="34" charset="0"/>
                  <a:ea typeface="ＭＳ Ｐゴシック" pitchFamily="34" charset="-128"/>
                  <a:cs typeface="Arial" charset="0"/>
                </a:defRPr>
              </a:lvl9pPr>
            </a:lstStyle>
            <a:p>
              <a:pPr algn="ctr"/>
              <a:r>
                <a:rPr lang="en-US" sz="1300" dirty="0" smtClean="0">
                  <a:solidFill>
                    <a:schemeClr val="accent1">
                      <a:lumMod val="75000"/>
                    </a:schemeClr>
                  </a:solidFill>
                  <a:latin typeface="Arial"/>
                  <a:cs typeface="Arial"/>
                </a:rPr>
                <a:t>Staff</a:t>
              </a:r>
              <a:endParaRPr lang="en-US" sz="1300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endParaRPr>
            </a:p>
          </p:txBody>
        </p:sp>
        <p:pic>
          <p:nvPicPr>
            <p:cNvPr id="84" name="Picture 83" descr="Laptop-Mac [Converted].eps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0426" y="5029200"/>
              <a:ext cx="914930" cy="533400"/>
            </a:xfrm>
            <a:prstGeom prst="rect">
              <a:avLst/>
            </a:prstGeom>
          </p:spPr>
        </p:pic>
      </p:grpSp>
      <p:cxnSp>
        <p:nvCxnSpPr>
          <p:cNvPr id="92" name="Straight Connector 91"/>
          <p:cNvCxnSpPr/>
          <p:nvPr/>
        </p:nvCxnSpPr>
        <p:spPr bwMode="auto">
          <a:xfrm flipV="1">
            <a:off x="1309722" y="3505200"/>
            <a:ext cx="1585878" cy="129160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93" name="Straight Connector 92"/>
          <p:cNvCxnSpPr/>
          <p:nvPr/>
        </p:nvCxnSpPr>
        <p:spPr bwMode="auto">
          <a:xfrm flipV="1">
            <a:off x="2362200" y="3581400"/>
            <a:ext cx="914400" cy="121540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50568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48148E-6 L -0.10087 0.1213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52" y="6065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 L -0.0625 0.12778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" y="6389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0.26372 -0.00555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77" y="-278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33333E-6 L 0.25539 -0.00555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60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4" grpId="0"/>
      <p:bldP spid="61" grpId="0"/>
      <p:bldP spid="70" grpId="0"/>
      <p:bldP spid="73" grpId="0"/>
      <p:bldP spid="82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12" y="304800"/>
            <a:ext cx="8077200" cy="685800"/>
          </a:xfrm>
        </p:spPr>
        <p:txBody>
          <a:bodyPr/>
          <a:lstStyle/>
          <a:p>
            <a:r>
              <a:rPr lang="en-US" sz="2800" dirty="0">
                <a:solidFill>
                  <a:srgbClr val="5F5F5F"/>
                </a:solidFill>
              </a:rPr>
              <a:t>Zero IT Automates Onboarding</a:t>
            </a: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600075" y="1130300"/>
            <a:ext cx="3362325" cy="527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rgbClr val="F07800"/>
              </a:buClr>
              <a:buFont typeface="Lucida Grande"/>
              <a:buChar char="▪"/>
              <a:defRPr sz="2400">
                <a:solidFill>
                  <a:srgbClr val="5F5F5F"/>
                </a:solidFill>
                <a:latin typeface="Arial"/>
                <a:ea typeface="ＭＳ Ｐゴシック" pitchFamily="34" charset="-128"/>
                <a:cs typeface="Arial"/>
              </a:defRPr>
            </a:lvl1pPr>
            <a:lvl2pPr marL="458788" indent="-2286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chemeClr val="tx1"/>
              </a:buClr>
              <a:buFont typeface="Lucida Grande"/>
              <a:buChar char="▪"/>
              <a:defRPr sz="2200">
                <a:solidFill>
                  <a:srgbClr val="5F5F5F"/>
                </a:solidFill>
                <a:latin typeface="Arial"/>
                <a:ea typeface="ＭＳ Ｐゴシック" pitchFamily="34" charset="-128"/>
                <a:cs typeface="Arial"/>
              </a:defRPr>
            </a:lvl2pPr>
            <a:lvl3pPr marL="688975" indent="-2286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rgbClr val="F07800"/>
              </a:buClr>
              <a:buFont typeface="Lucida Grande"/>
              <a:buChar char="▪"/>
              <a:defRPr sz="2200">
                <a:solidFill>
                  <a:srgbClr val="5F5F5F"/>
                </a:solidFill>
                <a:latin typeface="Arial"/>
                <a:ea typeface="ＭＳ Ｐゴシック" pitchFamily="34" charset="-128"/>
                <a:cs typeface="Arial"/>
              </a:defRPr>
            </a:lvl3pPr>
            <a:lvl4pPr marL="925513" indent="-2286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rgbClr val="F07800"/>
              </a:buClr>
              <a:buFont typeface="Lucida Grande"/>
              <a:buChar char="▪"/>
              <a:defRPr sz="2200">
                <a:solidFill>
                  <a:srgbClr val="5F5F5F"/>
                </a:solidFill>
                <a:latin typeface="Arial"/>
                <a:ea typeface="ＭＳ Ｐゴシック" pitchFamily="34" charset="-128"/>
                <a:cs typeface="Arial"/>
              </a:defRPr>
            </a:lvl4pPr>
            <a:lvl5pPr marL="1155700" indent="-228600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rgbClr val="F07800"/>
              </a:buClr>
              <a:buFont typeface="Lucida Grande"/>
              <a:buChar char="▪"/>
              <a:defRPr sz="2200">
                <a:solidFill>
                  <a:srgbClr val="5F5F5F"/>
                </a:solidFill>
                <a:latin typeface="Arial"/>
                <a:ea typeface="ＭＳ Ｐゴシック" pitchFamily="34" charset="-128"/>
                <a:cs typeface="Arial"/>
              </a:defRPr>
            </a:lvl5pPr>
            <a:lvl6pPr marL="1612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6pPr>
            <a:lvl7pPr marL="2070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7pPr>
            <a:lvl8pPr marL="2527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8pPr>
            <a:lvl9pPr marL="298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07800"/>
              </a:buClr>
              <a:buFont typeface="Wingdings" pitchFamily="2" charset="2"/>
              <a:buChar char="§"/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b="1" dirty="0"/>
              <a:t>Requirement:  </a:t>
            </a:r>
            <a:r>
              <a:rPr lang="en-US" sz="2100" dirty="0" smtClean="0">
                <a:ea typeface="ＭＳ Ｐゴシック" charset="0"/>
              </a:rPr>
              <a:t>automatic, secure authentication and</a:t>
            </a:r>
            <a:br>
              <a:rPr lang="en-US" sz="2100" dirty="0" smtClean="0">
                <a:ea typeface="ＭＳ Ｐゴシック" charset="0"/>
              </a:rPr>
            </a:br>
            <a:r>
              <a:rPr lang="en-US" sz="2100" dirty="0" smtClean="0">
                <a:ea typeface="ＭＳ Ｐゴシック" charset="0"/>
              </a:rPr>
              <a:t>roaming</a:t>
            </a: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100" dirty="0" smtClean="0">
                <a:ea typeface="ＭＳ Ｐゴシック" charset="0"/>
              </a:rPr>
              <a:t>Enabled by SSID and authorization protocol configuration</a:t>
            </a: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100" dirty="0" smtClean="0">
                <a:ea typeface="ＭＳ Ｐゴシック" charset="0"/>
              </a:rPr>
              <a:t>Easy-to-use Ruckus approach to push configuration</a:t>
            </a:r>
          </a:p>
          <a:p>
            <a:pPr>
              <a:lnSpc>
                <a:spcPct val="10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2100" dirty="0" smtClean="0">
                <a:ea typeface="ＭＳ Ｐゴシック" charset="0"/>
              </a:rPr>
              <a:t>Uses mobile OS auto-detect and -authenticate features, not a separate connection manager app</a:t>
            </a:r>
            <a:endParaRPr lang="en-US" sz="2100" dirty="0">
              <a:ea typeface="ＭＳ Ｐゴシック" charset="0"/>
            </a:endParaRPr>
          </a:p>
        </p:txBody>
      </p:sp>
      <p:grpSp>
        <p:nvGrpSpPr>
          <p:cNvPr id="30" name="Group 4"/>
          <p:cNvGrpSpPr>
            <a:grpSpLocks/>
          </p:cNvGrpSpPr>
          <p:nvPr/>
        </p:nvGrpSpPr>
        <p:grpSpPr bwMode="auto">
          <a:xfrm>
            <a:off x="7493000" y="4559300"/>
            <a:ext cx="1398588" cy="1384300"/>
            <a:chOff x="4542" y="2837"/>
            <a:chExt cx="881" cy="872"/>
          </a:xfrm>
        </p:grpSpPr>
        <p:pic>
          <p:nvPicPr>
            <p:cNvPr id="31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35" t="4178" r="48404" b="69347"/>
            <a:stretch>
              <a:fillRect/>
            </a:stretch>
          </p:blipFill>
          <p:spPr bwMode="auto">
            <a:xfrm>
              <a:off x="4542" y="2837"/>
              <a:ext cx="881" cy="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AutoShape 6"/>
            <p:cNvSpPr>
              <a:spLocks noChangeArrowheads="1"/>
            </p:cNvSpPr>
            <p:nvPr/>
          </p:nvSpPr>
          <p:spPr bwMode="auto">
            <a:xfrm rot="5400000">
              <a:off x="4909" y="2841"/>
              <a:ext cx="140" cy="480"/>
            </a:xfrm>
            <a:prstGeom prst="rightArrow">
              <a:avLst>
                <a:gd name="adj1" fmla="val 55000"/>
                <a:gd name="adj2" fmla="val 66431"/>
              </a:avLst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vert="eaVert" wrap="none" anchor="ctr"/>
            <a:lstStyle/>
            <a:p>
              <a:pPr algn="ctr"/>
              <a:endParaRPr lang="en-US"/>
            </a:p>
          </p:txBody>
        </p:sp>
      </p:grpSp>
      <p:sp>
        <p:nvSpPr>
          <p:cNvPr id="33" name="TextBox 147"/>
          <p:cNvSpPr txBox="1">
            <a:spLocks noChangeArrowheads="1"/>
          </p:cNvSpPr>
          <p:nvPr/>
        </p:nvSpPr>
        <p:spPr bwMode="auto">
          <a:xfrm>
            <a:off x="4141537" y="3870325"/>
            <a:ext cx="82123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600" dirty="0">
                <a:latin typeface="Arial"/>
                <a:cs typeface="Arial"/>
              </a:rPr>
              <a:t>Invitation</a:t>
            </a:r>
          </a:p>
        </p:txBody>
      </p:sp>
      <p:sp>
        <p:nvSpPr>
          <p:cNvPr id="34" name="AutoShape 9"/>
          <p:cNvSpPr>
            <a:spLocks noChangeArrowheads="1"/>
          </p:cNvSpPr>
          <p:nvPr/>
        </p:nvSpPr>
        <p:spPr bwMode="auto">
          <a:xfrm>
            <a:off x="7185025" y="2176463"/>
            <a:ext cx="188913" cy="646112"/>
          </a:xfrm>
          <a:prstGeom prst="rightArrow">
            <a:avLst>
              <a:gd name="adj1" fmla="val 55000"/>
              <a:gd name="adj2" fmla="val 66431"/>
            </a:avLst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36" name="Picture 11" descr="iPho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575" y="1143000"/>
            <a:ext cx="1490663" cy="262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4125" y="1557692"/>
            <a:ext cx="1189029" cy="1783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8" name="Group 13"/>
          <p:cNvGrpSpPr>
            <a:grpSpLocks/>
          </p:cNvGrpSpPr>
          <p:nvPr/>
        </p:nvGrpSpPr>
        <p:grpSpPr bwMode="auto">
          <a:xfrm>
            <a:off x="7423150" y="1143000"/>
            <a:ext cx="1492250" cy="2624138"/>
            <a:chOff x="4412" y="624"/>
            <a:chExt cx="1108" cy="1949"/>
          </a:xfrm>
        </p:grpSpPr>
        <p:pic>
          <p:nvPicPr>
            <p:cNvPr id="39" name="Picture 14" descr="iPhon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2" y="624"/>
              <a:ext cx="1108" cy="1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" name="Picture 1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8" y="928"/>
              <a:ext cx="885" cy="1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1" name="Group 16"/>
          <p:cNvGrpSpPr>
            <a:grpSpLocks/>
          </p:cNvGrpSpPr>
          <p:nvPr/>
        </p:nvGrpSpPr>
        <p:grpSpPr bwMode="auto">
          <a:xfrm>
            <a:off x="3810000" y="1143000"/>
            <a:ext cx="1492250" cy="2624138"/>
            <a:chOff x="288" y="624"/>
            <a:chExt cx="1108" cy="1949"/>
          </a:xfrm>
        </p:grpSpPr>
        <p:pic>
          <p:nvPicPr>
            <p:cNvPr id="42" name="Picture 17" descr="iPhon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624"/>
              <a:ext cx="1108" cy="1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" name="Picture 1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" y="927"/>
              <a:ext cx="883" cy="1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4" name="AutoShape 19"/>
          <p:cNvSpPr>
            <a:spLocks noChangeArrowheads="1"/>
          </p:cNvSpPr>
          <p:nvPr/>
        </p:nvSpPr>
        <p:spPr bwMode="auto">
          <a:xfrm>
            <a:off x="5373688" y="2176463"/>
            <a:ext cx="187325" cy="646112"/>
          </a:xfrm>
          <a:prstGeom prst="rightArrow">
            <a:avLst>
              <a:gd name="adj1" fmla="val 55000"/>
              <a:gd name="adj2" fmla="val 66431"/>
            </a:avLst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5" name="TextBox 147"/>
          <p:cNvSpPr txBox="1">
            <a:spLocks noChangeArrowheads="1"/>
          </p:cNvSpPr>
          <p:nvPr/>
        </p:nvSpPr>
        <p:spPr bwMode="auto">
          <a:xfrm>
            <a:off x="5980380" y="3870325"/>
            <a:ext cx="77575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600" dirty="0">
                <a:latin typeface="Arial"/>
                <a:cs typeface="Arial"/>
              </a:rPr>
              <a:t>Branded</a:t>
            </a:r>
            <a:br>
              <a:rPr lang="en-US" sz="1600" dirty="0">
                <a:latin typeface="Arial"/>
                <a:cs typeface="Arial"/>
              </a:rPr>
            </a:br>
            <a:r>
              <a:rPr lang="en-US" sz="1600" dirty="0">
                <a:latin typeface="Arial"/>
                <a:cs typeface="Arial"/>
              </a:rPr>
              <a:t>Landing</a:t>
            </a:r>
            <a:br>
              <a:rPr lang="en-US" sz="1600" dirty="0">
                <a:latin typeface="Arial"/>
                <a:cs typeface="Arial"/>
              </a:rPr>
            </a:br>
            <a:r>
              <a:rPr lang="en-US" sz="1600" dirty="0">
                <a:latin typeface="Arial"/>
                <a:cs typeface="Arial"/>
              </a:rPr>
              <a:t>Page</a:t>
            </a:r>
          </a:p>
        </p:txBody>
      </p:sp>
      <p:sp>
        <p:nvSpPr>
          <p:cNvPr id="46" name="TextBox 147"/>
          <p:cNvSpPr txBox="1">
            <a:spLocks noChangeArrowheads="1"/>
          </p:cNvSpPr>
          <p:nvPr/>
        </p:nvSpPr>
        <p:spPr bwMode="auto">
          <a:xfrm>
            <a:off x="7596188" y="3870325"/>
            <a:ext cx="123507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ja-JP" altLang="en-US" sz="1600" dirty="0">
                <a:latin typeface="Arial"/>
                <a:cs typeface="Arial"/>
              </a:rPr>
              <a:t>‘</a:t>
            </a:r>
            <a:r>
              <a:rPr lang="en-US" altLang="ja-JP" sz="1600" dirty="0">
                <a:latin typeface="Arial"/>
                <a:cs typeface="Arial"/>
              </a:rPr>
              <a:t>One-Click</a:t>
            </a:r>
            <a:r>
              <a:rPr lang="ja-JP" altLang="en-US" sz="1600" dirty="0">
                <a:latin typeface="Arial"/>
                <a:cs typeface="Arial"/>
              </a:rPr>
              <a:t>’</a:t>
            </a:r>
            <a:r>
              <a:rPr lang="en-US" altLang="ja-JP" sz="1600" dirty="0">
                <a:latin typeface="Arial"/>
                <a:cs typeface="Arial"/>
              </a:rPr>
              <a:t/>
            </a:r>
            <a:br>
              <a:rPr lang="en-US" altLang="ja-JP" sz="1600" dirty="0">
                <a:latin typeface="Arial"/>
                <a:cs typeface="Arial"/>
              </a:rPr>
            </a:br>
            <a:r>
              <a:rPr lang="en-US" altLang="ja-JP" sz="1600" dirty="0">
                <a:latin typeface="Arial"/>
                <a:cs typeface="Arial"/>
              </a:rPr>
              <a:t>Configuration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47" name="TextBox 147"/>
          <p:cNvSpPr txBox="1">
            <a:spLocks noChangeArrowheads="1"/>
          </p:cNvSpPr>
          <p:nvPr/>
        </p:nvSpPr>
        <p:spPr bwMode="auto">
          <a:xfrm>
            <a:off x="5289550" y="5021263"/>
            <a:ext cx="213836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US" sz="1600" dirty="0">
                <a:latin typeface="Arial"/>
                <a:cs typeface="Arial"/>
              </a:rPr>
              <a:t>Automatic</a:t>
            </a:r>
            <a:br>
              <a:rPr lang="en-US" sz="1600" dirty="0">
                <a:latin typeface="Arial"/>
                <a:cs typeface="Arial"/>
              </a:rPr>
            </a:br>
            <a:r>
              <a:rPr lang="en-US" sz="1600" dirty="0">
                <a:latin typeface="Arial"/>
                <a:cs typeface="Arial"/>
              </a:rPr>
              <a:t>Authentication Enabled</a:t>
            </a:r>
          </a:p>
        </p:txBody>
      </p:sp>
    </p:spTree>
    <p:extLst>
      <p:ext uri="{BB962C8B-B14F-4D97-AF65-F5344CB8AC3E}">
        <p14:creationId xmlns:p14="http://schemas.microsoft.com/office/powerpoint/2010/main" val="1053131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2057400"/>
            <a:ext cx="112402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474747"/>
                </a:solidFill>
                <a:latin typeface="+mn-lt"/>
              </a:rPr>
              <a:t>BYOD SSID</a:t>
            </a:r>
          </a:p>
          <a:p>
            <a:pPr algn="ctr"/>
            <a:r>
              <a:rPr lang="en-US" sz="1600" dirty="0" smtClean="0">
                <a:solidFill>
                  <a:srgbClr val="474747"/>
                </a:solidFill>
                <a:latin typeface="+mn-lt"/>
              </a:rPr>
              <a:t>(open)</a:t>
            </a:r>
            <a:endParaRPr lang="en-US" sz="1600" dirty="0">
              <a:solidFill>
                <a:srgbClr val="474747"/>
              </a:solidFill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58000" y="2750697"/>
            <a:ext cx="1836260" cy="461665"/>
          </a:xfrm>
          <a:prstGeom prst="rect">
            <a:avLst/>
          </a:prstGeom>
          <a:noFill/>
          <a:ln>
            <a:solidFill>
              <a:srgbClr val="006EA4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474747"/>
                </a:solidFill>
                <a:latin typeface="+mn-lt"/>
              </a:rPr>
              <a:t>Proceed to unencrypted</a:t>
            </a:r>
          </a:p>
          <a:p>
            <a:r>
              <a:rPr lang="en-US" sz="1200" dirty="0" smtClean="0">
                <a:solidFill>
                  <a:srgbClr val="474747"/>
                </a:solidFill>
                <a:latin typeface="+mn-lt"/>
              </a:rPr>
              <a:t>internet on BYOD SSID</a:t>
            </a:r>
            <a:endParaRPr lang="en-US" sz="1200" dirty="0">
              <a:solidFill>
                <a:srgbClr val="474747"/>
              </a:solidFill>
              <a:latin typeface="+mn-lt"/>
            </a:endParaRPr>
          </a:p>
        </p:txBody>
      </p:sp>
      <p:cxnSp>
        <p:nvCxnSpPr>
          <p:cNvPr id="14" name="Straight Arrow Connector 13"/>
          <p:cNvCxnSpPr/>
          <p:nvPr/>
        </p:nvCxnSpPr>
        <p:spPr bwMode="auto">
          <a:xfrm>
            <a:off x="4724400" y="2979297"/>
            <a:ext cx="19812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1371600" y="5672662"/>
            <a:ext cx="1560644" cy="646331"/>
          </a:xfrm>
          <a:prstGeom prst="rect">
            <a:avLst/>
          </a:prstGeom>
          <a:noFill/>
          <a:ln>
            <a:solidFill>
              <a:srgbClr val="006EA4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474747"/>
                </a:solidFill>
                <a:latin typeface="+mn-lt"/>
              </a:rPr>
              <a:t>Install Client Profile</a:t>
            </a:r>
          </a:p>
          <a:p>
            <a:pPr algn="ctr"/>
            <a:r>
              <a:rPr lang="en-US" sz="1200" dirty="0" smtClean="0">
                <a:solidFill>
                  <a:srgbClr val="474747"/>
                </a:solidFill>
                <a:latin typeface="+mn-lt"/>
              </a:rPr>
              <a:t>DPSK/802.1x</a:t>
            </a:r>
          </a:p>
          <a:p>
            <a:pPr algn="ctr"/>
            <a:r>
              <a:rPr lang="en-US" sz="1200" dirty="0" smtClean="0">
                <a:solidFill>
                  <a:srgbClr val="474747"/>
                </a:solidFill>
                <a:latin typeface="+mn-lt"/>
              </a:rPr>
              <a:t>Role based SSID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50256" y="4960497"/>
            <a:ext cx="1212667" cy="461665"/>
          </a:xfrm>
          <a:prstGeom prst="rect">
            <a:avLst/>
          </a:prstGeom>
          <a:noFill/>
          <a:ln>
            <a:solidFill>
              <a:srgbClr val="006EA4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474747"/>
                </a:solidFill>
                <a:latin typeface="+mn-lt"/>
              </a:rPr>
              <a:t>Move Client to </a:t>
            </a:r>
          </a:p>
          <a:p>
            <a:pPr algn="ctr"/>
            <a:r>
              <a:rPr lang="en-US" sz="1200" dirty="0" smtClean="0">
                <a:solidFill>
                  <a:srgbClr val="474747"/>
                </a:solidFill>
                <a:latin typeface="+mn-lt"/>
              </a:rPr>
              <a:t>Secure SSID</a:t>
            </a: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4267200" y="5189097"/>
            <a:ext cx="2286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>
            <a:off x="5486400" y="5181600"/>
            <a:ext cx="14478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4" name="TextBox 43"/>
          <p:cNvSpPr txBox="1"/>
          <p:nvPr/>
        </p:nvSpPr>
        <p:spPr>
          <a:xfrm>
            <a:off x="6826644" y="2445897"/>
            <a:ext cx="19235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333333"/>
                </a:solidFill>
                <a:latin typeface="+mn-lt"/>
              </a:rPr>
              <a:t>Traditional Guest Access</a:t>
            </a:r>
            <a:endParaRPr lang="en-US" sz="1200" b="1" dirty="0">
              <a:solidFill>
                <a:srgbClr val="333333"/>
              </a:solidFill>
              <a:latin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979044" y="4655697"/>
            <a:ext cx="18490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333333"/>
                </a:solidFill>
                <a:latin typeface="+mn-lt"/>
              </a:rPr>
              <a:t>Easy BYOD Registration</a:t>
            </a:r>
            <a:endParaRPr lang="en-US" sz="1200" b="1" dirty="0">
              <a:solidFill>
                <a:srgbClr val="333333"/>
              </a:solidFill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04654" y="1676400"/>
            <a:ext cx="51824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tx2"/>
                </a:solidFill>
              </a:rPr>
              <a:t>Single SSID for Guest Access </a:t>
            </a:r>
            <a:r>
              <a:rPr lang="en-US" sz="1600" b="1" dirty="0">
                <a:solidFill>
                  <a:schemeClr val="tx2"/>
                </a:solidFill>
              </a:rPr>
              <a:t>&amp;</a:t>
            </a:r>
            <a:r>
              <a:rPr lang="en-US" sz="1600" b="1" dirty="0" smtClean="0">
                <a:solidFill>
                  <a:schemeClr val="tx2"/>
                </a:solidFill>
              </a:rPr>
              <a:t> BYOD </a:t>
            </a:r>
            <a:r>
              <a:rPr lang="en-US" sz="1600" b="1" dirty="0">
                <a:solidFill>
                  <a:schemeClr val="tx2"/>
                </a:solidFill>
              </a:rPr>
              <a:t>Registration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200400" y="6019800"/>
            <a:ext cx="24310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+mn-lt"/>
              </a:rPr>
              <a:t>Limit DPSK generation per user</a:t>
            </a:r>
            <a:endParaRPr lang="en-US" sz="1200" b="1" dirty="0">
              <a:latin typeface="+mn-lt"/>
            </a:endParaRPr>
          </a:p>
        </p:txBody>
      </p:sp>
      <p:pic>
        <p:nvPicPr>
          <p:cNvPr id="102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667000"/>
            <a:ext cx="1533757" cy="282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209800"/>
            <a:ext cx="990600" cy="148789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18300"/>
            <a:ext cx="990600" cy="148789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419600"/>
            <a:ext cx="980543" cy="146685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419600"/>
            <a:ext cx="990600" cy="148790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Arrow Connector 8"/>
          <p:cNvCxnSpPr/>
          <p:nvPr/>
        </p:nvCxnSpPr>
        <p:spPr bwMode="auto">
          <a:xfrm flipV="1">
            <a:off x="1371600" y="3055497"/>
            <a:ext cx="1752600" cy="98310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>
            <a:off x="1371600" y="4267200"/>
            <a:ext cx="1828800" cy="92189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Straight Arrow Connector 38"/>
          <p:cNvCxnSpPr/>
          <p:nvPr/>
        </p:nvCxnSpPr>
        <p:spPr bwMode="auto">
          <a:xfrm>
            <a:off x="4267200" y="2971800"/>
            <a:ext cx="2286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kern="1200" dirty="0" smtClean="0">
                <a:solidFill>
                  <a:srgbClr val="5F5F5F"/>
                </a:solidFill>
              </a:rPr>
              <a:t>On-Boarding </a:t>
            </a:r>
            <a:r>
              <a:rPr lang="en-US" sz="2800" kern="1200" dirty="0">
                <a:solidFill>
                  <a:srgbClr val="5F5F5F"/>
                </a:solidFill>
              </a:rPr>
              <a:t>P</a:t>
            </a:r>
            <a:r>
              <a:rPr lang="en-US" sz="2800" kern="1200" dirty="0" smtClean="0">
                <a:solidFill>
                  <a:srgbClr val="5F5F5F"/>
                </a:solidFill>
              </a:rPr>
              <a:t>ortal</a:t>
            </a:r>
            <a:endParaRPr lang="en-US" sz="2800" kern="1200" dirty="0">
              <a:solidFill>
                <a:srgbClr val="5F5F5F"/>
              </a:solidFill>
            </a:endParaRPr>
          </a:p>
        </p:txBody>
      </p:sp>
      <p:sp>
        <p:nvSpPr>
          <p:cNvPr id="24" name="TextBox 10"/>
          <p:cNvSpPr txBox="1">
            <a:spLocks noChangeArrowheads="1"/>
          </p:cNvSpPr>
          <p:nvPr/>
        </p:nvSpPr>
        <p:spPr bwMode="auto">
          <a:xfrm>
            <a:off x="1295400" y="838200"/>
            <a:ext cx="728590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2000" i="1" dirty="0" smtClean="0">
                <a:latin typeface="Palatino"/>
                <a:cs typeface="Palatino"/>
              </a:rPr>
              <a:t>A modern day,</a:t>
            </a:r>
            <a:r>
              <a:rPr lang="en-US" sz="2000" i="1" dirty="0">
                <a:latin typeface="Palatino"/>
                <a:cs typeface="Palatino"/>
              </a:rPr>
              <a:t> </a:t>
            </a:r>
            <a:r>
              <a:rPr lang="en-US" sz="2000" i="1" dirty="0" smtClean="0">
                <a:latin typeface="Palatino"/>
                <a:cs typeface="Palatino"/>
              </a:rPr>
              <a:t>mobile friendly, easy-to-use Wi-Fi connection option</a:t>
            </a:r>
            <a:endParaRPr lang="en-US" sz="2000" i="1" dirty="0">
              <a:latin typeface="Palatino"/>
              <a:cs typeface="Palatino"/>
            </a:endParaRPr>
          </a:p>
        </p:txBody>
      </p:sp>
    </p:spTree>
    <p:extLst>
      <p:ext uri="{BB962C8B-B14F-4D97-AF65-F5344CB8AC3E}">
        <p14:creationId xmlns:p14="http://schemas.microsoft.com/office/powerpoint/2010/main" val="5597800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phoneconfigurationutility11forwindows-updat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1219200"/>
            <a:ext cx="914400" cy="914400"/>
          </a:xfrm>
          <a:prstGeom prst="rect">
            <a:avLst/>
          </a:prstGeom>
        </p:spPr>
      </p:pic>
      <p:sp>
        <p:nvSpPr>
          <p:cNvPr id="41" name="Rounded Rectangle 40"/>
          <p:cNvSpPr/>
          <p:nvPr/>
        </p:nvSpPr>
        <p:spPr bwMode="auto">
          <a:xfrm>
            <a:off x="4572000" y="4572000"/>
            <a:ext cx="4114800" cy="1371600"/>
          </a:xfrm>
          <a:prstGeom prst="roundRect">
            <a:avLst>
              <a:gd name="adj" fmla="val 10819"/>
            </a:avLst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74320" tIns="182880" rIns="0" bIns="45720" numCol="1" rtlCol="0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2420"/>
              </a:lnSpc>
              <a:spcAft>
                <a:spcPts val="1200"/>
              </a:spcAft>
            </a:pPr>
            <a:r>
              <a:rPr lang="en-US" sz="2000" dirty="0">
                <a:solidFill>
                  <a:schemeClr val="accent2"/>
                </a:solidFill>
                <a:latin typeface="Arial Black"/>
                <a:cs typeface="Arial Black"/>
              </a:rPr>
              <a:t>WLAN profile configured</a:t>
            </a:r>
            <a:br>
              <a:rPr lang="en-US" sz="2000" dirty="0">
                <a:solidFill>
                  <a:schemeClr val="accent2"/>
                </a:solidFill>
                <a:latin typeface="Arial Black"/>
                <a:cs typeface="Arial Black"/>
              </a:rPr>
            </a:br>
            <a:r>
              <a:rPr lang="en-US" sz="2000" dirty="0">
                <a:solidFill>
                  <a:schemeClr val="accent2"/>
                </a:solidFill>
                <a:latin typeface="Arial Black"/>
                <a:cs typeface="Arial Black"/>
              </a:rPr>
              <a:t>device, and on the WLAN </a:t>
            </a:r>
            <a:br>
              <a:rPr lang="en-US" sz="2000" dirty="0">
                <a:solidFill>
                  <a:schemeClr val="accent2"/>
                </a:solidFill>
                <a:latin typeface="Arial Black"/>
                <a:cs typeface="Arial Black"/>
              </a:rPr>
            </a:br>
            <a:r>
              <a:rPr lang="en-US" sz="2000" dirty="0">
                <a:solidFill>
                  <a:schemeClr val="accent2"/>
                </a:solidFill>
                <a:latin typeface="Arial Black"/>
                <a:cs typeface="Arial Black"/>
              </a:rPr>
              <a:t>based on allowed by role.</a:t>
            </a:r>
          </a:p>
        </p:txBody>
      </p:sp>
      <p:cxnSp>
        <p:nvCxnSpPr>
          <p:cNvPr id="37" name="Straight Connector 36"/>
          <p:cNvCxnSpPr/>
          <p:nvPr/>
        </p:nvCxnSpPr>
        <p:spPr bwMode="auto">
          <a:xfrm>
            <a:off x="3810000" y="2209800"/>
            <a:ext cx="3962400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Freeform 8"/>
          <p:cNvSpPr/>
          <p:nvPr/>
        </p:nvSpPr>
        <p:spPr>
          <a:xfrm>
            <a:off x="347133" y="2004506"/>
            <a:ext cx="4089400" cy="971527"/>
          </a:xfrm>
          <a:custGeom>
            <a:avLst/>
            <a:gdLst>
              <a:gd name="connsiteX0" fmla="*/ 4089400 w 4089400"/>
              <a:gd name="connsiteY0" fmla="*/ 944033 h 969433"/>
              <a:gd name="connsiteX1" fmla="*/ 0 w 4089400"/>
              <a:gd name="connsiteY1" fmla="*/ 969433 h 969433"/>
              <a:gd name="connsiteX2" fmla="*/ 897467 w 4089400"/>
              <a:gd name="connsiteY2" fmla="*/ 0 h 969433"/>
              <a:gd name="connsiteX0" fmla="*/ 4089400 w 4089400"/>
              <a:gd name="connsiteY0" fmla="*/ 1014639 h 1040039"/>
              <a:gd name="connsiteX1" fmla="*/ 0 w 4089400"/>
              <a:gd name="connsiteY1" fmla="*/ 1040039 h 1040039"/>
              <a:gd name="connsiteX2" fmla="*/ 897467 w 4089400"/>
              <a:gd name="connsiteY2" fmla="*/ 70606 h 1040039"/>
              <a:gd name="connsiteX3" fmla="*/ 901700 w 4089400"/>
              <a:gd name="connsiteY3" fmla="*/ 74839 h 1040039"/>
              <a:gd name="connsiteX0" fmla="*/ 4089400 w 4089400"/>
              <a:gd name="connsiteY0" fmla="*/ 1019190 h 1044590"/>
              <a:gd name="connsiteX1" fmla="*/ 0 w 4089400"/>
              <a:gd name="connsiteY1" fmla="*/ 1044590 h 1044590"/>
              <a:gd name="connsiteX2" fmla="*/ 897467 w 4089400"/>
              <a:gd name="connsiteY2" fmla="*/ 75157 h 1044590"/>
              <a:gd name="connsiteX3" fmla="*/ 1261533 w 4089400"/>
              <a:gd name="connsiteY3" fmla="*/ 62457 h 1044590"/>
              <a:gd name="connsiteX0" fmla="*/ 4089400 w 4089400"/>
              <a:gd name="connsiteY0" fmla="*/ 956792 h 982192"/>
              <a:gd name="connsiteX1" fmla="*/ 0 w 4089400"/>
              <a:gd name="connsiteY1" fmla="*/ 982192 h 982192"/>
              <a:gd name="connsiteX2" fmla="*/ 897467 w 4089400"/>
              <a:gd name="connsiteY2" fmla="*/ 12759 h 982192"/>
              <a:gd name="connsiteX3" fmla="*/ 1261533 w 4089400"/>
              <a:gd name="connsiteY3" fmla="*/ 59 h 982192"/>
              <a:gd name="connsiteX0" fmla="*/ 4089400 w 4089400"/>
              <a:gd name="connsiteY0" fmla="*/ 946127 h 971527"/>
              <a:gd name="connsiteX1" fmla="*/ 0 w 4089400"/>
              <a:gd name="connsiteY1" fmla="*/ 971527 h 971527"/>
              <a:gd name="connsiteX2" fmla="*/ 897467 w 4089400"/>
              <a:gd name="connsiteY2" fmla="*/ 2094 h 971527"/>
              <a:gd name="connsiteX3" fmla="*/ 1253067 w 4089400"/>
              <a:gd name="connsiteY3" fmla="*/ 2094 h 971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89400" h="971527">
                <a:moveTo>
                  <a:pt x="4089400" y="946127"/>
                </a:moveTo>
                <a:lnTo>
                  <a:pt x="0" y="971527"/>
                </a:lnTo>
                <a:lnTo>
                  <a:pt x="897467" y="2094"/>
                </a:lnTo>
                <a:cubicBezTo>
                  <a:pt x="891116" y="-2139"/>
                  <a:pt x="1252185" y="1212"/>
                  <a:pt x="1253067" y="2094"/>
                </a:cubicBezTo>
              </a:path>
            </a:pathLst>
          </a:custGeom>
          <a:gradFill flip="none" rotWithShape="1">
            <a:gsLst>
              <a:gs pos="0">
                <a:schemeClr val="accent5">
                  <a:lumMod val="50000"/>
                  <a:alpha val="80000"/>
                </a:schemeClr>
              </a:gs>
              <a:gs pos="100000">
                <a:srgbClr val="FFFFFF">
                  <a:alpha val="24000"/>
                </a:srgbClr>
              </a:gs>
            </a:gsLst>
            <a:lin ang="16200000" scaled="0"/>
            <a:tileRect/>
          </a:gradFill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kern="1200" dirty="0">
                <a:solidFill>
                  <a:srgbClr val="5F5F5F"/>
                </a:solidFill>
              </a:rPr>
              <a:t>D-PSK Automates Security/</a:t>
            </a:r>
            <a:r>
              <a:rPr lang="en-US" sz="2800" kern="1200" dirty="0" err="1">
                <a:solidFill>
                  <a:srgbClr val="5F5F5F"/>
                </a:solidFill>
              </a:rPr>
              <a:t>Config</a:t>
            </a:r>
            <a:endParaRPr lang="en-US" sz="2800" kern="1200" dirty="0">
              <a:solidFill>
                <a:srgbClr val="5F5F5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86600" y="2971800"/>
            <a:ext cx="1828800" cy="1077218"/>
          </a:xfrm>
          <a:prstGeom prst="rect">
            <a:avLst/>
          </a:prstGeom>
          <a:noFill/>
          <a:ln>
            <a:solidFill>
              <a:srgbClr val="FFFFFF">
                <a:alpha val="43000"/>
              </a:srgb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333333"/>
                </a:solidFill>
              </a:rPr>
              <a:t>LDAP sends </a:t>
            </a:r>
            <a:br>
              <a:rPr lang="en-US" sz="1600" dirty="0" smtClean="0">
                <a:solidFill>
                  <a:srgbClr val="333333"/>
                </a:solidFill>
              </a:rPr>
            </a:br>
            <a:r>
              <a:rPr lang="en-US" sz="1600" dirty="0" smtClean="0">
                <a:solidFill>
                  <a:srgbClr val="333333"/>
                </a:solidFill>
              </a:rPr>
              <a:t>user security group information to ZD</a:t>
            </a:r>
            <a:endParaRPr lang="en-US" sz="1600" dirty="0">
              <a:solidFill>
                <a:srgbClr val="333333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00600" y="2961382"/>
            <a:ext cx="1981200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333333"/>
                </a:solidFill>
              </a:rPr>
              <a:t>ZD applies role, </a:t>
            </a:r>
          </a:p>
          <a:p>
            <a:pPr algn="ctr"/>
            <a:r>
              <a:rPr lang="en-US" sz="1600" dirty="0">
                <a:solidFill>
                  <a:srgbClr val="333333"/>
                </a:solidFill>
              </a:rPr>
              <a:t>g</a:t>
            </a:r>
            <a:r>
              <a:rPr lang="en-US" sz="1600" dirty="0" smtClean="0">
                <a:solidFill>
                  <a:srgbClr val="333333"/>
                </a:solidFill>
              </a:rPr>
              <a:t>enerates D-PSK </a:t>
            </a:r>
          </a:p>
          <a:p>
            <a:pPr algn="ctr"/>
            <a:r>
              <a:rPr lang="en-US" sz="1600" dirty="0">
                <a:solidFill>
                  <a:srgbClr val="333333"/>
                </a:solidFill>
              </a:rPr>
              <a:t>p</a:t>
            </a:r>
            <a:r>
              <a:rPr lang="en-US" sz="1600" dirty="0" smtClean="0">
                <a:solidFill>
                  <a:srgbClr val="333333"/>
                </a:solidFill>
              </a:rPr>
              <a:t>ushes dissolvable </a:t>
            </a:r>
            <a:br>
              <a:rPr lang="en-US" sz="1600" dirty="0" smtClean="0">
                <a:solidFill>
                  <a:srgbClr val="333333"/>
                </a:solidFill>
              </a:rPr>
            </a:br>
            <a:r>
              <a:rPr lang="en-US" sz="1600" dirty="0" smtClean="0">
                <a:solidFill>
                  <a:srgbClr val="333333"/>
                </a:solidFill>
              </a:rPr>
              <a:t>PROV file to device</a:t>
            </a:r>
            <a:endParaRPr lang="en-US" sz="1600" dirty="0">
              <a:solidFill>
                <a:srgbClr val="333333"/>
              </a:solidFill>
            </a:endParaRPr>
          </a:p>
        </p:txBody>
      </p:sp>
      <p:pic>
        <p:nvPicPr>
          <p:cNvPr id="22" name="Picture 21" descr="7982-side-1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352" y="2064603"/>
            <a:ext cx="951448" cy="286457"/>
          </a:xfrm>
          <a:prstGeom prst="rect">
            <a:avLst/>
          </a:prstGeom>
        </p:spPr>
      </p:pic>
      <p:pic>
        <p:nvPicPr>
          <p:cNvPr id="23" name="Picture 22" descr="server-2-[Converted]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1607403"/>
            <a:ext cx="990600" cy="1101139"/>
          </a:xfrm>
          <a:prstGeom prst="rect">
            <a:avLst/>
          </a:prstGeom>
        </p:spPr>
      </p:pic>
      <p:pic>
        <p:nvPicPr>
          <p:cNvPr id="26" name="Picture 25" descr="3000.pn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836003"/>
            <a:ext cx="1981200" cy="73729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2602964" y="2043112"/>
            <a:ext cx="609600" cy="333375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1614488" y="2043112"/>
            <a:ext cx="609600" cy="333375"/>
          </a:xfrm>
          <a:prstGeom prst="rect">
            <a:avLst/>
          </a:prstGeom>
        </p:spPr>
      </p:pic>
      <p:sp>
        <p:nvSpPr>
          <p:cNvPr id="40" name="Oval 39"/>
          <p:cNvSpPr/>
          <p:nvPr/>
        </p:nvSpPr>
        <p:spPr bwMode="auto">
          <a:xfrm>
            <a:off x="7645401" y="2133600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pic>
        <p:nvPicPr>
          <p:cNvPr id="42" name="Picture 41" descr="Config_step8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743200"/>
            <a:ext cx="4419600" cy="331470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770467" y="1211792"/>
            <a:ext cx="831216" cy="1531408"/>
            <a:chOff x="770467" y="1211792"/>
            <a:chExt cx="831216" cy="1531408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0467" y="1211792"/>
              <a:ext cx="831216" cy="1531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" name="Picture 2" descr="Screenshot_2_5_13_7_49_AM.jp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317" y="1490133"/>
              <a:ext cx="641350" cy="939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078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7.77778E-6 -2.22222E-6 L -0.21666 -2.22222E-6 " pathEditMode="relative" ptsTypes="AA">
                                      <p:cBhvr>
                                        <p:cTn id="1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-0.44167 -4.44444E-6 " pathEditMode="relative" ptsTypes="AA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9" grpId="0" animBg="1"/>
      <p:bldP spid="17" grpId="0" animBg="1"/>
      <p:bldP spid="24" grpId="0"/>
      <p:bldP spid="40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52839" y="3073447"/>
            <a:ext cx="4343400" cy="2641257"/>
          </a:xfrm>
          <a:prstGeom prst="rect">
            <a:avLst/>
          </a:prstGeom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715" y="1024166"/>
            <a:ext cx="5475285" cy="5147738"/>
          </a:xfrm>
        </p:spPr>
        <p:txBody>
          <a:bodyPr/>
          <a:lstStyle/>
          <a:p>
            <a:pPr>
              <a:spcBef>
                <a:spcPts val="492"/>
              </a:spcBef>
              <a:spcAft>
                <a:spcPts val="492"/>
              </a:spcAft>
            </a:pPr>
            <a:r>
              <a:rPr lang="en-US" sz="2200" b="1" dirty="0" smtClean="0">
                <a:solidFill>
                  <a:schemeClr val="tx2"/>
                </a:solidFill>
              </a:rPr>
              <a:t>Visibility </a:t>
            </a:r>
            <a:r>
              <a:rPr lang="en-US" sz="2100" kern="1200" dirty="0" smtClean="0">
                <a:solidFill>
                  <a:schemeClr val="tx2"/>
                </a:solidFill>
                <a:ea typeface="ＭＳ Ｐゴシック" charset="0"/>
              </a:rPr>
              <a:t>“</a:t>
            </a:r>
            <a:r>
              <a:rPr lang="en-US" sz="2100" kern="1200" dirty="0">
                <a:solidFill>
                  <a:schemeClr val="tx2"/>
                </a:solidFill>
                <a:ea typeface="ＭＳ Ｐゴシック" charset="0"/>
              </a:rPr>
              <a:t>Who’s device is this?”</a:t>
            </a:r>
          </a:p>
          <a:p>
            <a:pPr>
              <a:spcBef>
                <a:spcPts val="492"/>
              </a:spcBef>
              <a:spcAft>
                <a:spcPts val="0"/>
              </a:spcAft>
            </a:pPr>
            <a:r>
              <a:rPr lang="en-US" b="1" dirty="0">
                <a:solidFill>
                  <a:schemeClr val="tx2"/>
                </a:solidFill>
              </a:rPr>
              <a:t>Self-registration</a:t>
            </a:r>
          </a:p>
          <a:p>
            <a:pPr lvl="1">
              <a:lnSpc>
                <a:spcPts val="2100"/>
              </a:lnSpc>
              <a:spcBef>
                <a:spcPts val="200"/>
              </a:spcBef>
              <a:spcAft>
                <a:spcPts val="200"/>
              </a:spcAft>
              <a:buClr>
                <a:schemeClr val="accent2"/>
              </a:buClr>
            </a:pPr>
            <a:r>
              <a:rPr lang="en-US" sz="2000" dirty="0">
                <a:solidFill>
                  <a:schemeClr val="bg2"/>
                </a:solidFill>
              </a:rPr>
              <a:t>Automatically registers and maintains client info on WLAN and Wired interfaces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sz="1800" kern="1200" dirty="0">
                <a:solidFill>
                  <a:schemeClr val="tx2"/>
                </a:solidFill>
                <a:ea typeface="ＭＳ Ｐゴシック" charset="0"/>
              </a:rPr>
              <a:t>Operating System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sz="1800" kern="1200" dirty="0">
                <a:solidFill>
                  <a:schemeClr val="tx2"/>
                </a:solidFill>
                <a:ea typeface="ＭＳ Ｐゴシック" charset="0"/>
              </a:rPr>
              <a:t>Operating System Hostname</a:t>
            </a:r>
          </a:p>
          <a:p>
            <a:pPr>
              <a:spcBef>
                <a:spcPts val="1092"/>
              </a:spcBef>
              <a:spcAft>
                <a:spcPts val="0"/>
              </a:spcAft>
            </a:pPr>
            <a:r>
              <a:rPr lang="en-US" sz="2200" b="1" dirty="0" smtClean="0">
                <a:solidFill>
                  <a:schemeClr val="tx2"/>
                </a:solidFill>
              </a:rPr>
              <a:t>Control by device type</a:t>
            </a:r>
          </a:p>
          <a:p>
            <a:pPr lvl="1">
              <a:lnSpc>
                <a:spcPts val="2100"/>
              </a:lnSpc>
              <a:spcBef>
                <a:spcPts val="200"/>
              </a:spcBef>
              <a:spcAft>
                <a:spcPts val="200"/>
              </a:spcAft>
              <a:buClr>
                <a:schemeClr val="accent2"/>
              </a:buClr>
            </a:pPr>
            <a:r>
              <a:rPr lang="en-US" sz="2000" dirty="0">
                <a:solidFill>
                  <a:schemeClr val="bg2"/>
                </a:solidFill>
              </a:rPr>
              <a:t>Permit/allow </a:t>
            </a:r>
          </a:p>
          <a:p>
            <a:pPr lvl="1">
              <a:lnSpc>
                <a:spcPts val="2100"/>
              </a:lnSpc>
              <a:spcBef>
                <a:spcPts val="200"/>
              </a:spcBef>
              <a:spcAft>
                <a:spcPts val="200"/>
              </a:spcAft>
              <a:buClr>
                <a:schemeClr val="accent2"/>
              </a:buClr>
            </a:pPr>
            <a:r>
              <a:rPr lang="en-US" sz="2000" dirty="0">
                <a:solidFill>
                  <a:schemeClr val="bg2"/>
                </a:solidFill>
              </a:rPr>
              <a:t>Assign to VLAN</a:t>
            </a:r>
          </a:p>
          <a:p>
            <a:pPr lvl="1">
              <a:lnSpc>
                <a:spcPts val="2100"/>
              </a:lnSpc>
              <a:spcBef>
                <a:spcPts val="200"/>
              </a:spcBef>
              <a:spcAft>
                <a:spcPts val="200"/>
              </a:spcAft>
              <a:buClr>
                <a:schemeClr val="accent2"/>
              </a:buClr>
            </a:pPr>
            <a:r>
              <a:rPr lang="en-US" sz="2000" dirty="0">
                <a:solidFill>
                  <a:schemeClr val="bg2"/>
                </a:solidFill>
              </a:rPr>
              <a:t>Rate </a:t>
            </a:r>
            <a:r>
              <a:rPr lang="en-US" sz="2000" dirty="0" smtClean="0">
                <a:solidFill>
                  <a:schemeClr val="bg2"/>
                </a:solidFill>
              </a:rPr>
              <a:t>limit </a:t>
            </a:r>
            <a:r>
              <a:rPr lang="en-US" sz="2000" dirty="0">
                <a:solidFill>
                  <a:schemeClr val="bg2"/>
                </a:solidFill>
              </a:rPr>
              <a:t>(Down/Up</a:t>
            </a:r>
            <a:r>
              <a:rPr lang="en-US" sz="2000" dirty="0" smtClean="0">
                <a:solidFill>
                  <a:schemeClr val="bg2"/>
                </a:solidFill>
              </a:rPr>
              <a:t>)</a:t>
            </a:r>
            <a:endParaRPr lang="en-US" sz="2000" dirty="0" smtClean="0">
              <a:solidFill>
                <a:schemeClr val="tx2"/>
              </a:solidFill>
            </a:endParaRPr>
          </a:p>
          <a:p>
            <a:pPr>
              <a:spcBef>
                <a:spcPts val="1092"/>
              </a:spcBef>
              <a:spcAft>
                <a:spcPts val="0"/>
              </a:spcAft>
            </a:pPr>
            <a:r>
              <a:rPr lang="en-US" sz="2200" b="1" dirty="0" smtClean="0">
                <a:solidFill>
                  <a:schemeClr val="tx2"/>
                </a:solidFill>
              </a:rPr>
              <a:t>Management</a:t>
            </a:r>
          </a:p>
          <a:p>
            <a:pPr lvl="1">
              <a:lnSpc>
                <a:spcPts val="2100"/>
              </a:lnSpc>
              <a:spcBef>
                <a:spcPts val="200"/>
              </a:spcBef>
              <a:spcAft>
                <a:spcPts val="200"/>
              </a:spcAft>
              <a:buClr>
                <a:schemeClr val="accent2"/>
              </a:buClr>
            </a:pPr>
            <a:r>
              <a:rPr lang="en-US" sz="2000" dirty="0">
                <a:solidFill>
                  <a:schemeClr val="bg2"/>
                </a:solidFill>
              </a:rPr>
              <a:t>WLAN controller or </a:t>
            </a:r>
            <a:r>
              <a:rPr lang="en-US" sz="2000" dirty="0" smtClean="0">
                <a:solidFill>
                  <a:schemeClr val="bg2"/>
                </a:solidFill>
              </a:rPr>
              <a:t>standalone</a:t>
            </a:r>
            <a:endParaRPr lang="en-US" sz="2000" dirty="0">
              <a:solidFill>
                <a:schemeClr val="bg2"/>
              </a:solidFill>
            </a:endParaRP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sz="1800" kern="1200" dirty="0" smtClean="0">
                <a:solidFill>
                  <a:schemeClr val="tx2"/>
                </a:solidFill>
                <a:ea typeface="ＭＳ Ｐゴシック" charset="0"/>
              </a:rPr>
              <a:t>WLAN dashboard</a:t>
            </a:r>
            <a:endParaRPr lang="en-US" sz="1800" kern="1200" dirty="0">
              <a:solidFill>
                <a:schemeClr val="tx2"/>
              </a:solidFill>
              <a:ea typeface="ＭＳ Ｐゴシック" charset="0"/>
            </a:endParaRP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sz="1800" kern="1200" dirty="0">
                <a:solidFill>
                  <a:schemeClr val="tx2"/>
                </a:solidFill>
                <a:ea typeface="ＭＳ Ｐゴシック" charset="0"/>
              </a:rPr>
              <a:t>Client </a:t>
            </a:r>
            <a:r>
              <a:rPr lang="en-US" sz="1800" kern="1200" dirty="0" smtClean="0">
                <a:solidFill>
                  <a:schemeClr val="tx2"/>
                </a:solidFill>
                <a:ea typeface="ＭＳ Ｐゴシック" charset="0"/>
              </a:rPr>
              <a:t>monitor</a:t>
            </a:r>
            <a:endParaRPr lang="en-US" sz="1800" kern="1200" dirty="0">
              <a:solidFill>
                <a:schemeClr val="tx2"/>
              </a:solidFill>
              <a:ea typeface="ＭＳ Ｐゴシック" charset="0"/>
            </a:endParaRP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sz="1800" kern="1200" dirty="0">
                <a:solidFill>
                  <a:schemeClr val="tx2"/>
                </a:solidFill>
                <a:ea typeface="ＭＳ Ｐゴシック" charset="0"/>
              </a:rPr>
              <a:t>Client d</a:t>
            </a:r>
            <a:r>
              <a:rPr lang="en-US" sz="1800" kern="1200" dirty="0" smtClean="0">
                <a:solidFill>
                  <a:schemeClr val="tx2"/>
                </a:solidFill>
                <a:ea typeface="ＭＳ Ｐゴシック" charset="0"/>
              </a:rPr>
              <a:t>etails</a:t>
            </a:r>
            <a:endParaRPr lang="en-US" sz="1800" kern="1200" dirty="0">
              <a:solidFill>
                <a:schemeClr val="tx2"/>
              </a:solidFill>
              <a:ea typeface="ＭＳ Ｐゴシック" charset="0"/>
            </a:endParaRPr>
          </a:p>
          <a:p>
            <a:pPr lvl="1">
              <a:spcBef>
                <a:spcPts val="492"/>
              </a:spcBef>
              <a:spcAft>
                <a:spcPts val="492"/>
              </a:spcAft>
            </a:pP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kern="1200" dirty="0">
                <a:solidFill>
                  <a:srgbClr val="5F5F5F"/>
                </a:solidFill>
              </a:rPr>
              <a:t>Client Fingerprinting</a:t>
            </a:r>
          </a:p>
        </p:txBody>
      </p:sp>
      <p:pic>
        <p:nvPicPr>
          <p:cNvPr id="4" name="Picture 3" descr="shutterstock_53961340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732" y="1094564"/>
            <a:ext cx="1551307" cy="243608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29239" y="533104"/>
            <a:ext cx="23167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rgbClr val="000000"/>
                </a:solidFill>
                <a:ea typeface="ＭＳ Ｐゴシック" charset="0"/>
              </a:rPr>
              <a:t>Hostname: </a:t>
            </a:r>
            <a:r>
              <a:rPr lang="en-US" sz="1400" dirty="0" smtClean="0">
                <a:solidFill>
                  <a:srgbClr val="000000"/>
                </a:solidFill>
              </a:rPr>
              <a:t>Dave’s iPhone 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72039" y="761704"/>
            <a:ext cx="21209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60375" lvl="2" indent="0">
              <a:buNone/>
            </a:pPr>
            <a:r>
              <a:rPr lang="en-US" sz="1400" b="1" dirty="0">
                <a:solidFill>
                  <a:srgbClr val="000000"/>
                </a:solidFill>
                <a:ea typeface="ＭＳ Ｐゴシック" charset="0"/>
              </a:rPr>
              <a:t>MAC: </a:t>
            </a:r>
            <a:r>
              <a:rPr lang="en-US" sz="1400" dirty="0">
                <a:solidFill>
                  <a:srgbClr val="000000"/>
                </a:solidFill>
                <a:ea typeface="ＭＳ Ｐゴシック" charset="0"/>
              </a:rPr>
              <a:t>50:ea:d6:7c:30:e4</a:t>
            </a: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5239" y="5409904"/>
            <a:ext cx="3629025" cy="762000"/>
          </a:xfrm>
          <a:prstGeom prst="rect">
            <a:avLst/>
          </a:prstGeom>
          <a:noFill/>
          <a:ln w="28575" cmpd="sng">
            <a:solidFill>
              <a:schemeClr val="bg2">
                <a:lumMod val="65000"/>
                <a:lumOff val="3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 bwMode="auto">
          <a:xfrm>
            <a:off x="6300639" y="5642737"/>
            <a:ext cx="1905000" cy="5334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385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Oval 60"/>
          <p:cNvSpPr/>
          <p:nvPr/>
        </p:nvSpPr>
        <p:spPr bwMode="auto">
          <a:xfrm>
            <a:off x="6350421" y="1111201"/>
            <a:ext cx="2369197" cy="2332300"/>
          </a:xfrm>
          <a:prstGeom prst="ellipse">
            <a:avLst/>
          </a:prstGeom>
          <a:noFill/>
          <a:ln w="9525" cap="flat" cmpd="sng" algn="ctr">
            <a:solidFill>
              <a:schemeClr val="accent3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7596084" y="1599640"/>
            <a:ext cx="0" cy="178280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75755"/>
            <a:ext cx="5414016" cy="3581400"/>
          </a:xfrm>
        </p:spPr>
        <p:txBody>
          <a:bodyPr/>
          <a:lstStyle/>
          <a:p>
            <a:pPr lvl="2"/>
            <a:r>
              <a:rPr lang="en-US" kern="1200" dirty="0">
                <a:solidFill>
                  <a:schemeClr val="tx2"/>
                </a:solidFill>
                <a:ea typeface="ＭＳ Ｐゴシック" charset="0"/>
              </a:rPr>
              <a:t>Segregates trusted and untrusted devices on single SSID</a:t>
            </a:r>
          </a:p>
          <a:p>
            <a:pPr lvl="2"/>
            <a:r>
              <a:rPr lang="en-US" kern="1200" dirty="0">
                <a:solidFill>
                  <a:schemeClr val="tx2"/>
                </a:solidFill>
                <a:ea typeface="ＭＳ Ｐゴシック" charset="0"/>
              </a:rPr>
              <a:t>Simplified access rules per device</a:t>
            </a:r>
          </a:p>
          <a:p>
            <a:pPr lvl="3"/>
            <a:r>
              <a:rPr lang="en-US" kern="1200" dirty="0">
                <a:solidFill>
                  <a:schemeClr val="tx2"/>
                </a:solidFill>
                <a:ea typeface="ＭＳ Ｐゴシック" charset="0"/>
                <a:sym typeface="Wingdings"/>
              </a:rPr>
              <a:t> </a:t>
            </a:r>
            <a:r>
              <a:rPr lang="en-US" kern="1200" dirty="0">
                <a:solidFill>
                  <a:schemeClr val="tx2"/>
                </a:solidFill>
                <a:ea typeface="ＭＳ Ｐゴシック" charset="0"/>
              </a:rPr>
              <a:t>Windows	</a:t>
            </a:r>
            <a:r>
              <a:rPr lang="en-US" kern="1200" dirty="0">
                <a:solidFill>
                  <a:schemeClr val="tx2"/>
                </a:solidFill>
                <a:ea typeface="ＭＳ Ｐゴシック" charset="0"/>
                <a:sym typeface="Wingdings"/>
              </a:rPr>
              <a:t> </a:t>
            </a:r>
            <a:r>
              <a:rPr lang="en-US" kern="1200" dirty="0">
                <a:solidFill>
                  <a:schemeClr val="tx2"/>
                </a:solidFill>
                <a:ea typeface="ＭＳ Ｐゴシック" charset="0"/>
              </a:rPr>
              <a:t>Windows Mobile</a:t>
            </a:r>
          </a:p>
          <a:p>
            <a:pPr lvl="3"/>
            <a:r>
              <a:rPr lang="en-US" kern="1200" dirty="0">
                <a:solidFill>
                  <a:schemeClr val="tx2"/>
                </a:solidFill>
                <a:ea typeface="ＭＳ Ｐゴシック" charset="0"/>
                <a:sym typeface="Wingdings"/>
              </a:rPr>
              <a:t> </a:t>
            </a:r>
            <a:r>
              <a:rPr lang="en-US" kern="1200" dirty="0">
                <a:solidFill>
                  <a:schemeClr val="tx2"/>
                </a:solidFill>
                <a:ea typeface="ＭＳ Ｐゴシック" charset="0"/>
              </a:rPr>
              <a:t>Mac OS	</a:t>
            </a:r>
            <a:r>
              <a:rPr lang="en-US" kern="1200" dirty="0">
                <a:solidFill>
                  <a:schemeClr val="tx2"/>
                </a:solidFill>
                <a:ea typeface="ＭＳ Ｐゴシック" charset="0"/>
                <a:sym typeface="Wingdings"/>
              </a:rPr>
              <a:t> </a:t>
            </a:r>
            <a:r>
              <a:rPr lang="en-US" kern="1200" dirty="0" err="1">
                <a:solidFill>
                  <a:schemeClr val="tx2"/>
                </a:solidFill>
                <a:ea typeface="ＭＳ Ｐゴシック" charset="0"/>
              </a:rPr>
              <a:t>iOS</a:t>
            </a:r>
            <a:endParaRPr lang="en-US" kern="1200" dirty="0">
              <a:solidFill>
                <a:schemeClr val="tx2"/>
              </a:solidFill>
              <a:ea typeface="ＭＳ Ｐゴシック" charset="0"/>
            </a:endParaRPr>
          </a:p>
          <a:p>
            <a:pPr lvl="3"/>
            <a:r>
              <a:rPr lang="en-US" kern="1200" dirty="0">
                <a:solidFill>
                  <a:schemeClr val="tx2"/>
                </a:solidFill>
                <a:ea typeface="ＭＳ Ｐゴシック" charset="0"/>
                <a:sym typeface="Wingdings"/>
              </a:rPr>
              <a:t> </a:t>
            </a:r>
            <a:r>
              <a:rPr lang="en-US" kern="1200" dirty="0">
                <a:solidFill>
                  <a:schemeClr val="tx2"/>
                </a:solidFill>
                <a:ea typeface="ＭＳ Ｐゴシック" charset="0"/>
              </a:rPr>
              <a:t>Linux	</a:t>
            </a:r>
            <a:r>
              <a:rPr lang="en-US" kern="1200" dirty="0">
                <a:solidFill>
                  <a:schemeClr val="tx2"/>
                </a:solidFill>
                <a:ea typeface="ＭＳ Ｐゴシック" charset="0"/>
                <a:sym typeface="Wingdings"/>
              </a:rPr>
              <a:t> </a:t>
            </a:r>
            <a:r>
              <a:rPr lang="en-US" kern="1200" dirty="0">
                <a:solidFill>
                  <a:schemeClr val="tx2"/>
                </a:solidFill>
                <a:ea typeface="ＭＳ Ｐゴシック" charset="0"/>
              </a:rPr>
              <a:t>Android</a:t>
            </a:r>
          </a:p>
          <a:p>
            <a:pPr lvl="3"/>
            <a:r>
              <a:rPr lang="en-US" kern="1200" dirty="0">
                <a:solidFill>
                  <a:schemeClr val="tx2"/>
                </a:solidFill>
                <a:ea typeface="ＭＳ Ｐゴシック" charset="0"/>
                <a:sym typeface="Wingdings"/>
              </a:rPr>
              <a:t> </a:t>
            </a:r>
            <a:r>
              <a:rPr lang="en-US" kern="1200" dirty="0">
                <a:solidFill>
                  <a:schemeClr val="tx2"/>
                </a:solidFill>
                <a:ea typeface="ＭＳ Ｐゴシック" charset="0"/>
              </a:rPr>
              <a:t>VoIP	</a:t>
            </a:r>
            <a:r>
              <a:rPr lang="en-US" kern="1200" dirty="0">
                <a:solidFill>
                  <a:schemeClr val="tx2"/>
                </a:solidFill>
                <a:ea typeface="ＭＳ Ｐゴシック" charset="0"/>
                <a:sym typeface="Wingdings"/>
              </a:rPr>
              <a:t> </a:t>
            </a:r>
            <a:r>
              <a:rPr lang="en-US" kern="1200" dirty="0">
                <a:solidFill>
                  <a:schemeClr val="tx2"/>
                </a:solidFill>
                <a:ea typeface="ＭＳ Ｐゴシック" charset="0"/>
              </a:rPr>
              <a:t>Gaming</a:t>
            </a:r>
          </a:p>
          <a:p>
            <a:pPr lvl="3"/>
            <a:r>
              <a:rPr lang="en-US" kern="1200" dirty="0">
                <a:solidFill>
                  <a:schemeClr val="tx2"/>
                </a:solidFill>
                <a:ea typeface="ＭＳ Ｐゴシック" charset="0"/>
                <a:sym typeface="Wingdings"/>
              </a:rPr>
              <a:t> </a:t>
            </a:r>
            <a:r>
              <a:rPr lang="en-US" kern="1200" dirty="0">
                <a:solidFill>
                  <a:schemeClr val="tx2"/>
                </a:solidFill>
                <a:ea typeface="ＭＳ Ｐゴシック" charset="0"/>
              </a:rPr>
              <a:t>Printers</a:t>
            </a:r>
          </a:p>
          <a:p>
            <a:pPr lvl="2"/>
            <a:r>
              <a:rPr lang="en-US" kern="1200" dirty="0">
                <a:solidFill>
                  <a:schemeClr val="tx2"/>
                </a:solidFill>
                <a:ea typeface="ＭＳ Ｐゴシック" charset="0"/>
              </a:rPr>
              <a:t>Control network access per device</a:t>
            </a:r>
          </a:p>
          <a:p>
            <a:pPr lvl="2"/>
            <a:r>
              <a:rPr lang="en-US" kern="1200" dirty="0">
                <a:solidFill>
                  <a:schemeClr val="tx2"/>
                </a:solidFill>
                <a:ea typeface="ＭＳ Ｐゴシック" charset="0"/>
              </a:rPr>
              <a:t>Permit/Deny</a:t>
            </a:r>
          </a:p>
          <a:p>
            <a:pPr lvl="2"/>
            <a:r>
              <a:rPr lang="en-US" kern="1200" dirty="0">
                <a:solidFill>
                  <a:schemeClr val="tx2"/>
                </a:solidFill>
                <a:ea typeface="ＭＳ Ｐゴシック" charset="0"/>
              </a:rPr>
              <a:t>Assign to VLAN</a:t>
            </a:r>
          </a:p>
          <a:p>
            <a:pPr lvl="2"/>
            <a:r>
              <a:rPr lang="en-US" kern="1200" dirty="0">
                <a:solidFill>
                  <a:schemeClr val="tx2"/>
                </a:solidFill>
                <a:ea typeface="ＭＳ Ｐゴシック" charset="0"/>
              </a:rPr>
              <a:t>Rate Limit (Down/Up)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kern="1200" dirty="0">
                <a:solidFill>
                  <a:srgbClr val="5F5F5F"/>
                </a:solidFill>
              </a:rPr>
              <a:t>Device Specific Policy Enforcement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7188" y="2040864"/>
            <a:ext cx="398431" cy="762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158" y="2085505"/>
            <a:ext cx="805793" cy="6145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8887" y="3224513"/>
            <a:ext cx="838038" cy="401314"/>
          </a:xfrm>
          <a:prstGeom prst="rect">
            <a:avLst/>
          </a:prstGeom>
        </p:spPr>
      </p:pic>
      <p:sp>
        <p:nvSpPr>
          <p:cNvPr id="13" name="Freeform 12"/>
          <p:cNvSpPr/>
          <p:nvPr/>
        </p:nvSpPr>
        <p:spPr>
          <a:xfrm>
            <a:off x="7070954" y="2381144"/>
            <a:ext cx="380393" cy="1758383"/>
          </a:xfrm>
          <a:custGeom>
            <a:avLst/>
            <a:gdLst>
              <a:gd name="connsiteX0" fmla="*/ 0 w 380393"/>
              <a:gd name="connsiteY0" fmla="*/ 0 h 1758383"/>
              <a:gd name="connsiteX1" fmla="*/ 354159 w 380393"/>
              <a:gd name="connsiteY1" fmla="*/ 439596 h 1758383"/>
              <a:gd name="connsiteX2" fmla="*/ 354159 w 380393"/>
              <a:gd name="connsiteY2" fmla="*/ 1758383 h 1758383"/>
              <a:gd name="connsiteX3" fmla="*/ 354159 w 380393"/>
              <a:gd name="connsiteY3" fmla="*/ 1746172 h 1758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393" h="1758383">
                <a:moveTo>
                  <a:pt x="0" y="0"/>
                </a:moveTo>
                <a:cubicBezTo>
                  <a:pt x="147566" y="73266"/>
                  <a:pt x="295133" y="146532"/>
                  <a:pt x="354159" y="439596"/>
                </a:cubicBezTo>
                <a:cubicBezTo>
                  <a:pt x="413186" y="732660"/>
                  <a:pt x="354159" y="1758383"/>
                  <a:pt x="354159" y="1758383"/>
                </a:cubicBezTo>
                <a:lnTo>
                  <a:pt x="354159" y="1746172"/>
                </a:lnTo>
              </a:path>
            </a:pathLst>
          </a:custGeom>
          <a:ln w="57150" cmpd="sng">
            <a:solidFill>
              <a:srgbClr val="7575D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sp>
        <p:nvSpPr>
          <p:cNvPr id="14" name="Freeform 13"/>
          <p:cNvSpPr/>
          <p:nvPr/>
        </p:nvSpPr>
        <p:spPr>
          <a:xfrm flipH="1">
            <a:off x="7725867" y="2423645"/>
            <a:ext cx="431983" cy="1758383"/>
          </a:xfrm>
          <a:custGeom>
            <a:avLst/>
            <a:gdLst>
              <a:gd name="connsiteX0" fmla="*/ 0 w 380393"/>
              <a:gd name="connsiteY0" fmla="*/ 0 h 1758383"/>
              <a:gd name="connsiteX1" fmla="*/ 354159 w 380393"/>
              <a:gd name="connsiteY1" fmla="*/ 439596 h 1758383"/>
              <a:gd name="connsiteX2" fmla="*/ 354159 w 380393"/>
              <a:gd name="connsiteY2" fmla="*/ 1758383 h 1758383"/>
              <a:gd name="connsiteX3" fmla="*/ 354159 w 380393"/>
              <a:gd name="connsiteY3" fmla="*/ 1746172 h 1758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393" h="1758383">
                <a:moveTo>
                  <a:pt x="0" y="0"/>
                </a:moveTo>
                <a:cubicBezTo>
                  <a:pt x="147566" y="73266"/>
                  <a:pt x="295133" y="146532"/>
                  <a:pt x="354159" y="439596"/>
                </a:cubicBezTo>
                <a:cubicBezTo>
                  <a:pt x="413186" y="732660"/>
                  <a:pt x="354159" y="1758383"/>
                  <a:pt x="354159" y="1758383"/>
                </a:cubicBezTo>
                <a:lnTo>
                  <a:pt x="354159" y="1746172"/>
                </a:lnTo>
              </a:path>
            </a:pathLst>
          </a:custGeom>
          <a:ln w="19050" cmpd="sng">
            <a:solidFill>
              <a:schemeClr val="accent1">
                <a:lumMod val="50000"/>
              </a:schemeClr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grpSp>
        <p:nvGrpSpPr>
          <p:cNvPr id="15" name="Group 7"/>
          <p:cNvGrpSpPr>
            <a:grpSpLocks noChangeAspect="1"/>
          </p:cNvGrpSpPr>
          <p:nvPr/>
        </p:nvGrpSpPr>
        <p:grpSpPr bwMode="auto">
          <a:xfrm rot="547706">
            <a:off x="7645478" y="3845361"/>
            <a:ext cx="922283" cy="465072"/>
            <a:chOff x="-27" y="522"/>
            <a:chExt cx="1324" cy="697"/>
          </a:xfrm>
          <a:solidFill>
            <a:schemeClr val="accent1">
              <a:lumMod val="50000"/>
            </a:schemeClr>
          </a:solidFill>
        </p:grpSpPr>
        <p:grpSp>
          <p:nvGrpSpPr>
            <p:cNvPr id="16" name="Group 8"/>
            <p:cNvGrpSpPr>
              <a:grpSpLocks noChangeAspect="1"/>
            </p:cNvGrpSpPr>
            <p:nvPr/>
          </p:nvGrpSpPr>
          <p:grpSpPr bwMode="auto">
            <a:xfrm>
              <a:off x="-27" y="522"/>
              <a:ext cx="1324" cy="697"/>
              <a:chOff x="-9" y="528"/>
              <a:chExt cx="1286" cy="677"/>
            </a:xfrm>
            <a:grpFill/>
          </p:grpSpPr>
          <p:sp>
            <p:nvSpPr>
              <p:cNvPr id="26" name="Oval 9"/>
              <p:cNvSpPr>
                <a:spLocks noChangeAspect="1" noChangeArrowheads="1"/>
              </p:cNvSpPr>
              <p:nvPr/>
            </p:nvSpPr>
            <p:spPr bwMode="auto">
              <a:xfrm rot="-622018">
                <a:off x="389" y="528"/>
                <a:ext cx="569" cy="28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Oval 10"/>
              <p:cNvSpPr>
                <a:spLocks noChangeAspect="1" noChangeArrowheads="1"/>
              </p:cNvSpPr>
              <p:nvPr/>
            </p:nvSpPr>
            <p:spPr bwMode="auto">
              <a:xfrm rot="-622018">
                <a:off x="95" y="670"/>
                <a:ext cx="436" cy="28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Oval 11"/>
              <p:cNvSpPr>
                <a:spLocks noChangeAspect="1" noChangeArrowheads="1"/>
              </p:cNvSpPr>
              <p:nvPr/>
            </p:nvSpPr>
            <p:spPr bwMode="auto">
              <a:xfrm rot="-622018">
                <a:off x="-9" y="874"/>
                <a:ext cx="295" cy="2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Oval 12"/>
              <p:cNvSpPr>
                <a:spLocks noChangeAspect="1" noChangeArrowheads="1"/>
              </p:cNvSpPr>
              <p:nvPr/>
            </p:nvSpPr>
            <p:spPr bwMode="auto">
              <a:xfrm rot="-622018">
                <a:off x="94" y="945"/>
                <a:ext cx="445" cy="24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Oval 13"/>
              <p:cNvSpPr>
                <a:spLocks noChangeAspect="1" noChangeArrowheads="1"/>
              </p:cNvSpPr>
              <p:nvPr/>
            </p:nvSpPr>
            <p:spPr bwMode="auto">
              <a:xfrm rot="-622018">
                <a:off x="412" y="909"/>
                <a:ext cx="665" cy="29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Oval 14"/>
              <p:cNvSpPr>
                <a:spLocks noChangeAspect="1" noChangeArrowheads="1"/>
              </p:cNvSpPr>
              <p:nvPr/>
            </p:nvSpPr>
            <p:spPr bwMode="auto">
              <a:xfrm rot="-622018">
                <a:off x="770" y="554"/>
                <a:ext cx="424" cy="2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Oval 15"/>
              <p:cNvSpPr>
                <a:spLocks noChangeAspect="1" noChangeArrowheads="1"/>
              </p:cNvSpPr>
              <p:nvPr/>
            </p:nvSpPr>
            <p:spPr bwMode="auto">
              <a:xfrm rot="-622018">
                <a:off x="856" y="683"/>
                <a:ext cx="421" cy="22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Oval 16"/>
              <p:cNvSpPr>
                <a:spLocks noChangeAspect="1" noChangeArrowheads="1"/>
              </p:cNvSpPr>
              <p:nvPr/>
            </p:nvSpPr>
            <p:spPr bwMode="auto">
              <a:xfrm rot="-622018">
                <a:off x="840" y="736"/>
                <a:ext cx="420" cy="36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Oval 17"/>
              <p:cNvSpPr>
                <a:spLocks noChangeAspect="1" noChangeArrowheads="1"/>
              </p:cNvSpPr>
              <p:nvPr/>
            </p:nvSpPr>
            <p:spPr bwMode="auto">
              <a:xfrm rot="-622018">
                <a:off x="215" y="701"/>
                <a:ext cx="852" cy="3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7" name="Oval 18"/>
            <p:cNvSpPr>
              <a:spLocks noChangeAspect="1" noChangeArrowheads="1"/>
            </p:cNvSpPr>
            <p:nvPr/>
          </p:nvSpPr>
          <p:spPr bwMode="auto">
            <a:xfrm rot="-622018">
              <a:off x="389" y="528"/>
              <a:ext cx="569" cy="28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Oval 19"/>
            <p:cNvSpPr>
              <a:spLocks noChangeAspect="1" noChangeArrowheads="1"/>
            </p:cNvSpPr>
            <p:nvPr/>
          </p:nvSpPr>
          <p:spPr bwMode="auto">
            <a:xfrm rot="-622018">
              <a:off x="95" y="670"/>
              <a:ext cx="436" cy="28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Oval 20"/>
            <p:cNvSpPr>
              <a:spLocks noChangeAspect="1" noChangeArrowheads="1"/>
            </p:cNvSpPr>
            <p:nvPr/>
          </p:nvSpPr>
          <p:spPr bwMode="auto">
            <a:xfrm rot="-622018">
              <a:off x="-9" y="874"/>
              <a:ext cx="295" cy="2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Oval 21"/>
            <p:cNvSpPr>
              <a:spLocks noChangeAspect="1" noChangeArrowheads="1"/>
            </p:cNvSpPr>
            <p:nvPr/>
          </p:nvSpPr>
          <p:spPr bwMode="auto">
            <a:xfrm rot="-622018">
              <a:off x="94" y="945"/>
              <a:ext cx="445" cy="24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Oval 22"/>
            <p:cNvSpPr>
              <a:spLocks noChangeAspect="1" noChangeArrowheads="1"/>
            </p:cNvSpPr>
            <p:nvPr/>
          </p:nvSpPr>
          <p:spPr bwMode="auto">
            <a:xfrm rot="-622018">
              <a:off x="412" y="909"/>
              <a:ext cx="665" cy="29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Oval 23"/>
            <p:cNvSpPr>
              <a:spLocks noChangeAspect="1" noChangeArrowheads="1"/>
            </p:cNvSpPr>
            <p:nvPr/>
          </p:nvSpPr>
          <p:spPr bwMode="auto">
            <a:xfrm rot="-622018">
              <a:off x="770" y="554"/>
              <a:ext cx="424" cy="2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Oval 24"/>
            <p:cNvSpPr>
              <a:spLocks noChangeAspect="1" noChangeArrowheads="1"/>
            </p:cNvSpPr>
            <p:nvPr/>
          </p:nvSpPr>
          <p:spPr bwMode="auto">
            <a:xfrm rot="-622018">
              <a:off x="856" y="683"/>
              <a:ext cx="421" cy="2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Oval 25"/>
            <p:cNvSpPr>
              <a:spLocks noChangeAspect="1" noChangeArrowheads="1"/>
            </p:cNvSpPr>
            <p:nvPr/>
          </p:nvSpPr>
          <p:spPr bwMode="auto">
            <a:xfrm rot="-622018">
              <a:off x="840" y="736"/>
              <a:ext cx="420" cy="36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Oval 26"/>
            <p:cNvSpPr>
              <a:spLocks noChangeAspect="1" noChangeArrowheads="1"/>
            </p:cNvSpPr>
            <p:nvPr/>
          </p:nvSpPr>
          <p:spPr bwMode="auto">
            <a:xfrm rot="-622018">
              <a:off x="215" y="701"/>
              <a:ext cx="852" cy="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0846046"/>
              </p:ext>
            </p:extLst>
          </p:nvPr>
        </p:nvGraphicFramePr>
        <p:xfrm>
          <a:off x="4287781" y="4968233"/>
          <a:ext cx="4643494" cy="128016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257611"/>
                <a:gridCol w="780093"/>
                <a:gridCol w="601510"/>
                <a:gridCol w="1004280"/>
              </a:tblGrid>
              <a:tr h="259442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/>
                          <a:cs typeface="Arial"/>
                        </a:rPr>
                        <a:t>Device</a:t>
                      </a:r>
                      <a:r>
                        <a:rPr lang="en-US" sz="1200" baseline="0" dirty="0" smtClean="0">
                          <a:latin typeface="Arial"/>
                          <a:cs typeface="Arial"/>
                        </a:rPr>
                        <a:t> Type</a:t>
                      </a:r>
                      <a:endParaRPr lang="en-US" sz="1200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/>
                          <a:cs typeface="Arial"/>
                        </a:rPr>
                        <a:t>Access</a:t>
                      </a:r>
                      <a:endParaRPr lang="en-US" sz="1200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/>
                          <a:cs typeface="Arial"/>
                        </a:rPr>
                        <a:t>VLAN</a:t>
                      </a:r>
                      <a:endParaRPr lang="en-US" sz="1200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/>
                          <a:cs typeface="Arial"/>
                        </a:rPr>
                        <a:t>Rate</a:t>
                      </a:r>
                      <a:r>
                        <a:rPr lang="en-US" sz="1200" baseline="0" dirty="0" smtClean="0">
                          <a:latin typeface="Arial"/>
                          <a:cs typeface="Arial"/>
                        </a:rPr>
                        <a:t> Limit</a:t>
                      </a:r>
                    </a:p>
                    <a:p>
                      <a:pPr algn="ctr"/>
                      <a:r>
                        <a:rPr lang="en-US" sz="1200" baseline="0" dirty="0" smtClean="0">
                          <a:latin typeface="Arial"/>
                          <a:cs typeface="Arial"/>
                        </a:rPr>
                        <a:t>DL|UL</a:t>
                      </a:r>
                      <a:endParaRPr lang="en-US" sz="1200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</a:tr>
              <a:tr h="259442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/>
                          <a:cs typeface="Arial"/>
                        </a:rPr>
                        <a:t>Gaming</a:t>
                      </a:r>
                      <a:endParaRPr lang="en-U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/>
                          <a:cs typeface="Arial"/>
                        </a:rPr>
                        <a:t>Deny</a:t>
                      </a:r>
                      <a:endParaRPr lang="en-U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/>
                          <a:cs typeface="Arial"/>
                        </a:rPr>
                        <a:t>-</a:t>
                      </a:r>
                      <a:endParaRPr lang="en-U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/>
                          <a:cs typeface="Arial"/>
                        </a:rPr>
                        <a:t>-</a:t>
                      </a:r>
                      <a:endParaRPr lang="en-U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259442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/>
                          <a:cs typeface="Arial"/>
                        </a:rPr>
                        <a:t>Windows,</a:t>
                      </a:r>
                      <a:r>
                        <a:rPr lang="en-US" sz="1200" baseline="0" dirty="0" smtClean="0">
                          <a:latin typeface="Arial"/>
                          <a:cs typeface="Arial"/>
                        </a:rPr>
                        <a:t> Mac OS, Linux</a:t>
                      </a:r>
                      <a:endParaRPr lang="en-U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/>
                          <a:cs typeface="Arial"/>
                        </a:rPr>
                        <a:t>Permit</a:t>
                      </a:r>
                      <a:endParaRPr lang="en-U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/>
                          <a:cs typeface="Arial"/>
                        </a:rPr>
                        <a:t>20</a:t>
                      </a:r>
                      <a:endParaRPr lang="en-U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/>
                          <a:cs typeface="Arial"/>
                        </a:rPr>
                        <a:t>-</a:t>
                      </a:r>
                      <a:endParaRPr lang="en-U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259442"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Arial"/>
                          <a:cs typeface="Arial"/>
                        </a:rPr>
                        <a:t>iOS</a:t>
                      </a:r>
                      <a:r>
                        <a:rPr lang="en-US" sz="1200" dirty="0" smtClean="0">
                          <a:latin typeface="Arial"/>
                          <a:cs typeface="Arial"/>
                        </a:rPr>
                        <a:t>, Windows Mobile, Android</a:t>
                      </a:r>
                      <a:endParaRPr lang="en-U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/>
                          <a:cs typeface="Arial"/>
                        </a:rPr>
                        <a:t>Permit</a:t>
                      </a:r>
                      <a:endParaRPr lang="en-U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/>
                          <a:cs typeface="Arial"/>
                        </a:rPr>
                        <a:t>10</a:t>
                      </a:r>
                      <a:endParaRPr lang="en-U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 dirty="0" smtClean="0">
                          <a:latin typeface="Arial"/>
                          <a:cs typeface="Arial"/>
                        </a:rPr>
                        <a:t>4 Mb | 1 Mb</a:t>
                      </a:r>
                      <a:endParaRPr lang="en-U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7388475" y="1990392"/>
            <a:ext cx="4283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✖</a:t>
            </a:r>
            <a:endParaRPr lang="en-US" dirty="0">
              <a:solidFill>
                <a:srgbClr val="FF6600"/>
              </a:solidFill>
              <a:latin typeface="+mn-lt"/>
            </a:endParaRPr>
          </a:p>
        </p:txBody>
      </p:sp>
      <p:grpSp>
        <p:nvGrpSpPr>
          <p:cNvPr id="37" name="Group 7"/>
          <p:cNvGrpSpPr>
            <a:grpSpLocks noChangeAspect="1"/>
          </p:cNvGrpSpPr>
          <p:nvPr/>
        </p:nvGrpSpPr>
        <p:grpSpPr bwMode="auto">
          <a:xfrm rot="547706">
            <a:off x="6649914" y="3863439"/>
            <a:ext cx="922283" cy="465072"/>
            <a:chOff x="-27" y="522"/>
            <a:chExt cx="1324" cy="697"/>
          </a:xfrm>
          <a:solidFill>
            <a:schemeClr val="accent2">
              <a:lumMod val="60000"/>
              <a:lumOff val="40000"/>
            </a:schemeClr>
          </a:solidFill>
        </p:grpSpPr>
        <p:grpSp>
          <p:nvGrpSpPr>
            <p:cNvPr id="38" name="Group 8"/>
            <p:cNvGrpSpPr>
              <a:grpSpLocks noChangeAspect="1"/>
            </p:cNvGrpSpPr>
            <p:nvPr/>
          </p:nvGrpSpPr>
          <p:grpSpPr bwMode="auto">
            <a:xfrm>
              <a:off x="-27" y="522"/>
              <a:ext cx="1324" cy="697"/>
              <a:chOff x="-9" y="528"/>
              <a:chExt cx="1286" cy="677"/>
            </a:xfrm>
            <a:grpFill/>
          </p:grpSpPr>
          <p:sp>
            <p:nvSpPr>
              <p:cNvPr id="48" name="Oval 9"/>
              <p:cNvSpPr>
                <a:spLocks noChangeAspect="1" noChangeArrowheads="1"/>
              </p:cNvSpPr>
              <p:nvPr/>
            </p:nvSpPr>
            <p:spPr bwMode="auto">
              <a:xfrm rot="-622018">
                <a:off x="389" y="528"/>
                <a:ext cx="569" cy="28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Oval 10"/>
              <p:cNvSpPr>
                <a:spLocks noChangeAspect="1" noChangeArrowheads="1"/>
              </p:cNvSpPr>
              <p:nvPr/>
            </p:nvSpPr>
            <p:spPr bwMode="auto">
              <a:xfrm rot="-622018">
                <a:off x="95" y="670"/>
                <a:ext cx="436" cy="28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Oval 11"/>
              <p:cNvSpPr>
                <a:spLocks noChangeAspect="1" noChangeArrowheads="1"/>
              </p:cNvSpPr>
              <p:nvPr/>
            </p:nvSpPr>
            <p:spPr bwMode="auto">
              <a:xfrm rot="-622018">
                <a:off x="-9" y="874"/>
                <a:ext cx="295" cy="22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Oval 12"/>
              <p:cNvSpPr>
                <a:spLocks noChangeAspect="1" noChangeArrowheads="1"/>
              </p:cNvSpPr>
              <p:nvPr/>
            </p:nvSpPr>
            <p:spPr bwMode="auto">
              <a:xfrm rot="-622018">
                <a:off x="94" y="945"/>
                <a:ext cx="445" cy="24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Oval 13"/>
              <p:cNvSpPr>
                <a:spLocks noChangeAspect="1" noChangeArrowheads="1"/>
              </p:cNvSpPr>
              <p:nvPr/>
            </p:nvSpPr>
            <p:spPr bwMode="auto">
              <a:xfrm rot="-622018">
                <a:off x="412" y="909"/>
                <a:ext cx="665" cy="29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Oval 14"/>
              <p:cNvSpPr>
                <a:spLocks noChangeAspect="1" noChangeArrowheads="1"/>
              </p:cNvSpPr>
              <p:nvPr/>
            </p:nvSpPr>
            <p:spPr bwMode="auto">
              <a:xfrm rot="-622018">
                <a:off x="770" y="554"/>
                <a:ext cx="424" cy="2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Oval 15"/>
              <p:cNvSpPr>
                <a:spLocks noChangeAspect="1" noChangeArrowheads="1"/>
              </p:cNvSpPr>
              <p:nvPr/>
            </p:nvSpPr>
            <p:spPr bwMode="auto">
              <a:xfrm rot="-622018">
                <a:off x="856" y="683"/>
                <a:ext cx="421" cy="22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Oval 16"/>
              <p:cNvSpPr>
                <a:spLocks noChangeAspect="1" noChangeArrowheads="1"/>
              </p:cNvSpPr>
              <p:nvPr/>
            </p:nvSpPr>
            <p:spPr bwMode="auto">
              <a:xfrm rot="-622018">
                <a:off x="840" y="736"/>
                <a:ext cx="420" cy="36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Oval 17"/>
              <p:cNvSpPr>
                <a:spLocks noChangeAspect="1" noChangeArrowheads="1"/>
              </p:cNvSpPr>
              <p:nvPr/>
            </p:nvSpPr>
            <p:spPr bwMode="auto">
              <a:xfrm rot="-622018">
                <a:off x="215" y="701"/>
                <a:ext cx="852" cy="3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9" name="Oval 18"/>
            <p:cNvSpPr>
              <a:spLocks noChangeAspect="1" noChangeArrowheads="1"/>
            </p:cNvSpPr>
            <p:nvPr/>
          </p:nvSpPr>
          <p:spPr bwMode="auto">
            <a:xfrm rot="-622018">
              <a:off x="389" y="528"/>
              <a:ext cx="569" cy="28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Oval 19"/>
            <p:cNvSpPr>
              <a:spLocks noChangeAspect="1" noChangeArrowheads="1"/>
            </p:cNvSpPr>
            <p:nvPr/>
          </p:nvSpPr>
          <p:spPr bwMode="auto">
            <a:xfrm rot="-622018">
              <a:off x="95" y="670"/>
              <a:ext cx="436" cy="28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Oval 20"/>
            <p:cNvSpPr>
              <a:spLocks noChangeAspect="1" noChangeArrowheads="1"/>
            </p:cNvSpPr>
            <p:nvPr/>
          </p:nvSpPr>
          <p:spPr bwMode="auto">
            <a:xfrm rot="-622018">
              <a:off x="-9" y="874"/>
              <a:ext cx="295" cy="2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Oval 21"/>
            <p:cNvSpPr>
              <a:spLocks noChangeAspect="1" noChangeArrowheads="1"/>
            </p:cNvSpPr>
            <p:nvPr/>
          </p:nvSpPr>
          <p:spPr bwMode="auto">
            <a:xfrm rot="-622018">
              <a:off x="94" y="945"/>
              <a:ext cx="445" cy="24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Oval 22"/>
            <p:cNvSpPr>
              <a:spLocks noChangeAspect="1" noChangeArrowheads="1"/>
            </p:cNvSpPr>
            <p:nvPr/>
          </p:nvSpPr>
          <p:spPr bwMode="auto">
            <a:xfrm rot="-622018">
              <a:off x="412" y="909"/>
              <a:ext cx="665" cy="29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Oval 23"/>
            <p:cNvSpPr>
              <a:spLocks noChangeAspect="1" noChangeArrowheads="1"/>
            </p:cNvSpPr>
            <p:nvPr/>
          </p:nvSpPr>
          <p:spPr bwMode="auto">
            <a:xfrm rot="-622018">
              <a:off x="770" y="554"/>
              <a:ext cx="424" cy="22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Oval 24"/>
            <p:cNvSpPr>
              <a:spLocks noChangeAspect="1" noChangeArrowheads="1"/>
            </p:cNvSpPr>
            <p:nvPr/>
          </p:nvSpPr>
          <p:spPr bwMode="auto">
            <a:xfrm rot="-622018">
              <a:off x="856" y="683"/>
              <a:ext cx="421" cy="2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Oval 25"/>
            <p:cNvSpPr>
              <a:spLocks noChangeAspect="1" noChangeArrowheads="1"/>
            </p:cNvSpPr>
            <p:nvPr/>
          </p:nvSpPr>
          <p:spPr bwMode="auto">
            <a:xfrm rot="-622018">
              <a:off x="840" y="736"/>
              <a:ext cx="420" cy="36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Oval 26"/>
            <p:cNvSpPr>
              <a:spLocks noChangeAspect="1" noChangeArrowheads="1"/>
            </p:cNvSpPr>
            <p:nvPr/>
          </p:nvSpPr>
          <p:spPr bwMode="auto">
            <a:xfrm rot="-622018">
              <a:off x="215" y="701"/>
              <a:ext cx="852" cy="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6680155" y="3944151"/>
            <a:ext cx="8935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+mn-lt"/>
              </a:rPr>
              <a:t>VLAN 20</a:t>
            </a:r>
            <a:endParaRPr lang="en-US" sz="1400" b="1" dirty="0">
              <a:latin typeface="+mn-lt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662999" y="3925597"/>
            <a:ext cx="8935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+mn-lt"/>
              </a:rPr>
              <a:t>VLAN 10</a:t>
            </a:r>
            <a:endParaRPr lang="en-US" sz="14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59" name="Picture 58" descr="PS3.gif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834" y="1196705"/>
            <a:ext cx="613775" cy="622300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5328065" y="4705275"/>
            <a:ext cx="27025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404040"/>
                </a:solidFill>
                <a:latin typeface="Arial"/>
                <a:cs typeface="Arial"/>
              </a:rPr>
              <a:t>Device Policy Access Control</a:t>
            </a:r>
            <a:endParaRPr lang="en-US" sz="1400" b="1" dirty="0">
              <a:solidFill>
                <a:srgbClr val="40404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3436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Group 126"/>
          <p:cNvGrpSpPr/>
          <p:nvPr/>
        </p:nvGrpSpPr>
        <p:grpSpPr>
          <a:xfrm>
            <a:off x="194112" y="1720264"/>
            <a:ext cx="3264518" cy="3493611"/>
            <a:chOff x="194112" y="1720264"/>
            <a:chExt cx="3264518" cy="3493611"/>
          </a:xfrm>
        </p:grpSpPr>
        <p:grpSp>
          <p:nvGrpSpPr>
            <p:cNvPr id="121" name="Group 120"/>
            <p:cNvGrpSpPr/>
            <p:nvPr/>
          </p:nvGrpSpPr>
          <p:grpSpPr>
            <a:xfrm>
              <a:off x="506926" y="3176214"/>
              <a:ext cx="2951704" cy="2037661"/>
              <a:chOff x="506926" y="3176214"/>
              <a:chExt cx="2951704" cy="2037661"/>
            </a:xfrm>
          </p:grpSpPr>
          <p:grpSp>
            <p:nvGrpSpPr>
              <p:cNvPr id="119" name="Group 118"/>
              <p:cNvGrpSpPr/>
              <p:nvPr/>
            </p:nvGrpSpPr>
            <p:grpSpPr>
              <a:xfrm>
                <a:off x="506926" y="3176214"/>
                <a:ext cx="2691159" cy="2037661"/>
                <a:chOff x="506926" y="3176214"/>
                <a:chExt cx="2691159" cy="2037661"/>
              </a:xfrm>
            </p:grpSpPr>
            <p:grpSp>
              <p:nvGrpSpPr>
                <p:cNvPr id="117" name="Group 116"/>
                <p:cNvGrpSpPr/>
                <p:nvPr/>
              </p:nvGrpSpPr>
              <p:grpSpPr>
                <a:xfrm>
                  <a:off x="506926" y="3706027"/>
                  <a:ext cx="1511592" cy="1507848"/>
                  <a:chOff x="506926" y="3706027"/>
                  <a:chExt cx="1511592" cy="1507848"/>
                </a:xfrm>
              </p:grpSpPr>
              <p:sp>
                <p:nvSpPr>
                  <p:cNvPr id="32" name="Oval 31"/>
                  <p:cNvSpPr/>
                  <p:nvPr/>
                </p:nvSpPr>
                <p:spPr bwMode="auto">
                  <a:xfrm>
                    <a:off x="506926" y="3706027"/>
                    <a:ext cx="1511592" cy="1507848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19050" cap="flat" cmpd="sng" algn="ctr">
                    <a:solidFill>
                      <a:schemeClr val="tx1"/>
                    </a:solidFill>
                    <a:prstDash val="sysDash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4" name="TextBox 53"/>
                  <p:cNvSpPr txBox="1"/>
                  <p:nvPr/>
                </p:nvSpPr>
                <p:spPr>
                  <a:xfrm>
                    <a:off x="739341" y="3776161"/>
                    <a:ext cx="1022636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200" b="1" dirty="0" err="1" smtClean="0"/>
                      <a:t>FileSharing</a:t>
                    </a:r>
                    <a:endParaRPr lang="en-US" sz="1200" b="1" dirty="0" smtClean="0"/>
                  </a:p>
                </p:txBody>
              </p:sp>
            </p:grpSp>
            <p:grpSp>
              <p:nvGrpSpPr>
                <p:cNvPr id="116" name="Group 115"/>
                <p:cNvGrpSpPr/>
                <p:nvPr/>
              </p:nvGrpSpPr>
              <p:grpSpPr>
                <a:xfrm>
                  <a:off x="2252592" y="3176214"/>
                  <a:ext cx="945493" cy="943151"/>
                  <a:chOff x="2252592" y="3176214"/>
                  <a:chExt cx="945493" cy="943151"/>
                </a:xfrm>
              </p:grpSpPr>
              <p:sp>
                <p:nvSpPr>
                  <p:cNvPr id="49" name="Oval 48"/>
                  <p:cNvSpPr/>
                  <p:nvPr/>
                </p:nvSpPr>
                <p:spPr bwMode="auto">
                  <a:xfrm>
                    <a:off x="2252592" y="3176214"/>
                    <a:ext cx="945493" cy="943151"/>
                  </a:xfrm>
                  <a:prstGeom prst="ellipse">
                    <a:avLst/>
                  </a:prstGeom>
                  <a:solidFill>
                    <a:srgbClr val="CCFFCC"/>
                  </a:solidFill>
                  <a:ln w="19050" cap="flat" cmpd="sng" algn="ctr">
                    <a:solidFill>
                      <a:schemeClr val="tx1"/>
                    </a:solidFill>
                    <a:prstDash val="sysDash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  <a:ea typeface="ＭＳ Ｐゴシック" pitchFamily="34" charset="-128"/>
                    </a:endParaRPr>
                  </a:p>
                </p:txBody>
              </p:sp>
              <p:sp>
                <p:nvSpPr>
                  <p:cNvPr id="57" name="TextBox 56"/>
                  <p:cNvSpPr txBox="1"/>
                  <p:nvPr/>
                </p:nvSpPr>
                <p:spPr>
                  <a:xfrm>
                    <a:off x="2333955" y="3233531"/>
                    <a:ext cx="765955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200" b="1" dirty="0" smtClean="0"/>
                      <a:t>Printing</a:t>
                    </a:r>
                  </a:p>
                </p:txBody>
              </p:sp>
            </p:grpSp>
          </p:grpSp>
          <p:sp>
            <p:nvSpPr>
              <p:cNvPr id="55" name="TextBox 54"/>
              <p:cNvSpPr txBox="1"/>
              <p:nvPr/>
            </p:nvSpPr>
            <p:spPr>
              <a:xfrm>
                <a:off x="2008443" y="4109191"/>
                <a:ext cx="14501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800" b="1" dirty="0" smtClean="0">
                    <a:solidFill>
                      <a:schemeClr val="bg2"/>
                    </a:solidFill>
                  </a:rPr>
                  <a:t>AP Fencing</a:t>
                </a:r>
              </a:p>
            </p:txBody>
          </p:sp>
        </p:grpSp>
        <p:pic>
          <p:nvPicPr>
            <p:cNvPr id="66" name="Picture 65" descr="Fenced In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2650" y="1720264"/>
              <a:ext cx="641936" cy="641936"/>
            </a:xfrm>
            <a:prstGeom prst="rect">
              <a:avLst/>
            </a:prstGeom>
          </p:spPr>
        </p:pic>
        <p:sp>
          <p:nvSpPr>
            <p:cNvPr id="47" name="TextBox 46"/>
            <p:cNvSpPr txBox="1"/>
            <p:nvPr/>
          </p:nvSpPr>
          <p:spPr>
            <a:xfrm>
              <a:off x="194112" y="1764215"/>
              <a:ext cx="148430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2"/>
                  </a:solidFill>
                </a:rPr>
                <a:t>Fencing*</a:t>
              </a:r>
              <a:endParaRPr lang="en-US" b="1" dirty="0">
                <a:solidFill>
                  <a:schemeClr val="bg2"/>
                </a:solidFill>
              </a:endParaRPr>
            </a:p>
          </p:txBody>
        </p:sp>
      </p:grpSp>
      <p:sp>
        <p:nvSpPr>
          <p:cNvPr id="124" name="Rounded Rectangle 123"/>
          <p:cNvSpPr/>
          <p:nvPr/>
        </p:nvSpPr>
        <p:spPr bwMode="auto">
          <a:xfrm>
            <a:off x="152400" y="1027549"/>
            <a:ext cx="5126182" cy="1997364"/>
          </a:xfrm>
          <a:prstGeom prst="round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pic>
        <p:nvPicPr>
          <p:cNvPr id="123" name="Picture 122"/>
          <p:cNvPicPr>
            <a:picLocks noChangeAspect="1"/>
          </p:cNvPicPr>
          <p:nvPr/>
        </p:nvPicPr>
        <p:blipFill>
          <a:blip r:embed="rId3">
            <a:alphaModFix amt="75000"/>
          </a:blip>
          <a:stretch>
            <a:fillRect/>
          </a:stretch>
        </p:blipFill>
        <p:spPr>
          <a:xfrm>
            <a:off x="2108189" y="1431635"/>
            <a:ext cx="1173017" cy="11730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Bonjour Gateway – In Phases</a:t>
            </a:r>
            <a:endParaRPr lang="en-US" dirty="0"/>
          </a:p>
        </p:txBody>
      </p:sp>
      <p:grpSp>
        <p:nvGrpSpPr>
          <p:cNvPr id="129" name="Group 128"/>
          <p:cNvGrpSpPr/>
          <p:nvPr/>
        </p:nvGrpSpPr>
        <p:grpSpPr>
          <a:xfrm>
            <a:off x="3130530" y="1201712"/>
            <a:ext cx="5754422" cy="4364679"/>
            <a:chOff x="3130530" y="1201712"/>
            <a:chExt cx="5754422" cy="4364679"/>
          </a:xfrm>
        </p:grpSpPr>
        <p:grpSp>
          <p:nvGrpSpPr>
            <p:cNvPr id="115" name="Group 114"/>
            <p:cNvGrpSpPr/>
            <p:nvPr/>
          </p:nvGrpSpPr>
          <p:grpSpPr>
            <a:xfrm>
              <a:off x="3888219" y="3517261"/>
              <a:ext cx="4996733" cy="2049130"/>
              <a:chOff x="3888219" y="3517261"/>
              <a:chExt cx="4996733" cy="2049130"/>
            </a:xfrm>
          </p:grpSpPr>
          <p:cxnSp>
            <p:nvCxnSpPr>
              <p:cNvPr id="20" name="Elbow Connector 19"/>
              <p:cNvCxnSpPr/>
              <p:nvPr/>
            </p:nvCxnSpPr>
            <p:spPr bwMode="auto">
              <a:xfrm flipV="1">
                <a:off x="4099899" y="4110625"/>
                <a:ext cx="2684988" cy="568132"/>
              </a:xfrm>
              <a:prstGeom prst="bentConnector3">
                <a:avLst>
                  <a:gd name="adj1" fmla="val 27593"/>
                </a:avLst>
              </a:prstGeom>
              <a:solidFill>
                <a:schemeClr val="accent1"/>
              </a:solidFill>
              <a:ln w="38100" cap="flat" cmpd="sng" algn="ctr">
                <a:solidFill>
                  <a:srgbClr val="999999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" name="Elbow Connector 20"/>
              <p:cNvCxnSpPr/>
              <p:nvPr/>
            </p:nvCxnSpPr>
            <p:spPr bwMode="auto">
              <a:xfrm>
                <a:off x="3888219" y="4756737"/>
                <a:ext cx="3108348" cy="456735"/>
              </a:xfrm>
              <a:prstGeom prst="bentConnector3">
                <a:avLst>
                  <a:gd name="adj1" fmla="val 31004"/>
                </a:avLst>
              </a:prstGeom>
              <a:solidFill>
                <a:schemeClr val="accent1"/>
              </a:solidFill>
              <a:ln w="38100" cap="flat" cmpd="sng" algn="ctr">
                <a:solidFill>
                  <a:srgbClr val="999999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3" name="Oval 2"/>
              <p:cNvSpPr/>
              <p:nvPr/>
            </p:nvSpPr>
            <p:spPr bwMode="auto">
              <a:xfrm>
                <a:off x="5689253" y="3754146"/>
                <a:ext cx="2272770" cy="724094"/>
              </a:xfrm>
              <a:prstGeom prst="ellipse">
                <a:avLst/>
              </a:prstGeom>
              <a:solidFill>
                <a:srgbClr val="CCFFCC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7" name="Oval 6"/>
              <p:cNvSpPr/>
              <p:nvPr/>
            </p:nvSpPr>
            <p:spPr bwMode="auto">
              <a:xfrm>
                <a:off x="5719101" y="4842297"/>
                <a:ext cx="2272770" cy="724094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58" name="Freeform 57"/>
              <p:cNvSpPr/>
              <p:nvPr/>
            </p:nvSpPr>
            <p:spPr>
              <a:xfrm>
                <a:off x="6056544" y="4132902"/>
                <a:ext cx="233986" cy="965878"/>
              </a:xfrm>
              <a:custGeom>
                <a:avLst/>
                <a:gdLst>
                  <a:gd name="connsiteX0" fmla="*/ 200563 w 211704"/>
                  <a:gd name="connsiteY0" fmla="*/ 0 h 657254"/>
                  <a:gd name="connsiteX1" fmla="*/ 25 w 211704"/>
                  <a:gd name="connsiteY1" fmla="*/ 334197 h 657254"/>
                  <a:gd name="connsiteX2" fmla="*/ 211704 w 211704"/>
                  <a:gd name="connsiteY2" fmla="*/ 657254 h 657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1704" h="657254">
                    <a:moveTo>
                      <a:pt x="200563" y="0"/>
                    </a:moveTo>
                    <a:cubicBezTo>
                      <a:pt x="99365" y="112327"/>
                      <a:pt x="-1832" y="224655"/>
                      <a:pt x="25" y="334197"/>
                    </a:cubicBezTo>
                    <a:cubicBezTo>
                      <a:pt x="1882" y="443739"/>
                      <a:pt x="106793" y="550496"/>
                      <a:pt x="211704" y="657254"/>
                    </a:cubicBezTo>
                  </a:path>
                </a:pathLst>
              </a:custGeom>
              <a:ln w="57150" cmpd="sng">
                <a:solidFill>
                  <a:schemeClr val="bg1">
                    <a:lumMod val="50000"/>
                  </a:schemeClr>
                </a:solidFill>
                <a:headEnd type="none"/>
                <a:tailEnd type="triangle"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4986098" y="4465223"/>
                <a:ext cx="113346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800" b="1" dirty="0" smtClean="0">
                    <a:solidFill>
                      <a:schemeClr val="bg2"/>
                    </a:solidFill>
                  </a:rPr>
                  <a:t>Bridging</a:t>
                </a:r>
              </a:p>
            </p:txBody>
          </p:sp>
          <p:pic>
            <p:nvPicPr>
              <p:cNvPr id="63" name="Picture 62" descr="Apple TV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32980" y="3842532"/>
                <a:ext cx="582744" cy="582744"/>
              </a:xfrm>
              <a:prstGeom prst="rect">
                <a:avLst/>
              </a:prstGeom>
            </p:spPr>
          </p:pic>
          <p:sp>
            <p:nvSpPr>
              <p:cNvPr id="39" name="Freeform 38"/>
              <p:cNvSpPr/>
              <p:nvPr/>
            </p:nvSpPr>
            <p:spPr>
              <a:xfrm flipH="1">
                <a:off x="7309615" y="4145209"/>
                <a:ext cx="233986" cy="1036011"/>
              </a:xfrm>
              <a:custGeom>
                <a:avLst/>
                <a:gdLst>
                  <a:gd name="connsiteX0" fmla="*/ 200563 w 211704"/>
                  <a:gd name="connsiteY0" fmla="*/ 0 h 657254"/>
                  <a:gd name="connsiteX1" fmla="*/ 25 w 211704"/>
                  <a:gd name="connsiteY1" fmla="*/ 334197 h 657254"/>
                  <a:gd name="connsiteX2" fmla="*/ 211704 w 211704"/>
                  <a:gd name="connsiteY2" fmla="*/ 657254 h 657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1704" h="657254">
                    <a:moveTo>
                      <a:pt x="200563" y="0"/>
                    </a:moveTo>
                    <a:cubicBezTo>
                      <a:pt x="99365" y="112327"/>
                      <a:pt x="-1832" y="224655"/>
                      <a:pt x="25" y="334197"/>
                    </a:cubicBezTo>
                    <a:cubicBezTo>
                      <a:pt x="1882" y="443739"/>
                      <a:pt x="106793" y="550496"/>
                      <a:pt x="211704" y="657254"/>
                    </a:cubicBezTo>
                  </a:path>
                </a:pathLst>
              </a:custGeom>
              <a:ln w="57150" cmpd="sng">
                <a:solidFill>
                  <a:schemeClr val="bg1">
                    <a:lumMod val="50000"/>
                  </a:schemeClr>
                </a:solidFill>
                <a:headEnd type="none"/>
                <a:tailEnd type="triangle"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pic>
            <p:nvPicPr>
              <p:cNvPr id="4" name="Picture 3" descr="Printer.pn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62921" y="3859323"/>
                <a:ext cx="553720" cy="476116"/>
              </a:xfrm>
              <a:prstGeom prst="rect">
                <a:avLst/>
              </a:prstGeom>
            </p:spPr>
          </p:pic>
          <p:sp>
            <p:nvSpPr>
              <p:cNvPr id="9" name="TextBox 8"/>
              <p:cNvSpPr txBox="1"/>
              <p:nvPr/>
            </p:nvSpPr>
            <p:spPr>
              <a:xfrm>
                <a:off x="6430394" y="3517261"/>
                <a:ext cx="76347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b="1" dirty="0" smtClean="0"/>
                  <a:t>Teacher</a:t>
                </a:r>
              </a:p>
              <a:p>
                <a:pPr algn="ctr"/>
                <a:r>
                  <a:rPr lang="en-US" sz="1200" b="1" dirty="0" smtClean="0"/>
                  <a:t>VLAN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6455932" y="4615090"/>
                <a:ext cx="75738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b="1" dirty="0" smtClean="0"/>
                  <a:t>Student</a:t>
                </a:r>
              </a:p>
              <a:p>
                <a:pPr algn="ctr"/>
                <a:r>
                  <a:rPr lang="en-US" sz="1200" b="1" dirty="0" smtClean="0"/>
                  <a:t>VLAN</a:t>
                </a: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7789805" y="4498554"/>
                <a:ext cx="10951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800" b="1" dirty="0" smtClean="0">
                    <a:solidFill>
                      <a:schemeClr val="bg2"/>
                    </a:solidFill>
                  </a:rPr>
                  <a:t>Filtering</a:t>
                </a:r>
              </a:p>
            </p:txBody>
          </p:sp>
          <p:sp>
            <p:nvSpPr>
              <p:cNvPr id="41" name="&quot;No&quot; Symbol 40"/>
              <p:cNvSpPr/>
              <p:nvPr/>
            </p:nvSpPr>
            <p:spPr bwMode="auto">
              <a:xfrm>
                <a:off x="7333527" y="4441184"/>
                <a:ext cx="367618" cy="367618"/>
              </a:xfrm>
              <a:prstGeom prst="noSmoking">
                <a:avLst>
                  <a:gd name="adj" fmla="val 13362"/>
                </a:avLst>
              </a:prstGeom>
              <a:solidFill>
                <a:srgbClr val="FF0000">
                  <a:alpha val="77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  <p:pic>
            <p:nvPicPr>
              <p:cNvPr id="42" name="Picture 41" descr="Apple TV.png"/>
              <p:cNvPicPr>
                <a:picLocks noChangeAspect="1"/>
              </p:cNvPicPr>
              <p:nvPr/>
            </p:nvPicPr>
            <p:blipFill>
              <a:blip r:embed="rId4">
                <a:alphaModFix amt="41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47467" y="4980569"/>
                <a:ext cx="582744" cy="582744"/>
              </a:xfrm>
              <a:prstGeom prst="rect">
                <a:avLst/>
              </a:prstGeom>
            </p:spPr>
          </p:pic>
        </p:grpSp>
        <p:grpSp>
          <p:nvGrpSpPr>
            <p:cNvPr id="128" name="Group 127"/>
            <p:cNvGrpSpPr/>
            <p:nvPr/>
          </p:nvGrpSpPr>
          <p:grpSpPr>
            <a:xfrm>
              <a:off x="3130530" y="1201712"/>
              <a:ext cx="1921465" cy="1624700"/>
              <a:chOff x="3130530" y="1201712"/>
              <a:chExt cx="1921465" cy="1624700"/>
            </a:xfrm>
          </p:grpSpPr>
          <p:pic>
            <p:nvPicPr>
              <p:cNvPr id="64" name="Picture 63" descr="Apple TV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30530" y="1259168"/>
                <a:ext cx="439122" cy="439122"/>
              </a:xfrm>
              <a:prstGeom prst="rect">
                <a:avLst/>
              </a:prstGeom>
            </p:spPr>
          </p:pic>
          <p:pic>
            <p:nvPicPr>
              <p:cNvPr id="65" name="Picture 64" descr="airprint_icon_20110302.jpg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83539" y="2429873"/>
                <a:ext cx="356192" cy="356192"/>
              </a:xfrm>
              <a:prstGeom prst="rect">
                <a:avLst/>
              </a:prstGeom>
            </p:spPr>
          </p:pic>
          <p:sp>
            <p:nvSpPr>
              <p:cNvPr id="6" name="TextBox 5"/>
              <p:cNvSpPr txBox="1"/>
              <p:nvPr/>
            </p:nvSpPr>
            <p:spPr>
              <a:xfrm>
                <a:off x="3602259" y="1201712"/>
                <a:ext cx="144973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chemeClr val="bg2"/>
                    </a:solidFill>
                  </a:rPr>
                  <a:t>Bridging</a:t>
                </a:r>
                <a:endParaRPr lang="en-US" b="1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3604715" y="2354043"/>
                <a:ext cx="139864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chemeClr val="bg2"/>
                    </a:solidFill>
                  </a:rPr>
                  <a:t>Filtering</a:t>
                </a:r>
                <a:endParaRPr lang="en-US" b="1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69" name="&quot;No&quot; Symbol 68"/>
              <p:cNvSpPr/>
              <p:nvPr/>
            </p:nvSpPr>
            <p:spPr bwMode="auto">
              <a:xfrm>
                <a:off x="3131646" y="2366816"/>
                <a:ext cx="459596" cy="459596"/>
              </a:xfrm>
              <a:prstGeom prst="noSmoking">
                <a:avLst>
                  <a:gd name="adj" fmla="val 13362"/>
                </a:avLst>
              </a:prstGeom>
              <a:solidFill>
                <a:srgbClr val="FF0000">
                  <a:alpha val="77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34" charset="-128"/>
                </a:endParaRP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110826" y="3339238"/>
            <a:ext cx="4215646" cy="3317680"/>
            <a:chOff x="110826" y="3339238"/>
            <a:chExt cx="4215646" cy="3317680"/>
          </a:xfrm>
        </p:grpSpPr>
        <p:pic>
          <p:nvPicPr>
            <p:cNvPr id="24" name="Picture 23" descr="floorplan.png"/>
            <p:cNvPicPr>
              <a:picLocks noChangeAspect="1"/>
            </p:cNvPicPr>
            <p:nvPr/>
          </p:nvPicPr>
          <p:blipFill>
            <a:blip r:embed="rId7">
              <a:alphaModFix amt="2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826" y="3339238"/>
              <a:ext cx="4215646" cy="3317680"/>
            </a:xfrm>
            <a:prstGeom prst="rect">
              <a:avLst/>
            </a:prstGeom>
          </p:spPr>
        </p:pic>
        <p:cxnSp>
          <p:nvCxnSpPr>
            <p:cNvPr id="18" name="Straight Connector 17"/>
            <p:cNvCxnSpPr/>
            <p:nvPr/>
          </p:nvCxnSpPr>
          <p:spPr bwMode="auto">
            <a:xfrm flipV="1">
              <a:off x="2629283" y="4678757"/>
              <a:ext cx="1214372" cy="3342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999999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" name="Straight Connector 47"/>
            <p:cNvCxnSpPr/>
            <p:nvPr/>
          </p:nvCxnSpPr>
          <p:spPr bwMode="auto">
            <a:xfrm flipH="1" flipV="1">
              <a:off x="1547091" y="4491182"/>
              <a:ext cx="1093334" cy="187576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999999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3" name="Straight Connector 52"/>
            <p:cNvCxnSpPr>
              <a:endCxn id="50" idx="0"/>
            </p:cNvCxnSpPr>
            <p:nvPr/>
          </p:nvCxnSpPr>
          <p:spPr bwMode="auto">
            <a:xfrm flipV="1">
              <a:off x="2655456" y="3511444"/>
              <a:ext cx="51950" cy="1129829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999999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38049" y="4040226"/>
              <a:ext cx="593744" cy="284328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291257" y="4337445"/>
              <a:ext cx="593744" cy="284328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19490" y="4612384"/>
              <a:ext cx="593744" cy="284328"/>
            </a:xfrm>
            <a:prstGeom prst="rect">
              <a:avLst/>
            </a:prstGeom>
          </p:spPr>
        </p:pic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410534" y="3511444"/>
              <a:ext cx="593744" cy="284328"/>
            </a:xfrm>
            <a:prstGeom prst="rect">
              <a:avLst/>
            </a:prstGeom>
            <a:noFill/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229742" y="4411400"/>
              <a:ext cx="855037" cy="481150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453" y="4411400"/>
            <a:ext cx="1311415" cy="560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ZD Bonjour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00" y="1219200"/>
            <a:ext cx="1943100" cy="2169897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 bwMode="auto">
          <a:xfrm flipH="1" flipV="1">
            <a:off x="4419600" y="5029200"/>
            <a:ext cx="152400" cy="838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4191000" y="5715000"/>
            <a:ext cx="4419600" cy="584776"/>
          </a:xfrm>
          <a:prstGeom prst="rect">
            <a:avLst/>
          </a:prstGeom>
          <a:solidFill>
            <a:srgbClr val="FFFFFF"/>
          </a:solidFill>
          <a:ln w="28575" cmpd="sng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ZD must see all VLAN traffic to provide bridging services. </a:t>
            </a:r>
            <a:endParaRPr lang="en-US" sz="1600" b="1" dirty="0"/>
          </a:p>
        </p:txBody>
      </p:sp>
      <p:sp>
        <p:nvSpPr>
          <p:cNvPr id="11" name="Rectangle 10"/>
          <p:cNvSpPr/>
          <p:nvPr/>
        </p:nvSpPr>
        <p:spPr>
          <a:xfrm>
            <a:off x="6443860" y="4246583"/>
            <a:ext cx="795140" cy="43241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9.7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298700" y="4356100"/>
            <a:ext cx="742396" cy="3248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9.8</a:t>
            </a:r>
            <a:endParaRPr lang="en-US" sz="2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962400" y="1828800"/>
            <a:ext cx="6110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9.7</a:t>
            </a:r>
          </a:p>
        </p:txBody>
      </p:sp>
      <p:sp>
        <p:nvSpPr>
          <p:cNvPr id="61" name="Rectangle 60"/>
          <p:cNvSpPr/>
          <p:nvPr/>
        </p:nvSpPr>
        <p:spPr>
          <a:xfrm>
            <a:off x="533400" y="1447800"/>
            <a:ext cx="74239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9.8</a:t>
            </a:r>
          </a:p>
        </p:txBody>
      </p:sp>
      <p:sp>
        <p:nvSpPr>
          <p:cNvPr id="6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369" y="6555345"/>
            <a:ext cx="462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FFFFFF"/>
                </a:solidFill>
              </a:defRPr>
            </a:lvl1pPr>
          </a:lstStyle>
          <a:p>
            <a:fld id="{F62BCC59-8EC1-BA46-854B-5FD0FEC4523B}" type="slidenum">
              <a:rPr lang="en-US" smtClean="0"/>
              <a:pPr/>
              <a:t>83</a:t>
            </a:fld>
            <a:endParaRPr lang="en-US" dirty="0"/>
          </a:p>
        </p:txBody>
      </p:sp>
      <p:sp>
        <p:nvSpPr>
          <p:cNvPr id="6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>
                <a:solidFill>
                  <a:srgbClr val="D9D9D9"/>
                </a:solidFill>
              </a:defRPr>
            </a:lvl1pPr>
          </a:lstStyle>
          <a:p>
            <a:r>
              <a:rPr lang="en-US" smtClean="0"/>
              <a:t>Ruckus Proprietary and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626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 bwMode="auto">
          <a:xfrm>
            <a:off x="6506850" y="3429000"/>
            <a:ext cx="1905000" cy="25146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4564770" y="3429000"/>
            <a:ext cx="1905000" cy="25146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4324860" y="990600"/>
            <a:ext cx="4343400" cy="5181600"/>
          </a:xfrm>
          <a:prstGeom prst="rect">
            <a:avLst/>
          </a:prstGeom>
          <a:noFill/>
          <a:ln w="57150" cmpd="thinThick"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6477000" y="2590800"/>
            <a:ext cx="0" cy="9144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>
            <a:off x="6095624" y="1600200"/>
            <a:ext cx="0" cy="9144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>
            <a:off x="6829190" y="1647969"/>
            <a:ext cx="0" cy="9144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219200"/>
            <a:ext cx="3632200" cy="4051300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000" dirty="0" smtClean="0"/>
              <a:t>Demo overview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000" dirty="0" smtClean="0"/>
              <a:t>ZoneDirector and AP setup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000" dirty="0" smtClean="0"/>
              <a:t>Deployment Considerations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000" dirty="0" smtClean="0"/>
              <a:t>Caveats and Limitations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1600" dirty="0" smtClean="0"/>
              <a:t>ZD must be trunked with direct access to all bridged Bonjour services/VLANs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sz="1600" dirty="0" smtClean="0"/>
              <a:t>SSIDs must have static access VLANs (no dynamic VLAN support)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endParaRPr lang="en-US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2BCC59-8EC1-BA46-854B-5FD0FEC4523B}" type="slidenum">
              <a:rPr lang="en-US" smtClean="0"/>
              <a:pPr/>
              <a:t>84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Bonjour Gateway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Ruckus Proprietary and Confidential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2209800"/>
            <a:ext cx="1194847" cy="685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8500" y="1295400"/>
            <a:ext cx="648447" cy="533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5105400"/>
            <a:ext cx="1129863" cy="762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000" y="4876800"/>
            <a:ext cx="743579" cy="914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9800" y="5181600"/>
            <a:ext cx="321733" cy="599090"/>
          </a:xfrm>
          <a:prstGeom prst="rect">
            <a:avLst/>
          </a:prstGeom>
        </p:spPr>
      </p:pic>
      <p:pic>
        <p:nvPicPr>
          <p:cNvPr id="16" name="Picture 15" descr="7982-front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460" y="3276600"/>
            <a:ext cx="1567699" cy="517341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6858000" y="3733800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SSID: Staff</a:t>
            </a:r>
          </a:p>
          <a:p>
            <a:r>
              <a:rPr lang="en-US" sz="1400" dirty="0" smtClean="0"/>
              <a:t>VLAN: 110 </a:t>
            </a:r>
            <a:endParaRPr lang="en-US" sz="1400" dirty="0"/>
          </a:p>
        </p:txBody>
      </p:sp>
      <p:sp>
        <p:nvSpPr>
          <p:cNvPr id="28" name="TextBox 27"/>
          <p:cNvSpPr txBox="1"/>
          <p:nvPr/>
        </p:nvSpPr>
        <p:spPr>
          <a:xfrm>
            <a:off x="4724400" y="3733800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SSID: Student</a:t>
            </a:r>
          </a:p>
          <a:p>
            <a:r>
              <a:rPr lang="en-US" sz="1400" dirty="0" smtClean="0"/>
              <a:t>VLAN: 120</a:t>
            </a:r>
            <a:endParaRPr lang="en-US" sz="1400" dirty="0"/>
          </a:p>
        </p:txBody>
      </p:sp>
      <p:sp>
        <p:nvSpPr>
          <p:cNvPr id="33" name="TextBox 32"/>
          <p:cNvSpPr txBox="1"/>
          <p:nvPr/>
        </p:nvSpPr>
        <p:spPr>
          <a:xfrm>
            <a:off x="4419600" y="1524000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Router</a:t>
            </a:r>
          </a:p>
          <a:p>
            <a:pPr algn="ctr"/>
            <a:r>
              <a:rPr lang="en-US" sz="1200" dirty="0" smtClean="0"/>
              <a:t>DHCP Server</a:t>
            </a:r>
          </a:p>
          <a:p>
            <a:pPr algn="ctr"/>
            <a:r>
              <a:rPr lang="en-US" sz="1200" dirty="0" smtClean="0"/>
              <a:t>VLAN 110, 120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53156" y="1666923"/>
            <a:ext cx="115247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ZoneDirector</a:t>
            </a:r>
          </a:p>
          <a:p>
            <a:r>
              <a:rPr lang="en-US" sz="1100" dirty="0" smtClean="0"/>
              <a:t>Trunk Port</a:t>
            </a:r>
          </a:p>
          <a:p>
            <a:r>
              <a:rPr lang="en-US" sz="1100" dirty="0" smtClean="0"/>
              <a:t>VLAN 110, 120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876800" y="2514600"/>
            <a:ext cx="1152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L2 Switch</a:t>
            </a:r>
          </a:p>
          <a:p>
            <a:pPr algn="ctr"/>
            <a:r>
              <a:rPr lang="en-US" sz="1200" dirty="0" smtClean="0"/>
              <a:t>VLAN</a:t>
            </a:r>
          </a:p>
        </p:txBody>
      </p:sp>
      <p:pic>
        <p:nvPicPr>
          <p:cNvPr id="36" name="Picture 35" descr="ZoneDirector1100Front-Side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295400"/>
            <a:ext cx="1828800" cy="455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543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itle 1"/>
          <p:cNvSpPr>
            <a:spLocks noGrp="1"/>
          </p:cNvSpPr>
          <p:nvPr>
            <p:ph type="title" idx="4294967295"/>
          </p:nvPr>
        </p:nvSpPr>
        <p:spPr>
          <a:xfrm>
            <a:off x="1032935" y="254001"/>
            <a:ext cx="8034865" cy="812800"/>
          </a:xfrm>
        </p:spPr>
        <p:txBody>
          <a:bodyPr anchor="t" anchorCtr="0"/>
          <a:lstStyle/>
          <a:p>
            <a:r>
              <a:rPr lang="en-US" sz="3500" dirty="0" smtClean="0">
                <a:latin typeface="Arial" charset="0"/>
                <a:ea typeface="MS PGothic" charset="0"/>
              </a:rPr>
              <a:t>Questions</a:t>
            </a:r>
            <a:endParaRPr lang="en-US" sz="3500" dirty="0">
              <a:latin typeface="Arial" charset="0"/>
              <a:ea typeface="MS PGothic" charset="0"/>
            </a:endParaRPr>
          </a:p>
        </p:txBody>
      </p:sp>
      <p:pic>
        <p:nvPicPr>
          <p:cNvPr id="88" name="Picture 87" descr="QuestionMar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524000"/>
            <a:ext cx="2588282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746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9612" y="3716337"/>
            <a:ext cx="8129588" cy="1011238"/>
          </a:xfrm>
        </p:spPr>
        <p:txBody>
          <a:bodyPr/>
          <a:lstStyle/>
          <a:p>
            <a:r>
              <a:rPr lang="en-US" dirty="0" smtClean="0"/>
              <a:t>Competitive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680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43154" y="246118"/>
            <a:ext cx="6102811" cy="685800"/>
          </a:xfrm>
        </p:spPr>
        <p:txBody>
          <a:bodyPr/>
          <a:lstStyle/>
          <a:p>
            <a:r>
              <a:rPr lang="en-US" dirty="0" smtClean="0"/>
              <a:t>Independent test results</a:t>
            </a:r>
            <a:endParaRPr lang="en-US" dirty="0"/>
          </a:p>
        </p:txBody>
      </p:sp>
      <p:sp>
        <p:nvSpPr>
          <p:cNvPr id="73" name="TextBox 72"/>
          <p:cNvSpPr txBox="1">
            <a:spLocks noChangeArrowheads="1"/>
          </p:cNvSpPr>
          <p:nvPr/>
        </p:nvSpPr>
        <p:spPr bwMode="auto">
          <a:xfrm>
            <a:off x="679450" y="6643643"/>
            <a:ext cx="358140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 eaLnBrk="1" hangingPunct="1">
              <a:defRPr/>
            </a:pPr>
            <a:r>
              <a:rPr lang="en-US" sz="800" dirty="0" smtClean="0">
                <a:solidFill>
                  <a:schemeClr val="tx1">
                    <a:lumMod val="20000"/>
                    <a:lumOff val="80000"/>
                  </a:schemeClr>
                </a:solidFill>
                <a:latin typeface="Arial"/>
                <a:cs typeface="Arial"/>
              </a:rPr>
              <a:t>WI-FI STRESS TEST</a:t>
            </a:r>
          </a:p>
        </p:txBody>
      </p:sp>
      <p:sp>
        <p:nvSpPr>
          <p:cNvPr id="79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-33865" y="6645275"/>
            <a:ext cx="462491" cy="365125"/>
          </a:xfrm>
        </p:spPr>
        <p:txBody>
          <a:bodyPr/>
          <a:lstStyle/>
          <a:p>
            <a:fld id="{F62BCC59-8EC1-BA46-854B-5FD0FEC4523B}" type="slidenum">
              <a:rPr lang="en-US" smtClean="0"/>
              <a:pPr/>
              <a:t>87</a:t>
            </a:fld>
            <a:endParaRPr lang="en-US" dirty="0"/>
          </a:p>
        </p:txBody>
      </p:sp>
      <p:sp>
        <p:nvSpPr>
          <p:cNvPr id="80" name="Left-Right Arrow 79"/>
          <p:cNvSpPr/>
          <p:nvPr/>
        </p:nvSpPr>
        <p:spPr bwMode="auto">
          <a:xfrm rot="1485961">
            <a:off x="1406660" y="3067786"/>
            <a:ext cx="6100630" cy="1143000"/>
          </a:xfrm>
          <a:prstGeom prst="leftRightArrow">
            <a:avLst>
              <a:gd name="adj1" fmla="val 50000"/>
              <a:gd name="adj2" fmla="val 52730"/>
            </a:avLst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36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69000">
                <a:schemeClr val="bg1">
                  <a:lumMod val="9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5F5F5F"/>
              </a:solidFill>
              <a:latin typeface="Arial" charset="0"/>
              <a:ea typeface="ＭＳ Ｐゴシック" pitchFamily="34" charset="-128"/>
              <a:cs typeface="Arial"/>
            </a:endParaRPr>
          </a:p>
        </p:txBody>
      </p:sp>
      <p:grpSp>
        <p:nvGrpSpPr>
          <p:cNvPr id="81" name="Group 80"/>
          <p:cNvGrpSpPr/>
          <p:nvPr/>
        </p:nvGrpSpPr>
        <p:grpSpPr>
          <a:xfrm>
            <a:off x="1143000" y="1690130"/>
            <a:ext cx="6629400" cy="3733800"/>
            <a:chOff x="1143000" y="1600200"/>
            <a:chExt cx="6629400" cy="3733800"/>
          </a:xfrm>
        </p:grpSpPr>
        <p:grpSp>
          <p:nvGrpSpPr>
            <p:cNvPr id="82" name="Group 81"/>
            <p:cNvGrpSpPr/>
            <p:nvPr/>
          </p:nvGrpSpPr>
          <p:grpSpPr>
            <a:xfrm>
              <a:off x="1143000" y="1600200"/>
              <a:ext cx="6629400" cy="3733800"/>
              <a:chOff x="1143000" y="1676400"/>
              <a:chExt cx="6629400" cy="1524000"/>
            </a:xfrm>
          </p:grpSpPr>
          <p:cxnSp>
            <p:nvCxnSpPr>
              <p:cNvPr id="98" name="Straight Connector 97"/>
              <p:cNvCxnSpPr/>
              <p:nvPr/>
            </p:nvCxnSpPr>
            <p:spPr bwMode="auto">
              <a:xfrm>
                <a:off x="1143000" y="1676400"/>
                <a:ext cx="662940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9" name="Straight Connector 98"/>
              <p:cNvCxnSpPr/>
              <p:nvPr/>
            </p:nvCxnSpPr>
            <p:spPr bwMode="auto">
              <a:xfrm>
                <a:off x="1143000" y="1828800"/>
                <a:ext cx="662940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0" name="Straight Connector 99"/>
              <p:cNvCxnSpPr/>
              <p:nvPr/>
            </p:nvCxnSpPr>
            <p:spPr bwMode="auto">
              <a:xfrm>
                <a:off x="1143000" y="1981200"/>
                <a:ext cx="662940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1" name="Straight Connector 100"/>
              <p:cNvCxnSpPr/>
              <p:nvPr/>
            </p:nvCxnSpPr>
            <p:spPr bwMode="auto">
              <a:xfrm>
                <a:off x="1143000" y="2133600"/>
                <a:ext cx="662940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2" name="Straight Connector 101"/>
              <p:cNvCxnSpPr/>
              <p:nvPr/>
            </p:nvCxnSpPr>
            <p:spPr bwMode="auto">
              <a:xfrm>
                <a:off x="1143000" y="2286000"/>
                <a:ext cx="662940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3" name="Straight Connector 102"/>
              <p:cNvCxnSpPr/>
              <p:nvPr/>
            </p:nvCxnSpPr>
            <p:spPr bwMode="auto">
              <a:xfrm>
                <a:off x="1143000" y="2438400"/>
                <a:ext cx="662940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4" name="Straight Connector 103"/>
              <p:cNvCxnSpPr/>
              <p:nvPr/>
            </p:nvCxnSpPr>
            <p:spPr bwMode="auto">
              <a:xfrm>
                <a:off x="1143000" y="2590800"/>
                <a:ext cx="662940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5" name="Straight Connector 104"/>
              <p:cNvCxnSpPr/>
              <p:nvPr/>
            </p:nvCxnSpPr>
            <p:spPr bwMode="auto">
              <a:xfrm>
                <a:off x="1143000" y="2743200"/>
                <a:ext cx="662940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6" name="Straight Connector 105"/>
              <p:cNvCxnSpPr/>
              <p:nvPr/>
            </p:nvCxnSpPr>
            <p:spPr bwMode="auto">
              <a:xfrm>
                <a:off x="1143000" y="2895600"/>
                <a:ext cx="662940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7" name="Straight Connector 106"/>
              <p:cNvCxnSpPr/>
              <p:nvPr/>
            </p:nvCxnSpPr>
            <p:spPr bwMode="auto">
              <a:xfrm>
                <a:off x="1143000" y="3048000"/>
                <a:ext cx="662940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8" name="Straight Connector 107"/>
              <p:cNvCxnSpPr/>
              <p:nvPr/>
            </p:nvCxnSpPr>
            <p:spPr bwMode="auto">
              <a:xfrm>
                <a:off x="1143000" y="3200400"/>
                <a:ext cx="662940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83" name="Group 82"/>
            <p:cNvGrpSpPr/>
            <p:nvPr/>
          </p:nvGrpSpPr>
          <p:grpSpPr>
            <a:xfrm rot="5400000">
              <a:off x="2590800" y="152400"/>
              <a:ext cx="3733800" cy="6629400"/>
              <a:chOff x="1143000" y="2133600"/>
              <a:chExt cx="6629400" cy="1066800"/>
            </a:xfrm>
          </p:grpSpPr>
          <p:cxnSp>
            <p:nvCxnSpPr>
              <p:cNvPr id="84" name="Straight Connector 83"/>
              <p:cNvCxnSpPr/>
              <p:nvPr/>
            </p:nvCxnSpPr>
            <p:spPr bwMode="auto">
              <a:xfrm>
                <a:off x="1143000" y="2133600"/>
                <a:ext cx="662940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8" name="Straight Connector 87"/>
              <p:cNvCxnSpPr/>
              <p:nvPr/>
            </p:nvCxnSpPr>
            <p:spPr bwMode="auto">
              <a:xfrm>
                <a:off x="1143000" y="2286000"/>
                <a:ext cx="662940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9" name="Straight Connector 88"/>
              <p:cNvCxnSpPr/>
              <p:nvPr/>
            </p:nvCxnSpPr>
            <p:spPr bwMode="auto">
              <a:xfrm>
                <a:off x="1143000" y="2438400"/>
                <a:ext cx="662940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0" name="Straight Connector 89"/>
              <p:cNvCxnSpPr/>
              <p:nvPr/>
            </p:nvCxnSpPr>
            <p:spPr bwMode="auto">
              <a:xfrm>
                <a:off x="1143000" y="2590800"/>
                <a:ext cx="662940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4" name="Straight Connector 93"/>
              <p:cNvCxnSpPr/>
              <p:nvPr/>
            </p:nvCxnSpPr>
            <p:spPr bwMode="auto">
              <a:xfrm>
                <a:off x="1143000" y="2743200"/>
                <a:ext cx="662940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5" name="Straight Connector 94"/>
              <p:cNvCxnSpPr/>
              <p:nvPr/>
            </p:nvCxnSpPr>
            <p:spPr bwMode="auto">
              <a:xfrm>
                <a:off x="1143000" y="2895600"/>
                <a:ext cx="662940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6" name="Straight Connector 95"/>
              <p:cNvCxnSpPr/>
              <p:nvPr/>
            </p:nvCxnSpPr>
            <p:spPr bwMode="auto">
              <a:xfrm>
                <a:off x="1143000" y="3048000"/>
                <a:ext cx="662940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7" name="Straight Connector 96"/>
              <p:cNvCxnSpPr/>
              <p:nvPr/>
            </p:nvCxnSpPr>
            <p:spPr bwMode="auto">
              <a:xfrm>
                <a:off x="1143000" y="3200400"/>
                <a:ext cx="6629400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cxnSp>
        <p:nvCxnSpPr>
          <p:cNvPr id="109" name="Straight Connector 108"/>
          <p:cNvCxnSpPr/>
          <p:nvPr/>
        </p:nvCxnSpPr>
        <p:spPr bwMode="auto">
          <a:xfrm rot="5400000">
            <a:off x="-723900" y="3557030"/>
            <a:ext cx="37338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0" name="Straight Connector 109"/>
          <p:cNvCxnSpPr/>
          <p:nvPr/>
        </p:nvCxnSpPr>
        <p:spPr bwMode="auto">
          <a:xfrm>
            <a:off x="1143000" y="5423930"/>
            <a:ext cx="66294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1" name="TextBox 110"/>
          <p:cNvSpPr txBox="1"/>
          <p:nvPr/>
        </p:nvSpPr>
        <p:spPr>
          <a:xfrm>
            <a:off x="381000" y="1428220"/>
            <a:ext cx="609600" cy="4175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914400" eaLnBrk="0" fontAlgn="base" hangingPunct="0">
              <a:lnSpc>
                <a:spcPct val="15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5F5F5F"/>
                </a:solidFill>
                <a:latin typeface="Arial" pitchFamily="34" charset="0"/>
                <a:ea typeface="ＭＳ Ｐゴシック" pitchFamily="34" charset="-128"/>
                <a:cs typeface="Arial"/>
              </a:rPr>
              <a:t>20</a:t>
            </a:r>
          </a:p>
          <a:p>
            <a:pPr algn="r" defTabSz="914400" eaLnBrk="0" fontAlgn="base" hangingPunct="0">
              <a:lnSpc>
                <a:spcPct val="15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5F5F5F"/>
                </a:solidFill>
                <a:latin typeface="Arial" pitchFamily="34" charset="0"/>
                <a:ea typeface="ＭＳ Ｐゴシック" pitchFamily="34" charset="-128"/>
                <a:cs typeface="Arial"/>
              </a:rPr>
              <a:t>18</a:t>
            </a:r>
          </a:p>
          <a:p>
            <a:pPr algn="r" defTabSz="914400" eaLnBrk="0" fontAlgn="base" hangingPunct="0">
              <a:lnSpc>
                <a:spcPct val="15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5F5F5F"/>
                </a:solidFill>
                <a:latin typeface="Arial" pitchFamily="34" charset="0"/>
                <a:ea typeface="ＭＳ Ｐゴシック" pitchFamily="34" charset="-128"/>
                <a:cs typeface="Arial"/>
              </a:rPr>
              <a:t>16</a:t>
            </a:r>
          </a:p>
          <a:p>
            <a:pPr algn="r" defTabSz="914400" eaLnBrk="0" fontAlgn="base" hangingPunct="0">
              <a:lnSpc>
                <a:spcPct val="15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5F5F5F"/>
                </a:solidFill>
                <a:latin typeface="Arial" pitchFamily="34" charset="0"/>
                <a:ea typeface="ＭＳ Ｐゴシック" pitchFamily="34" charset="-128"/>
                <a:cs typeface="Arial"/>
              </a:rPr>
              <a:t>14</a:t>
            </a:r>
          </a:p>
          <a:p>
            <a:pPr algn="r" defTabSz="914400" eaLnBrk="0" fontAlgn="base" hangingPunct="0">
              <a:lnSpc>
                <a:spcPct val="15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5F5F5F"/>
                </a:solidFill>
                <a:latin typeface="Arial" pitchFamily="34" charset="0"/>
                <a:ea typeface="ＭＳ Ｐゴシック" pitchFamily="34" charset="-128"/>
                <a:cs typeface="Arial"/>
              </a:rPr>
              <a:t>12</a:t>
            </a:r>
          </a:p>
          <a:p>
            <a:pPr algn="r" defTabSz="914400" eaLnBrk="0" fontAlgn="base" hangingPunct="0">
              <a:lnSpc>
                <a:spcPct val="15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5F5F5F"/>
                </a:solidFill>
                <a:latin typeface="Arial" pitchFamily="34" charset="0"/>
                <a:ea typeface="ＭＳ Ｐゴシック" pitchFamily="34" charset="-128"/>
                <a:cs typeface="Arial"/>
              </a:rPr>
              <a:t>10</a:t>
            </a:r>
          </a:p>
          <a:p>
            <a:pPr algn="r" defTabSz="914400" eaLnBrk="0" fontAlgn="base" hangingPunct="0">
              <a:lnSpc>
                <a:spcPct val="15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5F5F5F"/>
                </a:solidFill>
                <a:latin typeface="Arial" pitchFamily="34" charset="0"/>
                <a:ea typeface="ＭＳ Ｐゴシック" pitchFamily="34" charset="-128"/>
                <a:cs typeface="Arial"/>
              </a:rPr>
              <a:t>8</a:t>
            </a:r>
          </a:p>
          <a:p>
            <a:pPr algn="r" defTabSz="914400" eaLnBrk="0" fontAlgn="base" hangingPunct="0">
              <a:lnSpc>
                <a:spcPct val="15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5F5F5F"/>
                </a:solidFill>
                <a:latin typeface="Arial" pitchFamily="34" charset="0"/>
                <a:ea typeface="ＭＳ Ｐゴシック" pitchFamily="34" charset="-128"/>
                <a:cs typeface="Arial"/>
              </a:rPr>
              <a:t>6</a:t>
            </a:r>
          </a:p>
          <a:p>
            <a:pPr algn="r" defTabSz="914400" eaLnBrk="0" fontAlgn="base" hangingPunct="0">
              <a:lnSpc>
                <a:spcPct val="15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5F5F5F"/>
                </a:solidFill>
                <a:latin typeface="Arial" pitchFamily="34" charset="0"/>
                <a:ea typeface="ＭＳ Ｐゴシック" pitchFamily="34" charset="-128"/>
                <a:cs typeface="Arial"/>
              </a:rPr>
              <a:t>4</a:t>
            </a:r>
          </a:p>
          <a:p>
            <a:pPr algn="r" defTabSz="914400" eaLnBrk="0" fontAlgn="base" hangingPunct="0">
              <a:lnSpc>
                <a:spcPct val="15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5F5F5F"/>
                </a:solidFill>
                <a:latin typeface="Arial" pitchFamily="34" charset="0"/>
                <a:ea typeface="ＭＳ Ｐゴシック" pitchFamily="34" charset="-128"/>
                <a:cs typeface="Arial"/>
              </a:rPr>
              <a:t>2</a:t>
            </a:r>
          </a:p>
          <a:p>
            <a:pPr algn="r" defTabSz="914400" eaLnBrk="0" fontAlgn="base" hangingPunct="0">
              <a:lnSpc>
                <a:spcPct val="15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5F5F5F"/>
                </a:solidFill>
                <a:latin typeface="Arial" pitchFamily="34" charset="0"/>
                <a:ea typeface="ＭＳ Ｐゴシック" pitchFamily="34" charset="-128"/>
                <a:cs typeface="Arial"/>
              </a:rPr>
              <a:t>0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1900150" y="5500130"/>
            <a:ext cx="3858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5F5F5F"/>
                </a:solidFill>
                <a:latin typeface="Arial" pitchFamily="34" charset="0"/>
                <a:ea typeface="ＭＳ Ｐゴシック" pitchFamily="34" charset="-128"/>
                <a:cs typeface="Arial"/>
              </a:rPr>
              <a:t>2</a:t>
            </a:r>
            <a:r>
              <a:rPr lang="en-US" sz="1600" dirty="0" smtClean="0">
                <a:solidFill>
                  <a:srgbClr val="5F5F5F"/>
                </a:solidFill>
                <a:latin typeface="Arial" pitchFamily="34" charset="0"/>
                <a:ea typeface="ＭＳ Ｐゴシック" pitchFamily="34" charset="-128"/>
                <a:cs typeface="Arial"/>
              </a:rPr>
              <a:t>0</a:t>
            </a:r>
            <a:endParaRPr lang="en-US" sz="1600" dirty="0">
              <a:solidFill>
                <a:srgbClr val="5F5F5F"/>
              </a:solidFill>
              <a:latin typeface="Arial" pitchFamily="34" charset="0"/>
              <a:ea typeface="ＭＳ Ｐゴシック" pitchFamily="34" charset="-128"/>
              <a:cs typeface="Arial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2841929" y="5500130"/>
            <a:ext cx="3858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5F5F5F"/>
                </a:solidFill>
                <a:latin typeface="Arial" pitchFamily="34" charset="0"/>
                <a:ea typeface="ＭＳ Ｐゴシック" pitchFamily="34" charset="-128"/>
                <a:cs typeface="Arial"/>
              </a:rPr>
              <a:t>3</a:t>
            </a:r>
            <a:r>
              <a:rPr lang="en-US" sz="1600" dirty="0" smtClean="0">
                <a:solidFill>
                  <a:srgbClr val="5F5F5F"/>
                </a:solidFill>
                <a:latin typeface="Arial" pitchFamily="34" charset="0"/>
                <a:ea typeface="ＭＳ Ｐゴシック" pitchFamily="34" charset="-128"/>
                <a:cs typeface="Arial"/>
              </a:rPr>
              <a:t>0</a:t>
            </a:r>
            <a:endParaRPr lang="en-US" sz="1600" dirty="0">
              <a:solidFill>
                <a:srgbClr val="5F5F5F"/>
              </a:solidFill>
              <a:latin typeface="Arial" pitchFamily="34" charset="0"/>
              <a:ea typeface="ＭＳ Ｐゴシック" pitchFamily="34" charset="-128"/>
              <a:cs typeface="Arial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3783709" y="5500130"/>
            <a:ext cx="3858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5F5F5F"/>
                </a:solidFill>
                <a:latin typeface="Arial" pitchFamily="34" charset="0"/>
                <a:ea typeface="ＭＳ Ｐゴシック" pitchFamily="34" charset="-128"/>
                <a:cs typeface="Arial"/>
              </a:rPr>
              <a:t>4</a:t>
            </a:r>
            <a:r>
              <a:rPr lang="en-US" sz="1600" dirty="0" smtClean="0">
                <a:solidFill>
                  <a:srgbClr val="5F5F5F"/>
                </a:solidFill>
                <a:latin typeface="Arial" pitchFamily="34" charset="0"/>
                <a:ea typeface="ＭＳ Ｐゴシック" pitchFamily="34" charset="-128"/>
                <a:cs typeface="Arial"/>
              </a:rPr>
              <a:t>0</a:t>
            </a:r>
            <a:endParaRPr lang="en-US" sz="1600" dirty="0">
              <a:solidFill>
                <a:srgbClr val="5F5F5F"/>
              </a:solidFill>
              <a:latin typeface="Arial" pitchFamily="34" charset="0"/>
              <a:ea typeface="ＭＳ Ｐゴシック" pitchFamily="34" charset="-128"/>
              <a:cs typeface="Arial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4754028" y="5500130"/>
            <a:ext cx="3858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5F5F5F"/>
                </a:solidFill>
                <a:latin typeface="Arial" pitchFamily="34" charset="0"/>
                <a:ea typeface="ＭＳ Ｐゴシック" pitchFamily="34" charset="-128"/>
                <a:cs typeface="Arial"/>
              </a:rPr>
              <a:t>5</a:t>
            </a:r>
            <a:r>
              <a:rPr lang="en-US" sz="1600" dirty="0" smtClean="0">
                <a:solidFill>
                  <a:srgbClr val="5F5F5F"/>
                </a:solidFill>
                <a:latin typeface="Arial" pitchFamily="34" charset="0"/>
                <a:ea typeface="ＭＳ Ｐゴシック" pitchFamily="34" charset="-128"/>
                <a:cs typeface="Arial"/>
              </a:rPr>
              <a:t>0</a:t>
            </a:r>
            <a:endParaRPr lang="en-US" sz="1600" dirty="0">
              <a:solidFill>
                <a:srgbClr val="5F5F5F"/>
              </a:solidFill>
              <a:latin typeface="Arial" pitchFamily="34" charset="0"/>
              <a:ea typeface="ＭＳ Ｐゴシック" pitchFamily="34" charset="-128"/>
              <a:cs typeface="Arial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5688673" y="5500130"/>
            <a:ext cx="3858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5F5F5F"/>
                </a:solidFill>
                <a:latin typeface="Arial" pitchFamily="34" charset="0"/>
                <a:ea typeface="ＭＳ Ｐゴシック" pitchFamily="34" charset="-128"/>
                <a:cs typeface="Arial"/>
              </a:rPr>
              <a:t>6</a:t>
            </a:r>
            <a:r>
              <a:rPr lang="en-US" sz="1600" dirty="0" smtClean="0">
                <a:solidFill>
                  <a:srgbClr val="5F5F5F"/>
                </a:solidFill>
                <a:latin typeface="Arial" pitchFamily="34" charset="0"/>
                <a:ea typeface="ＭＳ Ｐゴシック" pitchFamily="34" charset="-128"/>
                <a:cs typeface="Arial"/>
              </a:rPr>
              <a:t>0</a:t>
            </a:r>
            <a:endParaRPr lang="en-US" sz="1600" dirty="0">
              <a:solidFill>
                <a:srgbClr val="5F5F5F"/>
              </a:solidFill>
              <a:latin typeface="Arial" pitchFamily="34" charset="0"/>
              <a:ea typeface="ＭＳ Ｐゴシック" pitchFamily="34" charset="-128"/>
              <a:cs typeface="Arial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6630452" y="5500130"/>
            <a:ext cx="3858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5F5F5F"/>
                </a:solidFill>
                <a:latin typeface="Arial" pitchFamily="34" charset="0"/>
                <a:ea typeface="ＭＳ Ｐゴシック" pitchFamily="34" charset="-128"/>
                <a:cs typeface="Arial"/>
              </a:rPr>
              <a:t>7</a:t>
            </a:r>
            <a:r>
              <a:rPr lang="en-US" sz="1600" dirty="0" smtClean="0">
                <a:solidFill>
                  <a:srgbClr val="5F5F5F"/>
                </a:solidFill>
                <a:latin typeface="Arial" pitchFamily="34" charset="0"/>
                <a:ea typeface="ＭＳ Ｐゴシック" pitchFamily="34" charset="-128"/>
                <a:cs typeface="Arial"/>
              </a:rPr>
              <a:t>0</a:t>
            </a:r>
            <a:endParaRPr lang="en-US" sz="1600" dirty="0">
              <a:solidFill>
                <a:srgbClr val="5F5F5F"/>
              </a:solidFill>
              <a:latin typeface="Arial" pitchFamily="34" charset="0"/>
              <a:ea typeface="ＭＳ Ｐゴシック" pitchFamily="34" charset="-128"/>
              <a:cs typeface="Arial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7579366" y="5500130"/>
            <a:ext cx="3858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5F5F5F"/>
                </a:solidFill>
                <a:latin typeface="Arial" pitchFamily="34" charset="0"/>
                <a:ea typeface="ＭＳ Ｐゴシック" pitchFamily="34" charset="-128"/>
                <a:cs typeface="Arial"/>
              </a:rPr>
              <a:t>8</a:t>
            </a:r>
            <a:r>
              <a:rPr lang="en-US" sz="1600" dirty="0" smtClean="0">
                <a:solidFill>
                  <a:srgbClr val="5F5F5F"/>
                </a:solidFill>
                <a:latin typeface="Arial" pitchFamily="34" charset="0"/>
                <a:ea typeface="ＭＳ Ｐゴシック" pitchFamily="34" charset="-128"/>
                <a:cs typeface="Arial"/>
              </a:rPr>
              <a:t>0</a:t>
            </a:r>
            <a:endParaRPr lang="en-US" sz="1600" dirty="0">
              <a:solidFill>
                <a:srgbClr val="5F5F5F"/>
              </a:solidFill>
              <a:latin typeface="Arial" pitchFamily="34" charset="0"/>
              <a:ea typeface="ＭＳ Ｐゴシック" pitchFamily="34" charset="-128"/>
              <a:cs typeface="Arial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4953000" y="5801953"/>
            <a:ext cx="29766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Arial"/>
              </a:rPr>
              <a:t>VIDEO ERRORS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1143000" y="1080530"/>
            <a:ext cx="426006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Arial"/>
              </a:rPr>
              <a:t>AVG. TCP THROUGHPUT</a:t>
            </a:r>
          </a:p>
        </p:txBody>
      </p:sp>
      <p:grpSp>
        <p:nvGrpSpPr>
          <p:cNvPr id="121" name="Group 120"/>
          <p:cNvGrpSpPr/>
          <p:nvPr/>
        </p:nvGrpSpPr>
        <p:grpSpPr>
          <a:xfrm>
            <a:off x="2462905" y="2790326"/>
            <a:ext cx="1390720" cy="473073"/>
            <a:chOff x="838200" y="2274341"/>
            <a:chExt cx="1390720" cy="473073"/>
          </a:xfrm>
        </p:grpSpPr>
        <p:sp>
          <p:nvSpPr>
            <p:cNvPr id="122" name="Oval 121"/>
            <p:cNvSpPr/>
            <p:nvPr/>
          </p:nvSpPr>
          <p:spPr bwMode="auto">
            <a:xfrm>
              <a:off x="1850529" y="2274341"/>
              <a:ext cx="378391" cy="378391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58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srgbClr val="5F5F5F"/>
                </a:solidFill>
                <a:latin typeface="Arial" charset="0"/>
                <a:ea typeface="ＭＳ Ｐゴシック" pitchFamily="34" charset="-128"/>
                <a:cs typeface="Arial"/>
              </a:endParaRP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838200" y="2558901"/>
              <a:ext cx="1219200" cy="18851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1440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  <a:ea typeface="ＭＳ Ｐゴシック" pitchFamily="34" charset="-128"/>
                  <a:cs typeface="Arial"/>
                </a:rPr>
                <a:t>Juniper 532</a:t>
              </a:r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2996305" y="2487800"/>
            <a:ext cx="1447800" cy="571321"/>
            <a:chOff x="921535" y="2538017"/>
            <a:chExt cx="1447800" cy="571321"/>
          </a:xfrm>
        </p:grpSpPr>
        <p:sp>
          <p:nvSpPr>
            <p:cNvPr id="125" name="Oval 124"/>
            <p:cNvSpPr/>
            <p:nvPr/>
          </p:nvSpPr>
          <p:spPr bwMode="auto">
            <a:xfrm>
              <a:off x="1850529" y="2730947"/>
              <a:ext cx="378391" cy="378391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58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srgbClr val="5F5F5F"/>
                </a:solidFill>
                <a:latin typeface="Arial" charset="0"/>
                <a:ea typeface="ＭＳ Ｐゴシック" pitchFamily="34" charset="-128"/>
                <a:cs typeface="Arial"/>
              </a:endParaRP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921535" y="2538017"/>
              <a:ext cx="1447800" cy="18851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1440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Arial" pitchFamily="34" charset="0"/>
                  <a:ea typeface="ＭＳ Ｐゴシック" pitchFamily="34" charset="-128"/>
                  <a:cs typeface="Arial"/>
                </a:rPr>
                <a:t>Cisco 3602i</a:t>
              </a:r>
            </a:p>
          </p:txBody>
        </p:sp>
      </p:grpSp>
      <p:grpSp>
        <p:nvGrpSpPr>
          <p:cNvPr id="127" name="Group 126"/>
          <p:cNvGrpSpPr/>
          <p:nvPr/>
        </p:nvGrpSpPr>
        <p:grpSpPr>
          <a:xfrm>
            <a:off x="4272500" y="3507897"/>
            <a:ext cx="2084917" cy="378391"/>
            <a:chOff x="1850529" y="3173283"/>
            <a:chExt cx="2084917" cy="378391"/>
          </a:xfrm>
        </p:grpSpPr>
        <p:sp>
          <p:nvSpPr>
            <p:cNvPr id="128" name="Oval 127"/>
            <p:cNvSpPr/>
            <p:nvPr/>
          </p:nvSpPr>
          <p:spPr bwMode="auto">
            <a:xfrm>
              <a:off x="1850529" y="3173283"/>
              <a:ext cx="378391" cy="378391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58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srgbClr val="5F5F5F"/>
                </a:solidFill>
                <a:latin typeface="Arial" charset="0"/>
                <a:ea typeface="ＭＳ Ｐゴシック" pitchFamily="34" charset="-128"/>
                <a:cs typeface="Arial"/>
              </a:endParaRP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2285999" y="3254086"/>
              <a:ext cx="1649447" cy="18851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1440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Arial" pitchFamily="34" charset="0"/>
                  <a:ea typeface="ＭＳ Ｐゴシック" pitchFamily="34" charset="-128"/>
                  <a:cs typeface="Arial"/>
                </a:rPr>
                <a:t>Aerohive </a:t>
              </a:r>
              <a:r>
                <a:rPr lang="en-US" sz="1400" dirty="0" smtClean="0">
                  <a:solidFill>
                    <a:srgbClr val="000000"/>
                  </a:solidFill>
                  <a:latin typeface="Arial" pitchFamily="34" charset="0"/>
                  <a:ea typeface="ＭＳ Ｐゴシック" pitchFamily="34" charset="-128"/>
                  <a:cs typeface="Arial"/>
                </a:rPr>
                <a:t>AP121</a:t>
              </a:r>
              <a:endParaRPr lang="en-US" sz="1400" dirty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Arial"/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4291705" y="2016332"/>
            <a:ext cx="2021725" cy="518463"/>
            <a:chOff x="1850529" y="3665561"/>
            <a:chExt cx="2021725" cy="518463"/>
          </a:xfrm>
        </p:grpSpPr>
        <p:sp>
          <p:nvSpPr>
            <p:cNvPr id="131" name="Oval 130"/>
            <p:cNvSpPr/>
            <p:nvPr/>
          </p:nvSpPr>
          <p:spPr bwMode="auto">
            <a:xfrm>
              <a:off x="1850529" y="3665561"/>
              <a:ext cx="378391" cy="378391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58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srgbClr val="5F5F5F"/>
                </a:solidFill>
                <a:latin typeface="Arial" charset="0"/>
                <a:ea typeface="ＭＳ Ｐゴシック" pitchFamily="34" charset="-128"/>
                <a:cs typeface="Arial"/>
              </a:endParaRPr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2195854" y="3995511"/>
              <a:ext cx="1676400" cy="18851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1440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Arial" pitchFamily="34" charset="0"/>
                  <a:ea typeface="ＭＳ Ｐゴシック" pitchFamily="34" charset="-128"/>
                  <a:cs typeface="Arial"/>
                </a:rPr>
                <a:t>HP 430</a:t>
              </a:r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4465834" y="2728729"/>
            <a:ext cx="1716601" cy="748952"/>
            <a:chOff x="1850529" y="4193511"/>
            <a:chExt cx="1716601" cy="748952"/>
          </a:xfrm>
        </p:grpSpPr>
        <p:sp>
          <p:nvSpPr>
            <p:cNvPr id="134" name="Oval 133"/>
            <p:cNvSpPr/>
            <p:nvPr/>
          </p:nvSpPr>
          <p:spPr bwMode="auto">
            <a:xfrm>
              <a:off x="1850529" y="4193511"/>
              <a:ext cx="378391" cy="378391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58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srgbClr val="5F5F5F"/>
                </a:solidFill>
                <a:latin typeface="Arial" charset="0"/>
                <a:ea typeface="ＭＳ Ｐゴシック" pitchFamily="34" charset="-128"/>
                <a:cs typeface="Arial"/>
              </a:endParaRP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1890730" y="4570823"/>
              <a:ext cx="1676400" cy="37164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1440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Arial" pitchFamily="34" charset="0"/>
                  <a:ea typeface="ＭＳ Ｐゴシック" pitchFamily="34" charset="-128"/>
                  <a:cs typeface="Arial"/>
                </a:rPr>
                <a:t>Aerohive </a:t>
              </a:r>
              <a:br>
                <a:rPr lang="en-US" sz="1400" dirty="0">
                  <a:solidFill>
                    <a:srgbClr val="000000"/>
                  </a:solidFill>
                  <a:latin typeface="Arial" pitchFamily="34" charset="0"/>
                  <a:ea typeface="ＭＳ Ｐゴシック" pitchFamily="34" charset="-128"/>
                  <a:cs typeface="Arial"/>
                </a:rPr>
              </a:br>
              <a:r>
                <a:rPr lang="en-US" sz="1400" dirty="0">
                  <a:solidFill>
                    <a:srgbClr val="000000"/>
                  </a:solidFill>
                  <a:latin typeface="Arial" pitchFamily="34" charset="0"/>
                  <a:ea typeface="ＭＳ Ｐゴシック" pitchFamily="34" charset="-128"/>
                  <a:cs typeface="Arial"/>
                </a:rPr>
                <a:t>AP330</a:t>
              </a:r>
            </a:p>
          </p:txBody>
        </p:sp>
      </p:grpSp>
      <p:grpSp>
        <p:nvGrpSpPr>
          <p:cNvPr id="136" name="Group 135"/>
          <p:cNvGrpSpPr/>
          <p:nvPr/>
        </p:nvGrpSpPr>
        <p:grpSpPr>
          <a:xfrm>
            <a:off x="4444105" y="1925864"/>
            <a:ext cx="2071670" cy="381000"/>
            <a:chOff x="1850529" y="4740255"/>
            <a:chExt cx="2071670" cy="381000"/>
          </a:xfrm>
        </p:grpSpPr>
        <p:sp>
          <p:nvSpPr>
            <p:cNvPr id="137" name="Oval 136"/>
            <p:cNvSpPr/>
            <p:nvPr/>
          </p:nvSpPr>
          <p:spPr bwMode="auto">
            <a:xfrm>
              <a:off x="1850529" y="4742864"/>
              <a:ext cx="378391" cy="378391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58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srgbClr val="5F5F5F"/>
                </a:solidFill>
                <a:latin typeface="Arial" charset="0"/>
                <a:ea typeface="ＭＳ Ｐゴシック" pitchFamily="34" charset="-128"/>
                <a:cs typeface="Arial"/>
              </a:endParaRP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2245799" y="4740255"/>
              <a:ext cx="1676400" cy="18851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1440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Arial" pitchFamily="34" charset="0"/>
                  <a:ea typeface="ＭＳ Ｐゴシック" pitchFamily="34" charset="-128"/>
                  <a:cs typeface="Arial"/>
                </a:rPr>
                <a:t>Cisco 2602i</a:t>
              </a:r>
            </a:p>
          </p:txBody>
        </p:sp>
      </p:grpSp>
      <p:grpSp>
        <p:nvGrpSpPr>
          <p:cNvPr id="139" name="Group 138"/>
          <p:cNvGrpSpPr/>
          <p:nvPr/>
        </p:nvGrpSpPr>
        <p:grpSpPr>
          <a:xfrm>
            <a:off x="5670764" y="2875934"/>
            <a:ext cx="2104736" cy="418620"/>
            <a:chOff x="1850529" y="5634672"/>
            <a:chExt cx="2104736" cy="418620"/>
          </a:xfrm>
        </p:grpSpPr>
        <p:sp>
          <p:nvSpPr>
            <p:cNvPr id="140" name="Oval 139"/>
            <p:cNvSpPr/>
            <p:nvPr/>
          </p:nvSpPr>
          <p:spPr bwMode="auto">
            <a:xfrm>
              <a:off x="1850529" y="5634672"/>
              <a:ext cx="378391" cy="378391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58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srgbClr val="5F5F5F"/>
                </a:solidFill>
                <a:latin typeface="Arial" charset="0"/>
                <a:ea typeface="ＭＳ Ｐゴシック" pitchFamily="34" charset="-128"/>
                <a:cs typeface="Arial"/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2278865" y="5864779"/>
              <a:ext cx="1676400" cy="18851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1440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Arial" pitchFamily="34" charset="0"/>
                  <a:ea typeface="ＭＳ Ｐゴシック" pitchFamily="34" charset="-128"/>
                  <a:cs typeface="Arial"/>
                </a:rPr>
                <a:t>HP 460</a:t>
              </a:r>
            </a:p>
          </p:txBody>
        </p:sp>
      </p:grpSp>
      <p:grpSp>
        <p:nvGrpSpPr>
          <p:cNvPr id="142" name="Group 141"/>
          <p:cNvGrpSpPr/>
          <p:nvPr/>
        </p:nvGrpSpPr>
        <p:grpSpPr>
          <a:xfrm>
            <a:off x="5706115" y="2531328"/>
            <a:ext cx="2097601" cy="499257"/>
            <a:chOff x="1850529" y="6041756"/>
            <a:chExt cx="2097601" cy="499257"/>
          </a:xfrm>
        </p:grpSpPr>
        <p:sp>
          <p:nvSpPr>
            <p:cNvPr id="143" name="Oval 142"/>
            <p:cNvSpPr/>
            <p:nvPr/>
          </p:nvSpPr>
          <p:spPr bwMode="auto">
            <a:xfrm>
              <a:off x="1850529" y="6162622"/>
              <a:ext cx="378391" cy="378391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58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srgbClr val="5F5F5F"/>
                </a:solidFill>
                <a:latin typeface="Arial" charset="0"/>
                <a:ea typeface="ＭＳ Ｐゴシック" pitchFamily="34" charset="-128"/>
                <a:cs typeface="Arial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2271730" y="6041756"/>
              <a:ext cx="1676400" cy="18851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1440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Arial" pitchFamily="34" charset="0"/>
                  <a:ea typeface="ＭＳ Ｐゴシック" pitchFamily="34" charset="-128"/>
                  <a:cs typeface="Arial"/>
                </a:rPr>
                <a:t>Xirrus 4820</a:t>
              </a:r>
            </a:p>
          </p:txBody>
        </p:sp>
      </p:grpSp>
      <p:grpSp>
        <p:nvGrpSpPr>
          <p:cNvPr id="145" name="Group 144"/>
          <p:cNvGrpSpPr/>
          <p:nvPr/>
        </p:nvGrpSpPr>
        <p:grpSpPr>
          <a:xfrm>
            <a:off x="6732676" y="3220162"/>
            <a:ext cx="1312552" cy="526063"/>
            <a:chOff x="1850529" y="3025611"/>
            <a:chExt cx="1312552" cy="526063"/>
          </a:xfrm>
        </p:grpSpPr>
        <p:sp>
          <p:nvSpPr>
            <p:cNvPr id="146" name="Oval 145"/>
            <p:cNvSpPr/>
            <p:nvPr/>
          </p:nvSpPr>
          <p:spPr bwMode="auto">
            <a:xfrm>
              <a:off x="1850529" y="3173283"/>
              <a:ext cx="378391" cy="378391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58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5F5F5F"/>
                </a:solidFill>
                <a:latin typeface="Arial" charset="0"/>
                <a:ea typeface="ＭＳ Ｐゴシック" pitchFamily="34" charset="-128"/>
                <a:cs typeface="Arial"/>
              </a:endParaRPr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2135683" y="3025611"/>
              <a:ext cx="1027398" cy="18851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1440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Arial" pitchFamily="34" charset="0"/>
                  <a:ea typeface="ＭＳ Ｐゴシック" pitchFamily="34" charset="-128"/>
                  <a:cs typeface="Arial"/>
                </a:rPr>
                <a:t>Aruba </a:t>
              </a:r>
              <a:r>
                <a:rPr lang="en-US" sz="1400" dirty="0" smtClean="0">
                  <a:solidFill>
                    <a:srgbClr val="000000"/>
                  </a:solidFill>
                  <a:latin typeface="Arial" pitchFamily="34" charset="0"/>
                  <a:ea typeface="ＭＳ Ｐゴシック" pitchFamily="34" charset="-128"/>
                  <a:cs typeface="Arial"/>
                </a:rPr>
                <a:t>105</a:t>
              </a:r>
              <a:endParaRPr lang="en-US" sz="1400" dirty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Arial"/>
              </a:endParaRPr>
            </a:p>
          </p:txBody>
        </p:sp>
      </p:grpSp>
      <p:grpSp>
        <p:nvGrpSpPr>
          <p:cNvPr id="148" name="Group 147"/>
          <p:cNvGrpSpPr/>
          <p:nvPr/>
        </p:nvGrpSpPr>
        <p:grpSpPr>
          <a:xfrm>
            <a:off x="6634437" y="2746772"/>
            <a:ext cx="1488017" cy="378391"/>
            <a:chOff x="1850529" y="3173283"/>
            <a:chExt cx="1488017" cy="378391"/>
          </a:xfrm>
        </p:grpSpPr>
        <p:sp>
          <p:nvSpPr>
            <p:cNvPr id="149" name="Oval 148"/>
            <p:cNvSpPr/>
            <p:nvPr/>
          </p:nvSpPr>
          <p:spPr bwMode="auto">
            <a:xfrm>
              <a:off x="1850529" y="3173283"/>
              <a:ext cx="378391" cy="378391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58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srgbClr val="5F5F5F"/>
                </a:solidFill>
                <a:latin typeface="Arial" charset="0"/>
                <a:ea typeface="ＭＳ Ｐゴシック" pitchFamily="34" charset="-128"/>
                <a:cs typeface="Arial"/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2285999" y="3254086"/>
              <a:ext cx="1052547" cy="18851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1440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Arial" pitchFamily="34" charset="0"/>
                  <a:ea typeface="ＭＳ Ｐゴシック" pitchFamily="34" charset="-128"/>
                  <a:cs typeface="Arial"/>
                </a:rPr>
                <a:t>Aruba </a:t>
              </a:r>
              <a:r>
                <a:rPr lang="en-US" sz="1400" dirty="0" smtClean="0">
                  <a:solidFill>
                    <a:srgbClr val="000000"/>
                  </a:solidFill>
                  <a:latin typeface="Arial" pitchFamily="34" charset="0"/>
                  <a:ea typeface="ＭＳ Ｐゴシック" pitchFamily="34" charset="-128"/>
                  <a:cs typeface="Arial"/>
                </a:rPr>
                <a:t>135</a:t>
              </a:r>
              <a:endParaRPr lang="en-US" sz="1400" dirty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Arial"/>
              </a:endParaRPr>
            </a:p>
          </p:txBody>
        </p:sp>
      </p:grpSp>
      <p:grpSp>
        <p:nvGrpSpPr>
          <p:cNvPr id="151" name="Group 150"/>
          <p:cNvGrpSpPr/>
          <p:nvPr/>
        </p:nvGrpSpPr>
        <p:grpSpPr>
          <a:xfrm>
            <a:off x="2379809" y="1835396"/>
            <a:ext cx="1752601" cy="378391"/>
            <a:chOff x="1850529" y="3173283"/>
            <a:chExt cx="1752601" cy="378391"/>
          </a:xfrm>
        </p:grpSpPr>
        <p:sp>
          <p:nvSpPr>
            <p:cNvPr id="152" name="Oval 151"/>
            <p:cNvSpPr/>
            <p:nvPr/>
          </p:nvSpPr>
          <p:spPr bwMode="auto">
            <a:xfrm>
              <a:off x="1850529" y="3173283"/>
              <a:ext cx="378391" cy="378391"/>
            </a:xfrm>
            <a:prstGeom prst="ellipse">
              <a:avLst/>
            </a:prstGeom>
            <a:gradFill flip="none" rotWithShape="1">
              <a:gsLst>
                <a:gs pos="0">
                  <a:schemeClr val="accent2"/>
                </a:gs>
                <a:gs pos="100000">
                  <a:srgbClr val="CE3600"/>
                </a:gs>
              </a:gsLst>
              <a:lin ang="558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5F5F5F"/>
                </a:solidFill>
                <a:latin typeface="Arial" charset="0"/>
                <a:ea typeface="ＭＳ Ｐゴシック" pitchFamily="34" charset="-128"/>
                <a:cs typeface="Arial"/>
              </a:endParaRP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2286000" y="3254086"/>
              <a:ext cx="1317130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1440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>
                  <a:solidFill>
                    <a:srgbClr val="000000"/>
                  </a:solidFill>
                  <a:latin typeface="Arial" pitchFamily="34" charset="0"/>
                  <a:ea typeface="ＭＳ Ｐゴシック" pitchFamily="34" charset="-128"/>
                  <a:cs typeface="Arial"/>
                </a:rPr>
                <a:t>Ruckus 7982</a:t>
              </a:r>
            </a:p>
          </p:txBody>
        </p:sp>
      </p:grpSp>
      <p:sp>
        <p:nvSpPr>
          <p:cNvPr id="157" name="TextBox 156"/>
          <p:cNvSpPr txBox="1"/>
          <p:nvPr/>
        </p:nvSpPr>
        <p:spPr>
          <a:xfrm>
            <a:off x="1143000" y="1461530"/>
            <a:ext cx="39624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8000"/>
                </a:solidFill>
                <a:latin typeface="Arial" pitchFamily="34" charset="0"/>
                <a:ea typeface="ＭＳ Ｐゴシック" pitchFamily="34" charset="-128"/>
                <a:cs typeface="Arial"/>
              </a:rPr>
              <a:t>Highest, most reliable performance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3886200" y="5208486"/>
            <a:ext cx="38100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91440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0000"/>
                </a:solidFill>
                <a:latin typeface="Arial" pitchFamily="34" charset="0"/>
                <a:ea typeface="ＭＳ Ｐゴシック" pitchFamily="34" charset="-128"/>
                <a:cs typeface="Arial"/>
              </a:rPr>
              <a:t>Lowest, least reliable performance</a:t>
            </a:r>
          </a:p>
        </p:txBody>
      </p:sp>
      <p:grpSp>
        <p:nvGrpSpPr>
          <p:cNvPr id="159" name="Group 158"/>
          <p:cNvGrpSpPr/>
          <p:nvPr/>
        </p:nvGrpSpPr>
        <p:grpSpPr>
          <a:xfrm>
            <a:off x="6725345" y="3436336"/>
            <a:ext cx="1680101" cy="378391"/>
            <a:chOff x="1850529" y="3173283"/>
            <a:chExt cx="1680101" cy="378391"/>
          </a:xfrm>
        </p:grpSpPr>
        <p:sp>
          <p:nvSpPr>
            <p:cNvPr id="160" name="Oval 159"/>
            <p:cNvSpPr/>
            <p:nvPr/>
          </p:nvSpPr>
          <p:spPr bwMode="auto">
            <a:xfrm>
              <a:off x="1850529" y="3173283"/>
              <a:ext cx="378391" cy="378391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58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srgbClr val="5F5F5F"/>
                </a:solidFill>
                <a:latin typeface="Arial" charset="0"/>
                <a:ea typeface="ＭＳ Ｐゴシック" pitchFamily="34" charset="-128"/>
                <a:cs typeface="Arial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2261485" y="3174099"/>
              <a:ext cx="1269145" cy="18851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1440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err="1" smtClean="0">
                  <a:solidFill>
                    <a:srgbClr val="000000"/>
                  </a:solidFill>
                  <a:latin typeface="Arial" pitchFamily="34" charset="0"/>
                  <a:ea typeface="ＭＳ Ｐゴシック" pitchFamily="34" charset="-128"/>
                  <a:cs typeface="Arial"/>
                </a:rPr>
                <a:t>Meraki</a:t>
              </a:r>
              <a:r>
                <a:rPr lang="en-US" sz="1400" dirty="0" smtClean="0">
                  <a:solidFill>
                    <a:srgbClr val="000000"/>
                  </a:solidFill>
                  <a:latin typeface="Arial" pitchFamily="34" charset="0"/>
                  <a:ea typeface="ＭＳ Ｐゴシック" pitchFamily="34" charset="-128"/>
                  <a:cs typeface="Arial"/>
                </a:rPr>
                <a:t> MR24</a:t>
              </a:r>
              <a:endParaRPr lang="en-US" sz="1400" dirty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Arial"/>
              </a:endParaRPr>
            </a:p>
          </p:txBody>
        </p:sp>
      </p:grpSp>
      <p:grpSp>
        <p:nvGrpSpPr>
          <p:cNvPr id="162" name="Group 161"/>
          <p:cNvGrpSpPr/>
          <p:nvPr/>
        </p:nvGrpSpPr>
        <p:grpSpPr>
          <a:xfrm>
            <a:off x="7288630" y="3659271"/>
            <a:ext cx="1663046" cy="378391"/>
            <a:chOff x="1850529" y="3173283"/>
            <a:chExt cx="1663046" cy="378391"/>
          </a:xfrm>
        </p:grpSpPr>
        <p:sp>
          <p:nvSpPr>
            <p:cNvPr id="163" name="Oval 162"/>
            <p:cNvSpPr/>
            <p:nvPr/>
          </p:nvSpPr>
          <p:spPr bwMode="auto">
            <a:xfrm>
              <a:off x="1850529" y="3173283"/>
              <a:ext cx="378391" cy="378391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58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srgbClr val="5F5F5F"/>
                </a:solidFill>
                <a:latin typeface="Arial" charset="0"/>
                <a:ea typeface="ＭＳ Ｐゴシック" pitchFamily="34" charset="-128"/>
                <a:cs typeface="Arial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2298163" y="3294792"/>
              <a:ext cx="1215412" cy="18851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1440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err="1" smtClean="0">
                  <a:solidFill>
                    <a:srgbClr val="000000"/>
                  </a:solidFill>
                  <a:latin typeface="Arial" pitchFamily="34" charset="0"/>
                  <a:ea typeface="ＭＳ Ｐゴシック" pitchFamily="34" charset="-128"/>
                  <a:cs typeface="Arial"/>
                </a:rPr>
                <a:t>Meraki</a:t>
              </a:r>
              <a:r>
                <a:rPr lang="en-US" sz="1400" dirty="0" smtClean="0">
                  <a:solidFill>
                    <a:srgbClr val="000000"/>
                  </a:solidFill>
                  <a:latin typeface="Arial" pitchFamily="34" charset="0"/>
                  <a:ea typeface="ＭＳ Ｐゴシック" pitchFamily="34" charset="-128"/>
                  <a:cs typeface="Arial"/>
                </a:rPr>
                <a:t> MR16</a:t>
              </a:r>
              <a:endParaRPr lang="en-US" sz="1400" dirty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Arial"/>
              </a:endParaRPr>
            </a:p>
          </p:txBody>
        </p:sp>
      </p:grpSp>
      <p:grpSp>
        <p:nvGrpSpPr>
          <p:cNvPr id="165" name="Group 164"/>
          <p:cNvGrpSpPr/>
          <p:nvPr/>
        </p:nvGrpSpPr>
        <p:grpSpPr>
          <a:xfrm>
            <a:off x="7587585" y="4245582"/>
            <a:ext cx="1456303" cy="431588"/>
            <a:chOff x="1850529" y="3173283"/>
            <a:chExt cx="1456303" cy="431588"/>
          </a:xfrm>
        </p:grpSpPr>
        <p:sp>
          <p:nvSpPr>
            <p:cNvPr id="166" name="Oval 165"/>
            <p:cNvSpPr/>
            <p:nvPr/>
          </p:nvSpPr>
          <p:spPr bwMode="auto">
            <a:xfrm>
              <a:off x="1850529" y="3173283"/>
              <a:ext cx="378391" cy="378391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58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srgbClr val="5F5F5F"/>
                </a:solidFill>
                <a:latin typeface="Arial" charset="0"/>
                <a:ea typeface="ＭＳ Ｐゴシック" pitchFamily="34" charset="-128"/>
                <a:cs typeface="Arial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2279434" y="3233231"/>
              <a:ext cx="1027398" cy="37164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1440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err="1" smtClean="0">
                  <a:solidFill>
                    <a:srgbClr val="000000"/>
                  </a:solidFill>
                  <a:latin typeface="Arial" pitchFamily="34" charset="0"/>
                  <a:ea typeface="ＭＳ Ｐゴシック" pitchFamily="34" charset="-128"/>
                  <a:cs typeface="Arial"/>
                </a:rPr>
                <a:t>Ubiquiti</a:t>
              </a:r>
              <a:r>
                <a:rPr lang="en-US" sz="1400" dirty="0" smtClean="0">
                  <a:solidFill>
                    <a:srgbClr val="000000"/>
                  </a:solidFill>
                  <a:latin typeface="Arial" pitchFamily="34" charset="0"/>
                  <a:ea typeface="ＭＳ Ｐゴシック" pitchFamily="34" charset="-128"/>
                  <a:cs typeface="Arial"/>
                </a:rPr>
                <a:t> </a:t>
              </a:r>
              <a:r>
                <a:rPr lang="en-US" sz="1400" dirty="0" err="1" smtClean="0">
                  <a:solidFill>
                    <a:srgbClr val="000000"/>
                  </a:solidFill>
                  <a:latin typeface="Arial" pitchFamily="34" charset="0"/>
                  <a:ea typeface="ＭＳ Ｐゴシック" pitchFamily="34" charset="-128"/>
                  <a:cs typeface="Arial"/>
                </a:rPr>
                <a:t>UniFi</a:t>
              </a:r>
              <a:r>
                <a:rPr lang="en-US" sz="1400" dirty="0" smtClean="0">
                  <a:solidFill>
                    <a:srgbClr val="000000"/>
                  </a:solidFill>
                  <a:latin typeface="Arial" pitchFamily="34" charset="0"/>
                  <a:ea typeface="ＭＳ Ｐゴシック" pitchFamily="34" charset="-128"/>
                  <a:cs typeface="Arial"/>
                </a:rPr>
                <a:t> Pro</a:t>
              </a:r>
              <a:endParaRPr lang="en-US" sz="1400" dirty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Arial"/>
              </a:endParaRPr>
            </a:p>
          </p:txBody>
        </p:sp>
      </p:grpSp>
      <p:grpSp>
        <p:nvGrpSpPr>
          <p:cNvPr id="168" name="Group 167"/>
          <p:cNvGrpSpPr/>
          <p:nvPr/>
        </p:nvGrpSpPr>
        <p:grpSpPr>
          <a:xfrm>
            <a:off x="6282883" y="4059762"/>
            <a:ext cx="1027398" cy="699038"/>
            <a:chOff x="1520141" y="2852636"/>
            <a:chExt cx="1027398" cy="699038"/>
          </a:xfrm>
        </p:grpSpPr>
        <p:sp>
          <p:nvSpPr>
            <p:cNvPr id="169" name="Oval 168"/>
            <p:cNvSpPr/>
            <p:nvPr/>
          </p:nvSpPr>
          <p:spPr bwMode="auto">
            <a:xfrm>
              <a:off x="1850529" y="3173283"/>
              <a:ext cx="378391" cy="378391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580000" scaled="0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1400">
                <a:solidFill>
                  <a:srgbClr val="5F5F5F"/>
                </a:solidFill>
                <a:latin typeface="Arial" charset="0"/>
                <a:ea typeface="ＭＳ Ｐゴシック" pitchFamily="34" charset="-128"/>
                <a:cs typeface="Arial"/>
              </a:endParaRPr>
            </a:p>
          </p:txBody>
        </p:sp>
        <p:sp>
          <p:nvSpPr>
            <p:cNvPr id="170" name="TextBox 169"/>
            <p:cNvSpPr txBox="1"/>
            <p:nvPr/>
          </p:nvSpPr>
          <p:spPr>
            <a:xfrm>
              <a:off x="1520141" y="2852636"/>
              <a:ext cx="1027398" cy="37164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914400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 smtClean="0">
                  <a:solidFill>
                    <a:srgbClr val="000000"/>
                  </a:solidFill>
                  <a:latin typeface="Arial" pitchFamily="34" charset="0"/>
                  <a:ea typeface="ＭＳ Ｐゴシック" pitchFamily="34" charset="-128"/>
                  <a:cs typeface="Arial"/>
                </a:rPr>
                <a:t>Linksys EA4500</a:t>
              </a:r>
              <a:endParaRPr lang="en-US" sz="1400" dirty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Arial"/>
              </a:endParaRPr>
            </a:p>
          </p:txBody>
        </p:sp>
      </p:grpSp>
      <p:pic>
        <p:nvPicPr>
          <p:cNvPr id="87" name="Picture 4" descr="https://encrypted-tbn1.gstatic.com/images?q=tbn:ANd9GcRz77jaiOzru1lzuWeuSIQXyE4FC7pmrfJ8VzP6eoKetggf1Jmr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-76200"/>
            <a:ext cx="2514600" cy="1005840"/>
          </a:xfrm>
          <a:prstGeom prst="rect">
            <a:avLst/>
          </a:prstGeom>
          <a:noFill/>
          <a:effectLst>
            <a:outerShdw blurRad="76200" dist="38100" dir="2700000" algn="tl" rotWithShape="0">
              <a:srgbClr val="000000">
                <a:alpha val="21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95687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Independent test results </a:t>
            </a:r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335030633"/>
              </p:ext>
            </p:extLst>
          </p:nvPr>
        </p:nvGraphicFramePr>
        <p:xfrm>
          <a:off x="1885609" y="2247900"/>
          <a:ext cx="5442291" cy="353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923326" y="5435600"/>
            <a:ext cx="560186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Arial Black"/>
                <a:cs typeface="Arial Black"/>
              </a:rPr>
              <a:t>Percentage of Vendor Test Wins</a:t>
            </a:r>
          </a:p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(87 tests)</a:t>
            </a:r>
            <a:endParaRPr lang="en-US" sz="2000" dirty="0">
              <a:solidFill>
                <a:srgbClr val="00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483" y="3481507"/>
            <a:ext cx="1063978" cy="28920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9731" y="2604998"/>
            <a:ext cx="910169" cy="65497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3336" y="1741785"/>
            <a:ext cx="975818" cy="41958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0633" y="1413563"/>
            <a:ext cx="944033" cy="598783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 bwMode="auto">
          <a:xfrm flipH="1">
            <a:off x="4370916" y="1930400"/>
            <a:ext cx="10584" cy="80010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000000"/>
            </a:solidFill>
            <a:prstDash val="solid"/>
            <a:round/>
            <a:headEnd type="none" w="med" len="med"/>
            <a:tailEnd type="oval" w="lg" len="lg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 flipH="1">
            <a:off x="3810000" y="2199524"/>
            <a:ext cx="2116" cy="511926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chemeClr val="bg1"/>
            </a:solidFill>
            <a:prstDash val="solid"/>
            <a:round/>
            <a:headEnd type="none" w="med" len="med"/>
            <a:tailEnd type="oval" w="lg" len="lg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1854200" y="3585326"/>
            <a:ext cx="6985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000000"/>
            </a:solidFill>
            <a:prstDash val="solid"/>
            <a:round/>
            <a:headEnd type="none" w="med" len="med"/>
            <a:tailEnd type="oval" w="lg" len="lg"/>
          </a:ln>
          <a:effectLst/>
        </p:spPr>
      </p:cxnSp>
      <p:sp>
        <p:nvSpPr>
          <p:cNvPr id="30" name="TextBox 29"/>
          <p:cNvSpPr txBox="1"/>
          <p:nvPr/>
        </p:nvSpPr>
        <p:spPr>
          <a:xfrm>
            <a:off x="787400" y="787400"/>
            <a:ext cx="55536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solidFill>
                  <a:srgbClr val="000000"/>
                </a:solidFill>
                <a:latin typeface="Palatino"/>
                <a:cs typeface="Palatino"/>
              </a:rPr>
              <a:t>Industry’s First 3x3:3 802.11n Competitive Testing</a:t>
            </a:r>
            <a:endParaRPr lang="en-US" sz="2000" i="1" dirty="0">
              <a:solidFill>
                <a:srgbClr val="000000"/>
              </a:solidFill>
              <a:latin typeface="Palatino"/>
              <a:cs typeface="Palatino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156200" y="3361266"/>
            <a:ext cx="91453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66</a:t>
            </a:r>
            <a:r>
              <a:rPr lang="en-US" sz="16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%</a:t>
            </a:r>
            <a:endParaRPr lang="en-US" sz="16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616200" y="3327400"/>
            <a:ext cx="777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14</a:t>
            </a:r>
            <a:r>
              <a:rPr lang="en-US" sz="16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%</a:t>
            </a:r>
            <a:endParaRPr lang="en-US" sz="16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124200" y="2781300"/>
            <a:ext cx="777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12</a:t>
            </a:r>
            <a:r>
              <a:rPr lang="en-US" sz="16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%</a:t>
            </a:r>
            <a:endParaRPr lang="en-US" sz="16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cxnSp>
        <p:nvCxnSpPr>
          <p:cNvPr id="36" name="Straight Connector 35"/>
          <p:cNvCxnSpPr/>
          <p:nvPr/>
        </p:nvCxnSpPr>
        <p:spPr bwMode="auto">
          <a:xfrm>
            <a:off x="1917700" y="3022600"/>
            <a:ext cx="1117600" cy="0"/>
          </a:xfrm>
          <a:prstGeom prst="line">
            <a:avLst/>
          </a:prstGeom>
          <a:solidFill>
            <a:schemeClr val="accent1"/>
          </a:solidFill>
          <a:ln w="0" cap="flat" cmpd="sng" algn="ctr">
            <a:solidFill>
              <a:srgbClr val="000000"/>
            </a:solidFill>
            <a:prstDash val="solid"/>
            <a:round/>
            <a:headEnd type="none" w="med" len="med"/>
            <a:tailEnd type="oval" w="lg" len="lg"/>
          </a:ln>
          <a:effectLst/>
        </p:spPr>
      </p:cxnSp>
      <p:cxnSp>
        <p:nvCxnSpPr>
          <p:cNvPr id="42" name="Straight Connector 41"/>
          <p:cNvCxnSpPr/>
          <p:nvPr/>
        </p:nvCxnSpPr>
        <p:spPr bwMode="auto">
          <a:xfrm>
            <a:off x="3814233" y="2226733"/>
            <a:ext cx="0" cy="39370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4" name="TextBox 43"/>
          <p:cNvSpPr txBox="1"/>
          <p:nvPr/>
        </p:nvSpPr>
        <p:spPr>
          <a:xfrm>
            <a:off x="3175000" y="2070100"/>
            <a:ext cx="5723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2</a:t>
            </a:r>
            <a:r>
              <a:rPr lang="en-US" sz="1600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%</a:t>
            </a:r>
            <a:endParaRPr lang="en-US" sz="1600" dirty="0"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457700" y="1790700"/>
            <a:ext cx="5723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6</a:t>
            </a:r>
            <a:r>
              <a:rPr lang="en-US" sz="1600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%</a:t>
            </a:r>
            <a:endParaRPr lang="en-US" sz="1600" dirty="0"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46" name="Picture 45" descr="Ruckus_Horiz_NoTag.jp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1700" y="3378200"/>
            <a:ext cx="1620613" cy="660400"/>
          </a:xfrm>
          <a:prstGeom prst="rect">
            <a:avLst/>
          </a:prstGeom>
        </p:spPr>
      </p:pic>
      <p:cxnSp>
        <p:nvCxnSpPr>
          <p:cNvPr id="48" name="Straight Connector 47"/>
          <p:cNvCxnSpPr/>
          <p:nvPr/>
        </p:nvCxnSpPr>
        <p:spPr bwMode="auto">
          <a:xfrm>
            <a:off x="6159500" y="3721100"/>
            <a:ext cx="1003300" cy="1114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solid"/>
            <a:round/>
            <a:headEnd type="oval" w="lg" len="lg"/>
            <a:tailEnd type="none" w="lg" len="lg"/>
          </a:ln>
          <a:effectLst/>
        </p:spPr>
      </p:cxnSp>
      <p:pic>
        <p:nvPicPr>
          <p:cNvPr id="22" name="Picture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34200" y="304793"/>
            <a:ext cx="1450338" cy="1371607"/>
          </a:xfrm>
          <a:prstGeom prst="rect">
            <a:avLst/>
          </a:prstGeom>
          <a:effectLst>
            <a:outerShdw blurRad="111125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18968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Ruckus Labs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Who is here, What is here, examples.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5631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2BCC59-8EC1-BA46-854B-5FD0FEC4523B}" type="slidenum">
              <a:rPr lang="en-US" smtClean="0"/>
              <a:pPr/>
              <a:t>90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Who is here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Ruckus Proprietary and Confidential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6158426"/>
              </p:ext>
            </p:extLst>
          </p:nvPr>
        </p:nvGraphicFramePr>
        <p:xfrm>
          <a:off x="495300" y="1104900"/>
          <a:ext cx="81534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66820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58800" y="1371600"/>
            <a:ext cx="8153400" cy="48006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 smtClean="0"/>
              <a:t>Ruckus internal test bed</a:t>
            </a:r>
          </a:p>
          <a:p>
            <a:pPr lvl="1">
              <a:spcAft>
                <a:spcPts val="600"/>
              </a:spcAft>
            </a:pPr>
            <a:r>
              <a:rPr lang="en-US" sz="1800" dirty="0" smtClean="0"/>
              <a:t>Performance</a:t>
            </a:r>
          </a:p>
          <a:p>
            <a:pPr lvl="1">
              <a:spcAft>
                <a:spcPts val="600"/>
              </a:spcAft>
            </a:pPr>
            <a:r>
              <a:rPr lang="en-US" sz="1800" dirty="0" smtClean="0"/>
              <a:t>Interoperability</a:t>
            </a:r>
          </a:p>
          <a:p>
            <a:pPr lvl="1">
              <a:spcAft>
                <a:spcPts val="600"/>
              </a:spcAft>
            </a:pPr>
            <a:r>
              <a:rPr lang="en-US" sz="1800" dirty="0" smtClean="0"/>
              <a:t>Competitive</a:t>
            </a:r>
          </a:p>
          <a:p>
            <a:pPr lvl="1">
              <a:spcAft>
                <a:spcPts val="600"/>
              </a:spcAft>
            </a:pPr>
            <a:r>
              <a:rPr lang="en-US" sz="1800" dirty="0" smtClean="0"/>
              <a:t>Best practices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15,000 sq. foot facility </a:t>
            </a:r>
          </a:p>
          <a:p>
            <a:pPr>
              <a:spcAft>
                <a:spcPts val="600"/>
              </a:spcAft>
            </a:pPr>
            <a:r>
              <a:rPr lang="en-US" dirty="0"/>
              <a:t>O</a:t>
            </a:r>
            <a:r>
              <a:rPr lang="en-US" dirty="0" smtClean="0"/>
              <a:t>ffice park/office environment</a:t>
            </a:r>
          </a:p>
          <a:p>
            <a:pPr marL="228600" lvl="1" indent="-210312">
              <a:lnSpc>
                <a:spcPts val="3000"/>
              </a:lnSpc>
              <a:spcAft>
                <a:spcPts val="600"/>
              </a:spcAft>
              <a:buClr>
                <a:schemeClr val="accent6">
                  <a:lumMod val="40000"/>
                  <a:lumOff val="60000"/>
                </a:schemeClr>
              </a:buClr>
            </a:pPr>
            <a:r>
              <a:rPr lang="en-US" sz="2400" dirty="0" smtClean="0"/>
              <a:t>Outdoor testing up to 300m (1,000’) </a:t>
            </a:r>
            <a:r>
              <a:rPr lang="en-US" sz="2400" dirty="0" err="1" smtClean="0"/>
              <a:t>LoS</a:t>
            </a:r>
            <a:endParaRPr lang="en-US" sz="2400" dirty="0" smtClean="0"/>
          </a:p>
          <a:p>
            <a:pPr marL="228600" lvl="1" indent="-210312">
              <a:lnSpc>
                <a:spcPts val="3000"/>
              </a:lnSpc>
              <a:spcAft>
                <a:spcPts val="600"/>
              </a:spcAft>
              <a:buClr>
                <a:schemeClr val="accent6">
                  <a:lumMod val="40000"/>
                  <a:lumOff val="60000"/>
                </a:schemeClr>
              </a:buClr>
            </a:pPr>
            <a:r>
              <a:rPr lang="en-US" sz="2400" dirty="0" smtClean="0"/>
              <a:t>300</a:t>
            </a:r>
            <a:r>
              <a:rPr lang="en-US" sz="2400" dirty="0"/>
              <a:t>+ Wi-Fi devices … </a:t>
            </a:r>
            <a:r>
              <a:rPr lang="en-US" sz="2400" i="1" dirty="0"/>
              <a:t>and growing!</a:t>
            </a:r>
          </a:p>
          <a:p>
            <a:pPr lvl="1">
              <a:spcAft>
                <a:spcPts val="600"/>
              </a:spcAft>
            </a:pPr>
            <a:r>
              <a:rPr lang="en-US" dirty="0" err="1" smtClean="0"/>
              <a:t>iPads</a:t>
            </a:r>
            <a:r>
              <a:rPr lang="en-US" dirty="0" smtClean="0"/>
              <a:t>, Phones, laptops, tablets (wide range for testing)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2BCC59-8EC1-BA46-854B-5FD0FEC4523B}" type="slidenum">
              <a:rPr lang="en-US" smtClean="0"/>
              <a:pPr/>
              <a:t>91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here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Ruckus Proprietary and Confidential</a:t>
            </a:r>
            <a:endParaRPr lang="en-US" dirty="0"/>
          </a:p>
        </p:txBody>
      </p:sp>
      <p:pic>
        <p:nvPicPr>
          <p:cNvPr id="6" name="Picture 5" descr="650-Mary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219200"/>
            <a:ext cx="3957320" cy="305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946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itle 1"/>
          <p:cNvSpPr>
            <a:spLocks noGrp="1"/>
          </p:cNvSpPr>
          <p:nvPr>
            <p:ph type="title" idx="4294967295"/>
          </p:nvPr>
        </p:nvSpPr>
        <p:spPr>
          <a:xfrm>
            <a:off x="1032935" y="254001"/>
            <a:ext cx="8034865" cy="812800"/>
          </a:xfrm>
        </p:spPr>
        <p:txBody>
          <a:bodyPr anchor="t" anchorCtr="0"/>
          <a:lstStyle/>
          <a:p>
            <a:r>
              <a:rPr lang="en-US" sz="3500" dirty="0" smtClean="0">
                <a:latin typeface="Arial" charset="0"/>
                <a:ea typeface="MS PGothic" charset="0"/>
              </a:rPr>
              <a:t>Questions</a:t>
            </a:r>
            <a:endParaRPr lang="en-US" sz="3500" dirty="0">
              <a:latin typeface="Arial" charset="0"/>
              <a:ea typeface="MS PGothic" charset="0"/>
            </a:endParaRPr>
          </a:p>
        </p:txBody>
      </p:sp>
      <p:pic>
        <p:nvPicPr>
          <p:cNvPr id="88" name="Picture 87" descr="QuestionMar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524000"/>
            <a:ext cx="2588282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2213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9612" y="3716337"/>
            <a:ext cx="8129588" cy="1011238"/>
          </a:xfrm>
        </p:spPr>
        <p:txBody>
          <a:bodyPr/>
          <a:lstStyle/>
          <a:p>
            <a:r>
              <a:rPr lang="en-US" dirty="0" smtClean="0"/>
              <a:t>New Products and Features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468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Release 9.6</a:t>
            </a:r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685801" y="1828800"/>
            <a:ext cx="60198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>
              <a:lnSpc>
                <a:spcPct val="80000"/>
              </a:lnSpc>
              <a:spcBef>
                <a:spcPct val="20000"/>
              </a:spcBef>
              <a:buClr>
                <a:srgbClr val="F07800"/>
              </a:buClr>
              <a:buFont typeface="Wingdings" pitchFamily="2" charset="2"/>
              <a:buNone/>
            </a:pPr>
            <a:r>
              <a:rPr lang="en-US" dirty="0">
                <a:solidFill>
                  <a:srgbClr val="262626"/>
                </a:solidFill>
                <a:latin typeface="Arial"/>
                <a:cs typeface="Arial"/>
              </a:rPr>
              <a:t>Wireless and Network</a:t>
            </a:r>
          </a:p>
          <a:p>
            <a:pPr marL="573088" lvl="1" indent="-342900">
              <a:lnSpc>
                <a:spcPct val="80000"/>
              </a:lnSpc>
              <a:spcBef>
                <a:spcPct val="20000"/>
              </a:spcBef>
              <a:buClr>
                <a:srgbClr val="F07800"/>
              </a:buClr>
              <a:buFont typeface="Courier New"/>
              <a:buChar char="o"/>
            </a:pPr>
            <a:r>
              <a:rPr lang="en-US" sz="2000" dirty="0" smtClean="0">
                <a:solidFill>
                  <a:srgbClr val="262626"/>
                </a:solidFill>
                <a:latin typeface="Arial"/>
                <a:cs typeface="Arial"/>
              </a:rPr>
              <a:t>Onboarding Portal (BYOD + Guest Access)</a:t>
            </a:r>
          </a:p>
          <a:p>
            <a:pPr marL="573088" lvl="1" indent="-342900">
              <a:lnSpc>
                <a:spcPct val="80000"/>
              </a:lnSpc>
              <a:spcBef>
                <a:spcPct val="20000"/>
              </a:spcBef>
              <a:buClr>
                <a:srgbClr val="F07800"/>
              </a:buClr>
              <a:buFont typeface="Courier New"/>
              <a:buChar char="o"/>
            </a:pPr>
            <a:r>
              <a:rPr lang="en-US" sz="2000" dirty="0" smtClean="0">
                <a:solidFill>
                  <a:srgbClr val="262626"/>
                </a:solidFill>
                <a:latin typeface="Arial"/>
                <a:cs typeface="Arial"/>
              </a:rPr>
              <a:t>Per user D-PSK limits</a:t>
            </a:r>
          </a:p>
          <a:p>
            <a:pPr marL="573088" lvl="1" indent="-342900">
              <a:lnSpc>
                <a:spcPct val="80000"/>
              </a:lnSpc>
              <a:spcBef>
                <a:spcPct val="20000"/>
              </a:spcBef>
              <a:buClr>
                <a:srgbClr val="F07800"/>
              </a:buClr>
              <a:buFont typeface="Courier New"/>
              <a:buChar char="o"/>
            </a:pPr>
            <a:r>
              <a:rPr lang="en-US" sz="2000" dirty="0" smtClean="0">
                <a:solidFill>
                  <a:srgbClr val="262626"/>
                </a:solidFill>
                <a:latin typeface="Arial"/>
                <a:cs typeface="Arial"/>
              </a:rPr>
              <a:t>USB Backhaul “Our-Fi”</a:t>
            </a:r>
            <a:endParaRPr lang="en-US" sz="2000" dirty="0">
              <a:solidFill>
                <a:srgbClr val="262626"/>
              </a:solidFill>
              <a:latin typeface="Arial"/>
              <a:cs typeface="Arial"/>
            </a:endParaRPr>
          </a:p>
          <a:p>
            <a:pPr marL="573088" lvl="1" indent="-342900">
              <a:lnSpc>
                <a:spcPct val="80000"/>
              </a:lnSpc>
              <a:spcBef>
                <a:spcPct val="20000"/>
              </a:spcBef>
              <a:buClr>
                <a:srgbClr val="F07800"/>
              </a:buClr>
              <a:buFont typeface="Courier New"/>
              <a:buChar char="o"/>
            </a:pPr>
            <a:r>
              <a:rPr lang="en-US" sz="2000" dirty="0">
                <a:solidFill>
                  <a:srgbClr val="262626"/>
                </a:solidFill>
                <a:latin typeface="Arial"/>
                <a:cs typeface="Arial"/>
              </a:rPr>
              <a:t>Spectrum </a:t>
            </a:r>
            <a:r>
              <a:rPr lang="en-US" sz="2000" dirty="0" smtClean="0">
                <a:solidFill>
                  <a:srgbClr val="262626"/>
                </a:solidFill>
                <a:latin typeface="Arial"/>
                <a:cs typeface="Arial"/>
              </a:rPr>
              <a:t>Analysis</a:t>
            </a:r>
          </a:p>
          <a:p>
            <a:pPr marL="573088" lvl="1" indent="-342900">
              <a:lnSpc>
                <a:spcPct val="80000"/>
              </a:lnSpc>
              <a:spcBef>
                <a:spcPct val="20000"/>
              </a:spcBef>
              <a:buClr>
                <a:srgbClr val="F07800"/>
              </a:buClr>
              <a:buFont typeface="Courier New"/>
              <a:buChar char="o"/>
            </a:pPr>
            <a:r>
              <a:rPr lang="en-US" sz="2000" dirty="0" smtClean="0">
                <a:solidFill>
                  <a:srgbClr val="262626"/>
                </a:solidFill>
                <a:latin typeface="Arial"/>
                <a:cs typeface="Arial"/>
              </a:rPr>
              <a:t>Ethernet </a:t>
            </a:r>
            <a:r>
              <a:rPr lang="en-US" sz="2000" dirty="0">
                <a:solidFill>
                  <a:srgbClr val="262626"/>
                </a:solidFill>
                <a:latin typeface="Arial"/>
                <a:cs typeface="Arial"/>
              </a:rPr>
              <a:t>Jumbo frame support for 7782</a:t>
            </a:r>
          </a:p>
          <a:p>
            <a:pPr marL="573088" lvl="1" indent="-342900">
              <a:lnSpc>
                <a:spcPct val="80000"/>
              </a:lnSpc>
              <a:spcBef>
                <a:spcPct val="20000"/>
              </a:spcBef>
              <a:buClr>
                <a:srgbClr val="F07800"/>
              </a:buClr>
              <a:buFont typeface="Courier New"/>
              <a:buChar char="o"/>
            </a:pPr>
            <a:r>
              <a:rPr lang="en-US" sz="2000" dirty="0" smtClean="0">
                <a:solidFill>
                  <a:schemeClr val="bg2"/>
                </a:solidFill>
                <a:latin typeface="Arial"/>
                <a:cs typeface="Arial"/>
              </a:rPr>
              <a:t>54</a:t>
            </a:r>
            <a:r>
              <a:rPr lang="en-US" sz="2000" dirty="0" smtClean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lang="en-US" sz="2000" dirty="0">
                <a:solidFill>
                  <a:srgbClr val="262626"/>
                </a:solidFill>
                <a:latin typeface="Arial"/>
                <a:cs typeface="Arial"/>
              </a:rPr>
              <a:t>SSID per Access Point </a:t>
            </a:r>
            <a:r>
              <a:rPr lang="en-US" sz="2000" dirty="0" smtClean="0">
                <a:solidFill>
                  <a:srgbClr val="262626"/>
                </a:solidFill>
                <a:latin typeface="Arial"/>
                <a:cs typeface="Arial"/>
              </a:rPr>
              <a:t>(27 </a:t>
            </a:r>
            <a:r>
              <a:rPr lang="en-US" sz="2000" dirty="0">
                <a:solidFill>
                  <a:srgbClr val="262626"/>
                </a:solidFill>
                <a:latin typeface="Arial"/>
                <a:cs typeface="Arial"/>
              </a:rPr>
              <a:t>per radio)</a:t>
            </a:r>
          </a:p>
          <a:p>
            <a:pPr marL="573088" lvl="1" indent="-342900">
              <a:lnSpc>
                <a:spcPct val="80000"/>
              </a:lnSpc>
              <a:spcBef>
                <a:spcPct val="20000"/>
              </a:spcBef>
              <a:buClr>
                <a:srgbClr val="F07800"/>
              </a:buClr>
              <a:buFont typeface="Courier New"/>
              <a:buChar char="o"/>
            </a:pPr>
            <a:r>
              <a:rPr lang="en-US" sz="2000" dirty="0" smtClean="0">
                <a:solidFill>
                  <a:srgbClr val="262626"/>
                </a:solidFill>
                <a:latin typeface="Arial"/>
                <a:cs typeface="Arial"/>
              </a:rPr>
              <a:t>Tunnel </a:t>
            </a:r>
            <a:r>
              <a:rPr lang="en-US" sz="2000" dirty="0" err="1" smtClean="0">
                <a:solidFill>
                  <a:srgbClr val="262626"/>
                </a:solidFill>
                <a:latin typeface="Arial"/>
                <a:cs typeface="Arial"/>
              </a:rPr>
              <a:t>QoS</a:t>
            </a:r>
            <a:r>
              <a:rPr lang="en-US" sz="2000" dirty="0" smtClean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262626"/>
                </a:solidFill>
                <a:latin typeface="Arial"/>
                <a:cs typeface="Arial"/>
              </a:rPr>
              <a:t>Config</a:t>
            </a:r>
            <a:r>
              <a:rPr lang="en-US" sz="2000" dirty="0" smtClean="0">
                <a:solidFill>
                  <a:srgbClr val="262626"/>
                </a:solidFill>
                <a:latin typeface="Arial"/>
                <a:cs typeface="Arial"/>
              </a:rPr>
              <a:t> (static, copy from packet)</a:t>
            </a:r>
            <a:endParaRPr lang="en-US" sz="1800" dirty="0" smtClean="0">
              <a:solidFill>
                <a:srgbClr val="5F5F5F"/>
              </a:solidFill>
              <a:latin typeface="Arial"/>
              <a:cs typeface="Arial"/>
            </a:endParaRPr>
          </a:p>
          <a:p>
            <a:pPr marL="230188" lvl="1">
              <a:lnSpc>
                <a:spcPct val="80000"/>
              </a:lnSpc>
              <a:spcBef>
                <a:spcPct val="20000"/>
              </a:spcBef>
              <a:buClr>
                <a:srgbClr val="F07800"/>
              </a:buClr>
            </a:pPr>
            <a:endParaRPr lang="en-US" sz="1800" dirty="0" smtClean="0">
              <a:solidFill>
                <a:srgbClr val="5F5F5F"/>
              </a:solidFill>
              <a:latin typeface="Arial"/>
              <a:cs typeface="Arial"/>
            </a:endParaRPr>
          </a:p>
          <a:p>
            <a:pPr marL="458788" lvl="1" indent="-228600">
              <a:lnSpc>
                <a:spcPct val="80000"/>
              </a:lnSpc>
              <a:spcBef>
                <a:spcPct val="20000"/>
              </a:spcBef>
              <a:buClr>
                <a:srgbClr val="F07800"/>
              </a:buClr>
              <a:buFont typeface="Wingdings" pitchFamily="2" charset="2"/>
              <a:buChar char="§"/>
            </a:pPr>
            <a:endParaRPr lang="en-US" sz="1800" dirty="0" smtClean="0">
              <a:solidFill>
                <a:srgbClr val="5F5F5F"/>
              </a:solidFill>
              <a:latin typeface="Arial"/>
              <a:cs typeface="Arial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85800" y="4419600"/>
            <a:ext cx="7772400" cy="1636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>
              <a:lnSpc>
                <a:spcPct val="80000"/>
              </a:lnSpc>
              <a:spcBef>
                <a:spcPct val="20000"/>
              </a:spcBef>
              <a:buClr>
                <a:srgbClr val="F07800"/>
              </a:buClr>
            </a:pPr>
            <a:r>
              <a:rPr lang="en-US" dirty="0">
                <a:solidFill>
                  <a:srgbClr val="262626"/>
                </a:solidFill>
                <a:latin typeface="Arial"/>
                <a:cs typeface="Arial"/>
              </a:rPr>
              <a:t>Management</a:t>
            </a:r>
          </a:p>
          <a:p>
            <a:pPr marL="573088" lvl="1" indent="-342900">
              <a:lnSpc>
                <a:spcPct val="80000"/>
              </a:lnSpc>
              <a:spcBef>
                <a:spcPct val="20000"/>
              </a:spcBef>
              <a:buClr>
                <a:srgbClr val="F07800"/>
              </a:buClr>
              <a:buFont typeface="Courier New"/>
              <a:buChar char="o"/>
            </a:pPr>
            <a:r>
              <a:rPr lang="en-US" sz="1800" dirty="0">
                <a:solidFill>
                  <a:srgbClr val="262626"/>
                </a:solidFill>
                <a:latin typeface="Arial"/>
              </a:rPr>
              <a:t>Syslog Enhancements (</a:t>
            </a:r>
            <a:r>
              <a:rPr lang="en-US" sz="1800" dirty="0" err="1">
                <a:solidFill>
                  <a:srgbClr val="262626"/>
                </a:solidFill>
                <a:latin typeface="Arial"/>
              </a:rPr>
              <a:t>Config</a:t>
            </a:r>
            <a:r>
              <a:rPr lang="en-US" sz="1800" dirty="0">
                <a:solidFill>
                  <a:srgbClr val="262626"/>
                </a:solidFill>
                <a:latin typeface="Arial"/>
              </a:rPr>
              <a:t> facility, Add Severity)</a:t>
            </a:r>
          </a:p>
          <a:p>
            <a:pPr marL="573088" lvl="1" indent="-342900">
              <a:lnSpc>
                <a:spcPct val="80000"/>
              </a:lnSpc>
              <a:spcBef>
                <a:spcPct val="20000"/>
              </a:spcBef>
              <a:buClr>
                <a:srgbClr val="F07800"/>
              </a:buClr>
              <a:buFont typeface="Courier New"/>
              <a:buChar char="o"/>
            </a:pPr>
            <a:r>
              <a:rPr lang="en-US" sz="1800" dirty="0">
                <a:solidFill>
                  <a:srgbClr val="262626"/>
                </a:solidFill>
                <a:latin typeface="Arial"/>
              </a:rPr>
              <a:t>Alarms, Email, Traps sent after reboot</a:t>
            </a:r>
          </a:p>
          <a:p>
            <a:pPr marL="573088" lvl="1" indent="-342900">
              <a:lnSpc>
                <a:spcPct val="80000"/>
              </a:lnSpc>
              <a:spcBef>
                <a:spcPct val="20000"/>
              </a:spcBef>
              <a:buClr>
                <a:srgbClr val="F07800"/>
              </a:buClr>
              <a:buFont typeface="Courier New"/>
              <a:buChar char="o"/>
            </a:pPr>
            <a:r>
              <a:rPr lang="en-US" sz="1800" dirty="0">
                <a:solidFill>
                  <a:srgbClr val="262626"/>
                </a:solidFill>
                <a:latin typeface="Arial"/>
              </a:rPr>
              <a:t>ZD Ethernet Port Status (GUI, CLI, SNMP, FM)</a:t>
            </a:r>
          </a:p>
          <a:p>
            <a:pPr marL="573088" lvl="1" indent="-342900">
              <a:lnSpc>
                <a:spcPct val="80000"/>
              </a:lnSpc>
              <a:spcBef>
                <a:spcPct val="20000"/>
              </a:spcBef>
              <a:buClr>
                <a:srgbClr val="F07800"/>
              </a:buClr>
              <a:buFont typeface="Courier New"/>
              <a:buChar char="o"/>
            </a:pPr>
            <a:r>
              <a:rPr lang="en-US" sz="1800" dirty="0">
                <a:solidFill>
                  <a:srgbClr val="262626"/>
                </a:solidFill>
                <a:latin typeface="Arial"/>
              </a:rPr>
              <a:t>FlexMaster </a:t>
            </a:r>
            <a:r>
              <a:rPr lang="en-US" sz="1800" dirty="0" err="1">
                <a:solidFill>
                  <a:srgbClr val="262626"/>
                </a:solidFill>
                <a:latin typeface="Arial"/>
              </a:rPr>
              <a:t>Vmware</a:t>
            </a:r>
            <a:r>
              <a:rPr lang="en-US" sz="1800" dirty="0">
                <a:solidFill>
                  <a:srgbClr val="262626"/>
                </a:solidFill>
                <a:latin typeface="Arial"/>
              </a:rPr>
              <a:t> support and Virtual Image distribution</a:t>
            </a:r>
          </a:p>
          <a:p>
            <a:pPr marL="573088" lvl="1" indent="-342900">
              <a:lnSpc>
                <a:spcPct val="80000"/>
              </a:lnSpc>
              <a:spcBef>
                <a:spcPct val="20000"/>
              </a:spcBef>
              <a:buClr>
                <a:srgbClr val="F07800"/>
              </a:buClr>
              <a:buFont typeface="Courier New"/>
              <a:buChar char="o"/>
            </a:pPr>
            <a:r>
              <a:rPr lang="en-US" sz="1800" dirty="0">
                <a:solidFill>
                  <a:srgbClr val="262626"/>
                </a:solidFill>
                <a:latin typeface="Arial"/>
              </a:rPr>
              <a:t>FlexMaster </a:t>
            </a:r>
            <a:r>
              <a:rPr lang="en-US" sz="1800" dirty="0" err="1">
                <a:solidFill>
                  <a:srgbClr val="262626"/>
                </a:solidFill>
                <a:latin typeface="Arial"/>
              </a:rPr>
              <a:t>CentOS</a:t>
            </a:r>
            <a:r>
              <a:rPr lang="en-US" sz="1800" dirty="0">
                <a:solidFill>
                  <a:srgbClr val="262626"/>
                </a:solidFill>
                <a:latin typeface="Arial"/>
              </a:rPr>
              <a:t> support</a:t>
            </a:r>
            <a:endParaRPr lang="en-US" sz="1600" dirty="0">
              <a:solidFill>
                <a:srgbClr val="000000"/>
              </a:solidFill>
              <a:latin typeface="Arial"/>
            </a:endParaRPr>
          </a:p>
          <a:p>
            <a:pPr marL="458788" lvl="1" indent="-228600">
              <a:lnSpc>
                <a:spcPct val="80000"/>
              </a:lnSpc>
              <a:spcBef>
                <a:spcPct val="20000"/>
              </a:spcBef>
              <a:buClr>
                <a:srgbClr val="F07800"/>
              </a:buClr>
              <a:buFont typeface="Wingdings" pitchFamily="2" charset="2"/>
              <a:buChar char="§"/>
            </a:pPr>
            <a:endParaRPr lang="en-US" sz="1800" b="1" dirty="0" smtClean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722310" y="990601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>
              <a:lnSpc>
                <a:spcPct val="80000"/>
              </a:lnSpc>
              <a:spcBef>
                <a:spcPct val="20000"/>
              </a:spcBef>
              <a:buClr>
                <a:srgbClr val="F07800"/>
              </a:buClr>
              <a:buFont typeface="Wingdings" pitchFamily="2" charset="2"/>
              <a:buNone/>
            </a:pPr>
            <a:r>
              <a:rPr lang="en-US" dirty="0">
                <a:solidFill>
                  <a:srgbClr val="262626"/>
                </a:solidFill>
                <a:latin typeface="Arial"/>
                <a:cs typeface="Arial"/>
              </a:rPr>
              <a:t>Products</a:t>
            </a:r>
          </a:p>
          <a:p>
            <a:pPr marL="573088" lvl="1" indent="-342900">
              <a:lnSpc>
                <a:spcPct val="80000"/>
              </a:lnSpc>
              <a:spcBef>
                <a:spcPct val="20000"/>
              </a:spcBef>
              <a:buClr>
                <a:srgbClr val="F07800"/>
              </a:buClr>
              <a:buFont typeface="Courier New"/>
              <a:buChar char="o"/>
            </a:pPr>
            <a:r>
              <a:rPr lang="en-US" sz="2000" dirty="0" smtClean="0">
                <a:solidFill>
                  <a:srgbClr val="262626"/>
                </a:solidFill>
                <a:latin typeface="Arial"/>
                <a:cs typeface="Arial"/>
              </a:rPr>
              <a:t>ZoneFlex 7055 Wall Switch AP</a:t>
            </a:r>
          </a:p>
        </p:txBody>
      </p:sp>
      <p:pic>
        <p:nvPicPr>
          <p:cNvPr id="2" name="Picture 1" descr="ZoneFlex96_box_3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76200"/>
            <a:ext cx="1869412" cy="254929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53200" y="2590800"/>
            <a:ext cx="2323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2DB42F"/>
                </a:solidFill>
              </a:rPr>
              <a:t>GA – April 2013</a:t>
            </a:r>
            <a:endParaRPr lang="en-US" dirty="0">
              <a:solidFill>
                <a:srgbClr val="2DB42F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369" y="6555345"/>
            <a:ext cx="462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FFFFFF"/>
                </a:solidFill>
              </a:defRPr>
            </a:lvl1pPr>
          </a:lstStyle>
          <a:p>
            <a:fld id="{F62BCC59-8EC1-BA46-854B-5FD0FEC4523B}" type="slidenum">
              <a:rPr lang="en-US" smtClean="0"/>
              <a:pPr/>
              <a:t>94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>
                <a:solidFill>
                  <a:srgbClr val="D9D9D9"/>
                </a:solidFill>
              </a:defRPr>
            </a:lvl1pPr>
          </a:lstStyle>
          <a:p>
            <a:r>
              <a:rPr lang="en-US" smtClean="0"/>
              <a:t>Ruckus Proprietary and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02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0" y="1524000"/>
            <a:ext cx="5105400" cy="4876800"/>
          </a:xfrm>
        </p:spPr>
        <p:txBody>
          <a:bodyPr/>
          <a:lstStyle/>
          <a:p>
            <a:pPr>
              <a:lnSpc>
                <a:spcPct val="100000"/>
              </a:lnSpc>
              <a:buClr>
                <a:schemeClr val="accent2"/>
              </a:buClr>
            </a:pPr>
            <a:r>
              <a:rPr lang="en-US" sz="1600" dirty="0" smtClean="0">
                <a:solidFill>
                  <a:srgbClr val="474747"/>
                </a:solidFill>
              </a:rPr>
              <a:t>802.11a/b/g/n, dual-band concurrent 2x2:2</a:t>
            </a:r>
          </a:p>
          <a:p>
            <a:pPr>
              <a:lnSpc>
                <a:spcPct val="100000"/>
              </a:lnSpc>
              <a:buClr>
                <a:schemeClr val="accent2"/>
              </a:buClr>
            </a:pPr>
            <a:r>
              <a:rPr lang="en-US" sz="1600" dirty="0" smtClean="0">
                <a:solidFill>
                  <a:srgbClr val="474747"/>
                </a:solidFill>
              </a:rPr>
              <a:t>600 Mbps theoretical PHY rate</a:t>
            </a:r>
          </a:p>
          <a:p>
            <a:pPr>
              <a:lnSpc>
                <a:spcPct val="100000"/>
              </a:lnSpc>
              <a:buClr>
                <a:schemeClr val="accent2"/>
              </a:buClr>
            </a:pPr>
            <a:r>
              <a:rPr lang="en-US" sz="1600" dirty="0" smtClean="0">
                <a:solidFill>
                  <a:srgbClr val="474747"/>
                </a:solidFill>
              </a:rPr>
              <a:t>Gigabit Ethernet </a:t>
            </a:r>
            <a:r>
              <a:rPr lang="en-US" sz="1600" dirty="0">
                <a:solidFill>
                  <a:srgbClr val="474747"/>
                </a:solidFill>
              </a:rPr>
              <a:t>Uplink </a:t>
            </a:r>
            <a:r>
              <a:rPr lang="en-US" sz="1600" dirty="0" smtClean="0">
                <a:solidFill>
                  <a:srgbClr val="474747"/>
                </a:solidFill>
              </a:rPr>
              <a:t>with </a:t>
            </a:r>
            <a:r>
              <a:rPr lang="en-US" sz="1600" dirty="0" err="1" smtClean="0">
                <a:solidFill>
                  <a:srgbClr val="474747"/>
                </a:solidFill>
              </a:rPr>
              <a:t>PoE</a:t>
            </a:r>
            <a:r>
              <a:rPr lang="en-US" sz="1600" dirty="0" smtClean="0">
                <a:solidFill>
                  <a:srgbClr val="474747"/>
                </a:solidFill>
              </a:rPr>
              <a:t> input (802.3af/at)</a:t>
            </a:r>
          </a:p>
          <a:p>
            <a:pPr>
              <a:lnSpc>
                <a:spcPct val="100000"/>
              </a:lnSpc>
              <a:buClr>
                <a:schemeClr val="accent2"/>
              </a:buClr>
            </a:pPr>
            <a:r>
              <a:rPr lang="en-US" sz="1600" dirty="0" smtClean="0">
                <a:solidFill>
                  <a:srgbClr val="474747"/>
                </a:solidFill>
              </a:rPr>
              <a:t>Supports </a:t>
            </a:r>
            <a:r>
              <a:rPr lang="en-US" sz="1600" dirty="0" err="1" smtClean="0">
                <a:solidFill>
                  <a:srgbClr val="474747"/>
                </a:solidFill>
              </a:rPr>
              <a:t>SmartMesh</a:t>
            </a:r>
            <a:r>
              <a:rPr lang="en-US" sz="1600" dirty="0" smtClean="0">
                <a:solidFill>
                  <a:srgbClr val="474747"/>
                </a:solidFill>
              </a:rPr>
              <a:t> Networking</a:t>
            </a:r>
          </a:p>
          <a:p>
            <a:pPr>
              <a:lnSpc>
                <a:spcPct val="100000"/>
              </a:lnSpc>
              <a:buClr>
                <a:schemeClr val="accent2"/>
              </a:buClr>
            </a:pPr>
            <a:r>
              <a:rPr lang="en-US" sz="1600" dirty="0" smtClean="0">
                <a:solidFill>
                  <a:srgbClr val="474747"/>
                </a:solidFill>
              </a:rPr>
              <a:t>Universal form factor &amp; mounting bracket mounts to worldwide standard utility wall-boxes</a:t>
            </a:r>
          </a:p>
          <a:p>
            <a:pPr>
              <a:lnSpc>
                <a:spcPct val="100000"/>
              </a:lnSpc>
              <a:buClr>
                <a:schemeClr val="accent2"/>
              </a:buClr>
            </a:pPr>
            <a:r>
              <a:rPr lang="en-US" sz="1600" dirty="0" err="1" smtClean="0">
                <a:solidFill>
                  <a:srgbClr val="474747"/>
                </a:solidFill>
              </a:rPr>
              <a:t>Torx</a:t>
            </a:r>
            <a:r>
              <a:rPr lang="en-US" sz="1600" dirty="0" smtClean="0">
                <a:solidFill>
                  <a:srgbClr val="474747"/>
                </a:solidFill>
              </a:rPr>
              <a:t> screw security against opportunistic theft</a:t>
            </a:r>
          </a:p>
          <a:p>
            <a:pPr>
              <a:lnSpc>
                <a:spcPct val="100000"/>
              </a:lnSpc>
              <a:buClr>
                <a:schemeClr val="accent2"/>
              </a:buClr>
            </a:pPr>
            <a:r>
              <a:rPr lang="en-US" sz="1600" dirty="0" smtClean="0">
                <a:solidFill>
                  <a:srgbClr val="474747"/>
                </a:solidFill>
              </a:rPr>
              <a:t>(</a:t>
            </a:r>
            <a:r>
              <a:rPr lang="en-US" sz="1600" dirty="0">
                <a:solidFill>
                  <a:srgbClr val="474747"/>
                </a:solidFill>
              </a:rPr>
              <a:t>4) 10/100 Ethernet </a:t>
            </a:r>
            <a:r>
              <a:rPr lang="en-US" sz="1600" dirty="0" smtClean="0">
                <a:solidFill>
                  <a:srgbClr val="474747"/>
                </a:solidFill>
              </a:rPr>
              <a:t>Ports </a:t>
            </a:r>
          </a:p>
          <a:p>
            <a:pPr>
              <a:lnSpc>
                <a:spcPct val="100000"/>
              </a:lnSpc>
              <a:buClr>
                <a:schemeClr val="accent2"/>
              </a:buClr>
            </a:pPr>
            <a:r>
              <a:rPr lang="en-US" sz="1600" dirty="0" smtClean="0">
                <a:solidFill>
                  <a:srgbClr val="474747"/>
                </a:solidFill>
              </a:rPr>
              <a:t>(</a:t>
            </a:r>
            <a:r>
              <a:rPr lang="en-US" sz="1600" dirty="0">
                <a:solidFill>
                  <a:srgbClr val="474747"/>
                </a:solidFill>
              </a:rPr>
              <a:t>1) </a:t>
            </a:r>
            <a:r>
              <a:rPr lang="en-US" sz="1600" dirty="0" smtClean="0">
                <a:solidFill>
                  <a:srgbClr val="474747"/>
                </a:solidFill>
              </a:rPr>
              <a:t>802.3af </a:t>
            </a:r>
            <a:r>
              <a:rPr lang="en-US" sz="1600" dirty="0" err="1" smtClean="0">
                <a:solidFill>
                  <a:srgbClr val="474747"/>
                </a:solidFill>
              </a:rPr>
              <a:t>PoE</a:t>
            </a:r>
            <a:r>
              <a:rPr lang="en-US" sz="1600" dirty="0" smtClean="0">
                <a:solidFill>
                  <a:srgbClr val="474747"/>
                </a:solidFill>
              </a:rPr>
              <a:t> </a:t>
            </a:r>
            <a:r>
              <a:rPr lang="en-US" sz="1600" dirty="0">
                <a:solidFill>
                  <a:srgbClr val="474747"/>
                </a:solidFill>
              </a:rPr>
              <a:t>output </a:t>
            </a:r>
          </a:p>
          <a:p>
            <a:pPr>
              <a:lnSpc>
                <a:spcPct val="100000"/>
              </a:lnSpc>
              <a:buClr>
                <a:schemeClr val="accent2"/>
              </a:buClr>
            </a:pPr>
            <a:r>
              <a:rPr lang="en-US" sz="1600" dirty="0" smtClean="0">
                <a:solidFill>
                  <a:srgbClr val="474747"/>
                </a:solidFill>
              </a:rPr>
              <a:t>Pass-through support</a:t>
            </a:r>
          </a:p>
          <a:p>
            <a:pPr>
              <a:lnSpc>
                <a:spcPct val="100000"/>
              </a:lnSpc>
              <a:buClr>
                <a:schemeClr val="accent2"/>
              </a:buClr>
            </a:pPr>
            <a:r>
              <a:rPr lang="en-US" sz="1600" dirty="0"/>
              <a:t>Support ZD/FM 9.6, SCG 2.1</a:t>
            </a:r>
          </a:p>
          <a:p>
            <a:pPr>
              <a:lnSpc>
                <a:spcPct val="100000"/>
              </a:lnSpc>
              <a:buClr>
                <a:schemeClr val="accent2"/>
              </a:buClr>
            </a:pPr>
            <a:r>
              <a:rPr lang="en-US" sz="1600" dirty="0" smtClean="0"/>
              <a:t>Now Shipping with 9.6 LCS Support</a:t>
            </a:r>
            <a:endParaRPr lang="en-US" sz="1600" dirty="0"/>
          </a:p>
          <a:p>
            <a:pPr>
              <a:lnSpc>
                <a:spcPct val="100000"/>
              </a:lnSpc>
              <a:buClr>
                <a:schemeClr val="accent2"/>
              </a:buClr>
            </a:pPr>
            <a:endParaRPr lang="en-US" sz="1600" dirty="0">
              <a:solidFill>
                <a:srgbClr val="474747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153400" cy="685800"/>
          </a:xfrm>
        </p:spPr>
        <p:txBody>
          <a:bodyPr/>
          <a:lstStyle/>
          <a:p>
            <a:r>
              <a:rPr lang="en-US" sz="3200" b="0" dirty="0" smtClean="0">
                <a:latin typeface="Arial Black" pitchFamily="34" charset="0"/>
              </a:rPr>
              <a:t>Introducing </a:t>
            </a:r>
            <a:r>
              <a:rPr lang="en-US" sz="3200" b="0" dirty="0" err="1" smtClean="0">
                <a:latin typeface="Arial Black" pitchFamily="34" charset="0"/>
              </a:rPr>
              <a:t>ZoneFlex</a:t>
            </a:r>
            <a:r>
              <a:rPr lang="en-US" sz="3200" b="0" dirty="0" smtClean="0">
                <a:latin typeface="Arial Black" pitchFamily="34" charset="0"/>
              </a:rPr>
              <a:t> 7055</a:t>
            </a:r>
            <a:endParaRPr lang="en-US" sz="3200" b="0" dirty="0">
              <a:latin typeface="Arial Black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438400"/>
            <a:ext cx="3494636" cy="237635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4419600"/>
            <a:ext cx="1000795" cy="11493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28600" y="829601"/>
            <a:ext cx="65695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latin typeface="Palatino"/>
                <a:cs typeface="Palatino"/>
              </a:rPr>
              <a:t>Industry’s first dual-band concurrent 2-stream wall-plate AP</a:t>
            </a:r>
            <a:endParaRPr lang="en-US" sz="2000" i="1" dirty="0">
              <a:latin typeface="Palatino"/>
              <a:cs typeface="Palatino"/>
            </a:endParaRP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369" y="6555345"/>
            <a:ext cx="462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FFFFFF"/>
                </a:solidFill>
              </a:defRPr>
            </a:lvl1pPr>
          </a:lstStyle>
          <a:p>
            <a:fld id="{F62BCC59-8EC1-BA46-854B-5FD0FEC4523B}" type="slidenum">
              <a:rPr lang="en-US" smtClean="0"/>
              <a:pPr/>
              <a:t>95</a:t>
            </a:fld>
            <a:endParaRPr lang="en-US" dirty="0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>
                <a:solidFill>
                  <a:srgbClr val="D9D9D9"/>
                </a:solidFill>
              </a:defRPr>
            </a:lvl1pPr>
          </a:lstStyle>
          <a:p>
            <a:r>
              <a:rPr lang="en-US" smtClean="0"/>
              <a:t>Ruckus Proprietary and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978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/>
          <p:cNvSpPr/>
          <p:nvPr/>
        </p:nvSpPr>
        <p:spPr bwMode="auto">
          <a:xfrm>
            <a:off x="3374920" y="4111823"/>
            <a:ext cx="5638800" cy="2209800"/>
          </a:xfrm>
          <a:prstGeom prst="roundRect">
            <a:avLst/>
          </a:prstGeom>
          <a:solidFill>
            <a:schemeClr val="bg1"/>
          </a:solidFill>
          <a:ln w="57150" cap="flat" cmpd="sng" algn="ctr">
            <a:solidFill>
              <a:schemeClr val="tx2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Arial"/>
                <a:cs typeface="Arial"/>
              </a:rPr>
              <a:t>SmartPoint</a:t>
            </a:r>
            <a:r>
              <a:rPr lang="en-US" b="1" dirty="0" smtClean="0">
                <a:latin typeface="Arial"/>
                <a:cs typeface="Arial"/>
              </a:rPr>
              <a:t> USB Backhaul</a:t>
            </a:r>
            <a:endParaRPr lang="en-US" b="1" dirty="0">
              <a:latin typeface="Arial"/>
              <a:cs typeface="Arial"/>
            </a:endParaRPr>
          </a:p>
        </p:txBody>
      </p:sp>
      <p:sp>
        <p:nvSpPr>
          <p:cNvPr id="26" name="Content Placeholder 2"/>
          <p:cNvSpPr>
            <a:spLocks noGrp="1"/>
          </p:cNvSpPr>
          <p:nvPr>
            <p:ph idx="1"/>
          </p:nvPr>
        </p:nvSpPr>
        <p:spPr>
          <a:xfrm>
            <a:off x="75825" y="1202320"/>
            <a:ext cx="3276600" cy="4051300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1080"/>
              </a:spcAft>
            </a:pPr>
            <a:r>
              <a:rPr lang="en-US" sz="2000" dirty="0" smtClean="0"/>
              <a:t>Carrier Class </a:t>
            </a:r>
            <a:r>
              <a:rPr lang="en-US" sz="2000" dirty="0" err="1" smtClean="0"/>
              <a:t>Mi</a:t>
            </a:r>
            <a:r>
              <a:rPr lang="en-US" sz="2000" dirty="0" smtClean="0"/>
              <a:t>-Fi</a:t>
            </a:r>
          </a:p>
          <a:p>
            <a:pPr>
              <a:lnSpc>
                <a:spcPct val="100000"/>
              </a:lnSpc>
              <a:spcAft>
                <a:spcPts val="1080"/>
              </a:spcAft>
            </a:pPr>
            <a:r>
              <a:rPr lang="en-US" sz="2000" dirty="0" smtClean="0"/>
              <a:t>Utilize </a:t>
            </a:r>
            <a:r>
              <a:rPr lang="en-US" sz="2000" dirty="0"/>
              <a:t>USB interface on AP for network </a:t>
            </a:r>
            <a:r>
              <a:rPr lang="en-US" sz="2000" dirty="0" smtClean="0"/>
              <a:t>backhaul</a:t>
            </a:r>
          </a:p>
          <a:p>
            <a:pPr marL="460375" lvl="2" indent="0">
              <a:lnSpc>
                <a:spcPct val="100000"/>
              </a:lnSpc>
              <a:spcAft>
                <a:spcPts val="1080"/>
              </a:spcAft>
              <a:buNone/>
            </a:pPr>
            <a:r>
              <a:rPr lang="en-US" sz="1600" dirty="0" smtClean="0"/>
              <a:t>3G/LTE/</a:t>
            </a:r>
            <a:r>
              <a:rPr lang="en-US" sz="1600" dirty="0" err="1" smtClean="0"/>
              <a:t>WiMax</a:t>
            </a:r>
            <a:endParaRPr lang="en-US" sz="1600" dirty="0"/>
          </a:p>
          <a:p>
            <a:pPr>
              <a:lnSpc>
                <a:spcPct val="100000"/>
              </a:lnSpc>
              <a:spcAft>
                <a:spcPts val="1080"/>
              </a:spcAft>
            </a:pPr>
            <a:r>
              <a:rPr lang="en-US" sz="2000" dirty="0" smtClean="0"/>
              <a:t>Backhaul for Mesh &amp; Ethernet </a:t>
            </a:r>
          </a:p>
          <a:p>
            <a:pPr>
              <a:lnSpc>
                <a:spcPct val="100000"/>
              </a:lnSpc>
              <a:spcAft>
                <a:spcPts val="1080"/>
              </a:spcAft>
            </a:pPr>
            <a:r>
              <a:rPr lang="en-US" sz="2000" dirty="0" smtClean="0"/>
              <a:t>Monetize Spectrum</a:t>
            </a:r>
            <a:endParaRPr lang="en-US" sz="2000" dirty="0"/>
          </a:p>
          <a:p>
            <a:pPr>
              <a:lnSpc>
                <a:spcPct val="100000"/>
              </a:lnSpc>
              <a:spcAft>
                <a:spcPts val="1080"/>
              </a:spcAft>
            </a:pPr>
            <a:r>
              <a:rPr lang="en-US" sz="2000" dirty="0"/>
              <a:t>Quick &amp; </a:t>
            </a:r>
            <a:r>
              <a:rPr lang="en-US" sz="2000" dirty="0" smtClean="0"/>
              <a:t>Easy Deployments</a:t>
            </a:r>
          </a:p>
          <a:p>
            <a:pPr>
              <a:lnSpc>
                <a:spcPct val="100000"/>
              </a:lnSpc>
              <a:spcAft>
                <a:spcPts val="1080"/>
              </a:spcAft>
            </a:pPr>
            <a:r>
              <a:rPr lang="en-US" sz="2000" dirty="0" smtClean="0"/>
              <a:t>Requires special order AP (USB + Filters)</a:t>
            </a:r>
          </a:p>
          <a:p>
            <a:pPr marL="230188" lvl="1" indent="0">
              <a:lnSpc>
                <a:spcPct val="100000"/>
              </a:lnSpc>
              <a:spcAft>
                <a:spcPts val="1080"/>
              </a:spcAft>
              <a:buNone/>
            </a:pPr>
            <a:endParaRPr lang="en-US" sz="1800" dirty="0" smtClean="0"/>
          </a:p>
        </p:txBody>
      </p:sp>
      <p:grpSp>
        <p:nvGrpSpPr>
          <p:cNvPr id="3" name="Group 2"/>
          <p:cNvGrpSpPr/>
          <p:nvPr/>
        </p:nvGrpSpPr>
        <p:grpSpPr>
          <a:xfrm>
            <a:off x="3562155" y="1066800"/>
            <a:ext cx="4803677" cy="2353509"/>
            <a:chOff x="301723" y="2145268"/>
            <a:chExt cx="4803677" cy="2353509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57400" y="2971800"/>
              <a:ext cx="1512109" cy="850900"/>
            </a:xfrm>
            <a:prstGeom prst="rect">
              <a:avLst/>
            </a:prstGeom>
          </p:spPr>
        </p:pic>
        <p:cxnSp>
          <p:nvCxnSpPr>
            <p:cNvPr id="22" name="Straight Connector 21"/>
            <p:cNvCxnSpPr/>
            <p:nvPr/>
          </p:nvCxnSpPr>
          <p:spPr bwMode="auto">
            <a:xfrm>
              <a:off x="1752600" y="3352800"/>
              <a:ext cx="2133600" cy="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18" name="Picture 17" descr="USB Dongle.bmp @ 100% (RGB_8)-1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800" y="3048000"/>
              <a:ext cx="457200" cy="695528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10000" y="2971800"/>
              <a:ext cx="1295400" cy="682606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609600" y="2145268"/>
              <a:ext cx="40831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/>
                <a:t>Purchased </a:t>
              </a:r>
              <a:r>
                <a:rPr lang="en-US" sz="1800" dirty="0" smtClean="0"/>
                <a:t>Spectrum: 3G/LTE/</a:t>
              </a:r>
              <a:r>
                <a:rPr lang="en-US" sz="1800" dirty="0" err="1" smtClean="0"/>
                <a:t>WiMax</a:t>
              </a:r>
              <a:endParaRPr lang="en-US" sz="18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057400" y="3810000"/>
              <a:ext cx="1454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Carrier Network</a:t>
              </a:r>
              <a:endParaRPr lang="en-US" sz="14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85800" y="3962400"/>
              <a:ext cx="4209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AP</a:t>
              </a:r>
              <a:endParaRPr lang="en-US" sz="14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191000" y="3657600"/>
              <a:ext cx="8629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ZD/SCG</a:t>
              </a:r>
              <a:endParaRPr lang="en-US" sz="1400" dirty="0"/>
            </a:p>
          </p:txBody>
        </p:sp>
        <p:sp>
          <p:nvSpPr>
            <p:cNvPr id="30" name="Right Brace 29"/>
            <p:cNvSpPr/>
            <p:nvPr/>
          </p:nvSpPr>
          <p:spPr bwMode="auto">
            <a:xfrm rot="16200000">
              <a:off x="2286000" y="1752600"/>
              <a:ext cx="457200" cy="1981200"/>
            </a:xfrm>
            <a:prstGeom prst="righ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143000" y="4191000"/>
              <a:ext cx="11726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USB Dongle</a:t>
              </a:r>
              <a:endParaRPr lang="en-US" sz="1400" dirty="0"/>
            </a:p>
          </p:txBody>
        </p:sp>
        <p:cxnSp>
          <p:nvCxnSpPr>
            <p:cNvPr id="35" name="Straight Arrow Connector 34"/>
            <p:cNvCxnSpPr/>
            <p:nvPr/>
          </p:nvCxnSpPr>
          <p:spPr bwMode="auto">
            <a:xfrm flipV="1">
              <a:off x="1720964" y="3886200"/>
              <a:ext cx="0" cy="30480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46" name="Freeform 45"/>
            <p:cNvSpPr/>
            <p:nvPr/>
          </p:nvSpPr>
          <p:spPr>
            <a:xfrm rot="21237437">
              <a:off x="917959" y="3367754"/>
              <a:ext cx="724167" cy="317508"/>
            </a:xfrm>
            <a:custGeom>
              <a:avLst/>
              <a:gdLst>
                <a:gd name="connsiteX0" fmla="*/ 724167 w 724167"/>
                <a:gd name="connsiteY0" fmla="*/ 27870 h 317508"/>
                <a:gd name="connsiteX1" fmla="*/ 278526 w 724167"/>
                <a:gd name="connsiteY1" fmla="*/ 27870 h 317508"/>
                <a:gd name="connsiteX2" fmla="*/ 0 w 724167"/>
                <a:gd name="connsiteY2" fmla="*/ 317508 h 317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4167" h="317508">
                  <a:moveTo>
                    <a:pt x="724167" y="27870"/>
                  </a:moveTo>
                  <a:cubicBezTo>
                    <a:pt x="561694" y="3733"/>
                    <a:pt x="399221" y="-20403"/>
                    <a:pt x="278526" y="27870"/>
                  </a:cubicBezTo>
                  <a:cubicBezTo>
                    <a:pt x="157831" y="76143"/>
                    <a:pt x="0" y="317508"/>
                    <a:pt x="0" y="317508"/>
                  </a:cubicBezTo>
                </a:path>
              </a:pathLst>
            </a:custGeom>
            <a:ln w="76200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34" charset="-128"/>
              </a:endParaRPr>
            </a:p>
          </p:txBody>
        </p:sp>
        <p:pic>
          <p:nvPicPr>
            <p:cNvPr id="7" name="Picture 6" descr="7982.pn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723" y="3319380"/>
              <a:ext cx="1432169" cy="744728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2043455" y="3097808"/>
              <a:ext cx="151437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 smtClean="0"/>
                <a:t>LWAPP/GRE Tunnel</a:t>
              </a:r>
              <a:endParaRPr lang="en-US" sz="1100" b="1" dirty="0"/>
            </a:p>
          </p:txBody>
        </p:sp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0534" y="4492823"/>
            <a:ext cx="1115786" cy="13716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65520" y="4416623"/>
            <a:ext cx="982102" cy="114300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75120" y="5178623"/>
            <a:ext cx="1053843" cy="819349"/>
          </a:xfrm>
          <a:prstGeom prst="rect">
            <a:avLst/>
          </a:prstGeom>
        </p:spPr>
      </p:pic>
      <p:grpSp>
        <p:nvGrpSpPr>
          <p:cNvPr id="34" name="Group 33"/>
          <p:cNvGrpSpPr/>
          <p:nvPr/>
        </p:nvGrpSpPr>
        <p:grpSpPr>
          <a:xfrm>
            <a:off x="5549323" y="5348295"/>
            <a:ext cx="689561" cy="439928"/>
            <a:chOff x="355392" y="3657600"/>
            <a:chExt cx="689561" cy="439928"/>
          </a:xfrm>
        </p:grpSpPr>
        <p:pic>
          <p:nvPicPr>
            <p:cNvPr id="36" name="Picture 35" descr="USB Dongle.bmp @ 100% (RGB_8)-1.png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200" y="3657600"/>
              <a:ext cx="206753" cy="314528"/>
            </a:xfrm>
            <a:prstGeom prst="rect">
              <a:avLst/>
            </a:prstGeom>
          </p:spPr>
        </p:pic>
        <p:pic>
          <p:nvPicPr>
            <p:cNvPr id="37" name="Picture 36" descr="7982.png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392" y="3767220"/>
              <a:ext cx="635208" cy="330308"/>
            </a:xfrm>
            <a:prstGeom prst="rect">
              <a:avLst/>
            </a:prstGeom>
          </p:spPr>
        </p:pic>
      </p:grpSp>
      <p:grpSp>
        <p:nvGrpSpPr>
          <p:cNvPr id="38" name="Group 37"/>
          <p:cNvGrpSpPr/>
          <p:nvPr/>
        </p:nvGrpSpPr>
        <p:grpSpPr>
          <a:xfrm>
            <a:off x="4867284" y="4721423"/>
            <a:ext cx="689561" cy="439928"/>
            <a:chOff x="355392" y="3657600"/>
            <a:chExt cx="689561" cy="439928"/>
          </a:xfrm>
        </p:grpSpPr>
        <p:pic>
          <p:nvPicPr>
            <p:cNvPr id="39" name="Picture 38" descr="USB Dongle.bmp @ 100% (RGB_8)-1.png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200" y="3657600"/>
              <a:ext cx="206753" cy="314528"/>
            </a:xfrm>
            <a:prstGeom prst="rect">
              <a:avLst/>
            </a:prstGeom>
          </p:spPr>
        </p:pic>
        <p:pic>
          <p:nvPicPr>
            <p:cNvPr id="40" name="Picture 39" descr="7982.png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392" y="3767220"/>
              <a:ext cx="635208" cy="330308"/>
            </a:xfrm>
            <a:prstGeom prst="rect">
              <a:avLst/>
            </a:prstGeom>
          </p:spPr>
        </p:pic>
      </p:grpSp>
      <p:pic>
        <p:nvPicPr>
          <p:cNvPr id="44" name="Picture 4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1720" y="5102423"/>
            <a:ext cx="617393" cy="325333"/>
          </a:xfrm>
          <a:prstGeom prst="rect">
            <a:avLst/>
          </a:prstGeom>
          <a:noFill/>
        </p:spPr>
      </p:pic>
      <p:sp>
        <p:nvSpPr>
          <p:cNvPr id="45" name="TextBox 44"/>
          <p:cNvSpPr txBox="1"/>
          <p:nvPr/>
        </p:nvSpPr>
        <p:spPr>
          <a:xfrm>
            <a:off x="6803920" y="5483423"/>
            <a:ext cx="14542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Carrier Network</a:t>
            </a:r>
            <a:endParaRPr lang="en-US" sz="1400" dirty="0"/>
          </a:p>
        </p:txBody>
      </p:sp>
      <p:cxnSp>
        <p:nvCxnSpPr>
          <p:cNvPr id="47" name="Straight Connector 46"/>
          <p:cNvCxnSpPr/>
          <p:nvPr/>
        </p:nvCxnSpPr>
        <p:spPr bwMode="auto">
          <a:xfrm flipH="1" flipV="1">
            <a:off x="7654571" y="5254823"/>
            <a:ext cx="609600" cy="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8" name="TextBox 47"/>
          <p:cNvSpPr txBox="1"/>
          <p:nvPr/>
        </p:nvSpPr>
        <p:spPr>
          <a:xfrm>
            <a:off x="3802594" y="3730823"/>
            <a:ext cx="45141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Hot Spot/3G/LTE  by Carrier or Mobile Operator</a:t>
            </a:r>
            <a:endParaRPr lang="en-US" sz="1600" dirty="0"/>
          </a:p>
        </p:txBody>
      </p:sp>
      <p:sp>
        <p:nvSpPr>
          <p:cNvPr id="50" name="TextBox 49"/>
          <p:cNvSpPr txBox="1"/>
          <p:nvPr/>
        </p:nvSpPr>
        <p:spPr>
          <a:xfrm>
            <a:off x="3832120" y="6016823"/>
            <a:ext cx="46814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Retail, Restaurant, Business Kiosk, Temporary Networks</a:t>
            </a:r>
            <a:endParaRPr lang="en-US" sz="1400" dirty="0"/>
          </a:p>
        </p:txBody>
      </p:sp>
      <p:cxnSp>
        <p:nvCxnSpPr>
          <p:cNvPr id="51" name="Straight Connector 50"/>
          <p:cNvCxnSpPr/>
          <p:nvPr/>
        </p:nvCxnSpPr>
        <p:spPr bwMode="auto">
          <a:xfrm flipH="1">
            <a:off x="6422920" y="5254823"/>
            <a:ext cx="838200" cy="1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52" name="Picture 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9108" y="5026223"/>
            <a:ext cx="1052015" cy="469900"/>
          </a:xfrm>
          <a:prstGeom prst="rect">
            <a:avLst/>
          </a:prstGeom>
          <a:noFill/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74359" y="5105400"/>
            <a:ext cx="358128" cy="914400"/>
          </a:xfrm>
          <a:prstGeom prst="rect">
            <a:avLst/>
          </a:prstGeom>
        </p:spPr>
      </p:pic>
      <p:grpSp>
        <p:nvGrpSpPr>
          <p:cNvPr id="41" name="Group 40"/>
          <p:cNvGrpSpPr/>
          <p:nvPr/>
        </p:nvGrpSpPr>
        <p:grpSpPr>
          <a:xfrm>
            <a:off x="4067748" y="5578949"/>
            <a:ext cx="689561" cy="439928"/>
            <a:chOff x="355392" y="3657600"/>
            <a:chExt cx="689561" cy="439928"/>
          </a:xfrm>
        </p:grpSpPr>
        <p:pic>
          <p:nvPicPr>
            <p:cNvPr id="42" name="Picture 41" descr="USB Dongle.bmp @ 100% (RGB_8)-1.png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200" y="3657600"/>
              <a:ext cx="206753" cy="314528"/>
            </a:xfrm>
            <a:prstGeom prst="rect">
              <a:avLst/>
            </a:prstGeom>
          </p:spPr>
        </p:pic>
        <p:pic>
          <p:nvPicPr>
            <p:cNvPr id="43" name="Picture 42" descr="7982.png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392" y="3767220"/>
              <a:ext cx="635208" cy="330308"/>
            </a:xfrm>
            <a:prstGeom prst="rect">
              <a:avLst/>
            </a:prstGeom>
          </p:spPr>
        </p:pic>
      </p:grpSp>
      <p:sp>
        <p:nvSpPr>
          <p:cNvPr id="5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369" y="6555345"/>
            <a:ext cx="462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FFFFFF"/>
                </a:solidFill>
              </a:defRPr>
            </a:lvl1pPr>
          </a:lstStyle>
          <a:p>
            <a:fld id="{F62BCC59-8EC1-BA46-854B-5FD0FEC4523B}" type="slidenum">
              <a:rPr lang="en-US" smtClean="0"/>
              <a:pPr/>
              <a:t>96</a:t>
            </a:fld>
            <a:endParaRPr lang="en-US" dirty="0"/>
          </a:p>
        </p:txBody>
      </p:sp>
      <p:sp>
        <p:nvSpPr>
          <p:cNvPr id="5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>
                <a:solidFill>
                  <a:srgbClr val="D9D9D9"/>
                </a:solidFill>
              </a:defRPr>
            </a:lvl1pPr>
          </a:lstStyle>
          <a:p>
            <a:r>
              <a:rPr lang="en-US" smtClean="0"/>
              <a:t>Ruckus Proprietary and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639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Spectrum Analysis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6396" y="3623901"/>
            <a:ext cx="990600" cy="669701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4171971"/>
            <a:ext cx="1143000" cy="12954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FAA26D3D-D897-4be2-8F04-BA451C77F1D7}">
              <ma14:placeholderFlag xmlns:ma14="http://schemas.microsoft.com/office/mac/drawingml/2011/main"/>
            </a:ext>
          </a:extLst>
        </p:spPr>
      </p:pic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304800" y="1143000"/>
            <a:ext cx="3962400" cy="4051300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1680"/>
              </a:spcAft>
            </a:pPr>
            <a:r>
              <a:rPr lang="en-US" sz="2000" dirty="0" smtClean="0"/>
              <a:t>Real-time spectral analysis</a:t>
            </a:r>
          </a:p>
          <a:p>
            <a:pPr lvl="1">
              <a:lnSpc>
                <a:spcPct val="100000"/>
              </a:lnSpc>
              <a:spcAft>
                <a:spcPts val="1680"/>
              </a:spcAft>
            </a:pPr>
            <a:r>
              <a:rPr lang="en-US" sz="1600" dirty="0" smtClean="0"/>
              <a:t>ZD GUI</a:t>
            </a:r>
          </a:p>
          <a:p>
            <a:pPr lvl="1">
              <a:lnSpc>
                <a:spcPct val="100000"/>
              </a:lnSpc>
              <a:spcAft>
                <a:spcPts val="1680"/>
              </a:spcAft>
            </a:pPr>
            <a:r>
              <a:rPr lang="en-US" sz="1600" dirty="0" smtClean="0"/>
              <a:t>Hi-Res </a:t>
            </a:r>
            <a:r>
              <a:rPr lang="en-US" sz="1600" dirty="0" err="1" smtClean="0"/>
              <a:t>iPad</a:t>
            </a:r>
            <a:r>
              <a:rPr lang="en-US" sz="1600" dirty="0" smtClean="0"/>
              <a:t> App (2H 2013)</a:t>
            </a:r>
            <a:endParaRPr lang="en-US" sz="1600" dirty="0"/>
          </a:p>
          <a:p>
            <a:pPr>
              <a:lnSpc>
                <a:spcPct val="100000"/>
              </a:lnSpc>
              <a:spcAft>
                <a:spcPts val="1680"/>
              </a:spcAft>
            </a:pPr>
            <a:r>
              <a:rPr lang="en-US" sz="2000" dirty="0" smtClean="0"/>
              <a:t>Visualize and investigate interference from Wi-Fi and non-</a:t>
            </a:r>
            <a:r>
              <a:rPr lang="en-US" sz="2000" dirty="0" err="1" smtClean="0"/>
              <a:t>WiFi</a:t>
            </a:r>
            <a:r>
              <a:rPr lang="en-US" sz="2000" dirty="0" smtClean="0"/>
              <a:t> sources.</a:t>
            </a:r>
          </a:p>
          <a:p>
            <a:pPr>
              <a:lnSpc>
                <a:spcPct val="100000"/>
              </a:lnSpc>
              <a:spcAft>
                <a:spcPts val="1680"/>
              </a:spcAft>
            </a:pPr>
            <a:r>
              <a:rPr lang="en-US" sz="2000" dirty="0" smtClean="0"/>
              <a:t>Remotely accessible via network</a:t>
            </a:r>
          </a:p>
          <a:p>
            <a:pPr>
              <a:lnSpc>
                <a:spcPct val="100000"/>
              </a:lnSpc>
              <a:spcAft>
                <a:spcPts val="1680"/>
              </a:spcAft>
            </a:pPr>
            <a:r>
              <a:rPr lang="en-US" sz="2000" dirty="0" smtClean="0"/>
              <a:t>Available on:</a:t>
            </a:r>
          </a:p>
          <a:p>
            <a:pPr lvl="1">
              <a:lnSpc>
                <a:spcPct val="100000"/>
              </a:lnSpc>
              <a:spcAft>
                <a:spcPts val="1680"/>
              </a:spcAft>
            </a:pPr>
            <a:r>
              <a:rPr lang="en-US" sz="1800" dirty="0" smtClean="0"/>
              <a:t>7055, 7321, 7352, 7372,7982, 7782</a:t>
            </a:r>
            <a:r>
              <a:rPr lang="en-US" sz="1800" dirty="0"/>
              <a:t>, </a:t>
            </a:r>
            <a:r>
              <a:rPr lang="en-US" sz="1800" dirty="0" smtClean="0"/>
              <a:t>8800</a:t>
            </a:r>
            <a:endParaRPr lang="en-US" sz="1800" dirty="0"/>
          </a:p>
          <a:p>
            <a:pPr>
              <a:lnSpc>
                <a:spcPct val="100000"/>
              </a:lnSpc>
              <a:spcAft>
                <a:spcPts val="1680"/>
              </a:spcAft>
            </a:pPr>
            <a:endParaRPr lang="en-US" sz="2000" dirty="0" smtClean="0"/>
          </a:p>
        </p:txBody>
      </p:sp>
      <p:sp>
        <p:nvSpPr>
          <p:cNvPr id="26" name="Freeform 25"/>
          <p:cNvSpPr/>
          <p:nvPr/>
        </p:nvSpPr>
        <p:spPr>
          <a:xfrm>
            <a:off x="6043725" y="3450931"/>
            <a:ext cx="728653" cy="497652"/>
          </a:xfrm>
          <a:custGeom>
            <a:avLst/>
            <a:gdLst>
              <a:gd name="connsiteX0" fmla="*/ 0 w 1069539"/>
              <a:gd name="connsiteY0" fmla="*/ 634975 h 634975"/>
              <a:gd name="connsiteX1" fmla="*/ 813296 w 1069539"/>
              <a:gd name="connsiteY1" fmla="*/ 378757 h 634975"/>
              <a:gd name="connsiteX2" fmla="*/ 1069539 w 1069539"/>
              <a:gd name="connsiteY2" fmla="*/ 0 h 634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69539" h="634975">
                <a:moveTo>
                  <a:pt x="0" y="634975"/>
                </a:moveTo>
                <a:cubicBezTo>
                  <a:pt x="317520" y="559780"/>
                  <a:pt x="635040" y="484586"/>
                  <a:pt x="813296" y="378757"/>
                </a:cubicBezTo>
                <a:cubicBezTo>
                  <a:pt x="991552" y="272928"/>
                  <a:pt x="1069539" y="0"/>
                  <a:pt x="1069539" y="0"/>
                </a:cubicBezTo>
              </a:path>
            </a:pathLst>
          </a:custGeom>
          <a:ln w="38100" cmpd="sng">
            <a:solidFill>
              <a:srgbClr val="5F5F5F"/>
            </a:solidFill>
            <a:headEnd type="none"/>
            <a:tailEnd type="triangle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28" name="Freeform 27"/>
          <p:cNvSpPr/>
          <p:nvPr/>
        </p:nvSpPr>
        <p:spPr>
          <a:xfrm rot="10800000" flipH="1">
            <a:off x="6076272" y="3939841"/>
            <a:ext cx="1404112" cy="400882"/>
          </a:xfrm>
          <a:custGeom>
            <a:avLst/>
            <a:gdLst>
              <a:gd name="connsiteX0" fmla="*/ 0 w 1069539"/>
              <a:gd name="connsiteY0" fmla="*/ 634975 h 634975"/>
              <a:gd name="connsiteX1" fmla="*/ 813296 w 1069539"/>
              <a:gd name="connsiteY1" fmla="*/ 378757 h 634975"/>
              <a:gd name="connsiteX2" fmla="*/ 1069539 w 1069539"/>
              <a:gd name="connsiteY2" fmla="*/ 0 h 634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69539" h="634975">
                <a:moveTo>
                  <a:pt x="0" y="634975"/>
                </a:moveTo>
                <a:cubicBezTo>
                  <a:pt x="317520" y="559780"/>
                  <a:pt x="635040" y="484586"/>
                  <a:pt x="813296" y="378757"/>
                </a:cubicBezTo>
                <a:cubicBezTo>
                  <a:pt x="991552" y="272928"/>
                  <a:pt x="1069539" y="0"/>
                  <a:pt x="1069539" y="0"/>
                </a:cubicBezTo>
              </a:path>
            </a:pathLst>
          </a:custGeom>
          <a:ln w="38100" cmpd="sng">
            <a:solidFill>
              <a:srgbClr val="5F5F5F"/>
            </a:solidFill>
            <a:headEnd type="none"/>
            <a:tailEnd type="triangle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405984" y="3136411"/>
            <a:ext cx="7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ZD GUI</a:t>
            </a:r>
            <a:endParaRPr lang="en-US" sz="14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7761180" y="5464872"/>
            <a:ext cx="869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 smtClean="0"/>
              <a:t>iPad</a:t>
            </a:r>
            <a:r>
              <a:rPr lang="en-US" sz="1400" b="1" dirty="0" smtClean="0"/>
              <a:t> App</a:t>
            </a:r>
            <a:endParaRPr lang="en-US" sz="1400" b="1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334" y="4648200"/>
            <a:ext cx="409504" cy="46091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4056" y="4429551"/>
            <a:ext cx="889000" cy="543437"/>
          </a:xfrm>
          <a:prstGeom prst="rect">
            <a:avLst/>
          </a:prstGeom>
        </p:spPr>
      </p:pic>
      <p:sp>
        <p:nvSpPr>
          <p:cNvPr id="33" name="Lightning Bolt 32"/>
          <p:cNvSpPr/>
          <p:nvPr/>
        </p:nvSpPr>
        <p:spPr bwMode="auto">
          <a:xfrm rot="5124214">
            <a:off x="6081076" y="4849932"/>
            <a:ext cx="312471" cy="296265"/>
          </a:xfrm>
          <a:prstGeom prst="lightningBolt">
            <a:avLst/>
          </a:prstGeom>
          <a:solidFill>
            <a:srgbClr val="FF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34" name="Lightning Bolt 33"/>
          <p:cNvSpPr/>
          <p:nvPr/>
        </p:nvSpPr>
        <p:spPr bwMode="auto">
          <a:xfrm rot="15331412">
            <a:off x="6408185" y="4459774"/>
            <a:ext cx="312471" cy="296265"/>
          </a:xfrm>
          <a:prstGeom prst="lightningBolt">
            <a:avLst/>
          </a:prstGeom>
          <a:solidFill>
            <a:srgbClr val="FF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35" name="Lightning Bolt 34"/>
          <p:cNvSpPr/>
          <p:nvPr/>
        </p:nvSpPr>
        <p:spPr bwMode="auto">
          <a:xfrm rot="15331412">
            <a:off x="5061305" y="4393524"/>
            <a:ext cx="312471" cy="296265"/>
          </a:xfrm>
          <a:prstGeom prst="lightningBolt">
            <a:avLst/>
          </a:prstGeom>
          <a:solidFill>
            <a:srgbClr val="FF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36" name="Lightning Bolt 35"/>
          <p:cNvSpPr/>
          <p:nvPr/>
        </p:nvSpPr>
        <p:spPr bwMode="auto">
          <a:xfrm rot="20520082">
            <a:off x="5054317" y="4764238"/>
            <a:ext cx="312471" cy="296265"/>
          </a:xfrm>
          <a:prstGeom prst="lightningBolt">
            <a:avLst/>
          </a:prstGeom>
          <a:solidFill>
            <a:srgbClr val="FF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37" name="Lightning Bolt 36"/>
          <p:cNvSpPr/>
          <p:nvPr/>
        </p:nvSpPr>
        <p:spPr bwMode="auto">
          <a:xfrm rot="20520082">
            <a:off x="6431202" y="4819347"/>
            <a:ext cx="312471" cy="296265"/>
          </a:xfrm>
          <a:prstGeom prst="lightningBolt">
            <a:avLst/>
          </a:prstGeom>
          <a:solidFill>
            <a:srgbClr val="FF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38" name="Lightning Bolt 37"/>
          <p:cNvSpPr/>
          <p:nvPr/>
        </p:nvSpPr>
        <p:spPr bwMode="auto">
          <a:xfrm rot="10507823">
            <a:off x="4569373" y="4377219"/>
            <a:ext cx="312471" cy="296265"/>
          </a:xfrm>
          <a:prstGeom prst="lightningBolt">
            <a:avLst/>
          </a:prstGeom>
          <a:solidFill>
            <a:srgbClr val="FF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39" name="Lightning Bolt 38"/>
          <p:cNvSpPr/>
          <p:nvPr/>
        </p:nvSpPr>
        <p:spPr bwMode="auto">
          <a:xfrm rot="10507823">
            <a:off x="6089146" y="4508527"/>
            <a:ext cx="312471" cy="296265"/>
          </a:xfrm>
          <a:prstGeom prst="lightningBolt">
            <a:avLst/>
          </a:prstGeom>
          <a:solidFill>
            <a:srgbClr val="FF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40" name="Lightning Bolt 39"/>
          <p:cNvSpPr/>
          <p:nvPr/>
        </p:nvSpPr>
        <p:spPr bwMode="auto">
          <a:xfrm rot="5124214">
            <a:off x="4583583" y="4807742"/>
            <a:ext cx="312471" cy="296265"/>
          </a:xfrm>
          <a:prstGeom prst="lightningBolt">
            <a:avLst/>
          </a:prstGeom>
          <a:solidFill>
            <a:srgbClr val="FF0000">
              <a:alpha val="5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103320" y="5257800"/>
            <a:ext cx="283923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b="1" dirty="0" smtClean="0"/>
              <a:t>Visualize &amp; Investigate</a:t>
            </a:r>
          </a:p>
          <a:p>
            <a:pPr algn="ctr"/>
            <a:r>
              <a:rPr lang="en-US" sz="1050" b="1" dirty="0" smtClean="0"/>
              <a:t>Sources of Wi-Fi &amp; non Wi-Fi interference</a:t>
            </a:r>
            <a:endParaRPr lang="en-US" sz="1050" b="1" dirty="0"/>
          </a:p>
        </p:txBody>
      </p:sp>
      <p:pic>
        <p:nvPicPr>
          <p:cNvPr id="6" name="Picture 5" descr="2.4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057" y="1050289"/>
            <a:ext cx="2058975" cy="1962633"/>
          </a:xfrm>
          <a:prstGeom prst="rect">
            <a:avLst/>
          </a:prstGeom>
        </p:spPr>
      </p:pic>
      <p:pic>
        <p:nvPicPr>
          <p:cNvPr id="7" name="Picture 6" descr="5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496" y="1039157"/>
            <a:ext cx="2104304" cy="2051769"/>
          </a:xfrm>
          <a:prstGeom prst="rect">
            <a:avLst/>
          </a:prstGeom>
        </p:spPr>
      </p:pic>
      <p:pic>
        <p:nvPicPr>
          <p:cNvPr id="10" name="Picture 9" descr="ZD3K-transparent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102" y="2425239"/>
            <a:ext cx="1752600" cy="749300"/>
          </a:xfrm>
          <a:prstGeom prst="rect">
            <a:avLst/>
          </a:prstGeom>
        </p:spPr>
      </p:pic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369" y="6555345"/>
            <a:ext cx="462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FFFFFF"/>
                </a:solidFill>
              </a:defRPr>
            </a:lvl1pPr>
          </a:lstStyle>
          <a:p>
            <a:fld id="{F62BCC59-8EC1-BA46-854B-5FD0FEC4523B}" type="slidenum">
              <a:rPr lang="en-US" smtClean="0"/>
              <a:pPr/>
              <a:t>97</a:t>
            </a:fld>
            <a:endParaRPr lang="en-US" dirty="0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>
                <a:solidFill>
                  <a:srgbClr val="D9D9D9"/>
                </a:solidFill>
              </a:defRPr>
            </a:lvl1pPr>
          </a:lstStyle>
          <a:p>
            <a:r>
              <a:rPr lang="en-US" smtClean="0"/>
              <a:t>Ruckus Proprietary and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8136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Release 9.7</a:t>
            </a:r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722313" y="990600"/>
            <a:ext cx="7888287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>
              <a:lnSpc>
                <a:spcPct val="80000"/>
              </a:lnSpc>
              <a:spcBef>
                <a:spcPct val="20000"/>
              </a:spcBef>
              <a:buClr>
                <a:srgbClr val="F07800"/>
              </a:buClr>
              <a:buFont typeface="Wingdings" pitchFamily="2" charset="2"/>
              <a:buNone/>
            </a:pPr>
            <a:r>
              <a:rPr lang="en-US" dirty="0">
                <a:solidFill>
                  <a:srgbClr val="262626"/>
                </a:solidFill>
                <a:latin typeface="Arial"/>
                <a:cs typeface="Arial"/>
              </a:rPr>
              <a:t>Wireless and Network</a:t>
            </a:r>
          </a:p>
          <a:p>
            <a:pPr marL="230188" lvl="1">
              <a:lnSpc>
                <a:spcPct val="80000"/>
              </a:lnSpc>
              <a:spcBef>
                <a:spcPct val="20000"/>
              </a:spcBef>
              <a:buClr>
                <a:srgbClr val="F07800"/>
              </a:buClr>
            </a:pPr>
            <a:endParaRPr lang="en-US" sz="1800" dirty="0" smtClean="0">
              <a:solidFill>
                <a:srgbClr val="5F5F5F"/>
              </a:solidFill>
              <a:latin typeface="Arial"/>
              <a:cs typeface="Arial"/>
            </a:endParaRPr>
          </a:p>
          <a:p>
            <a:pPr marL="515938" lvl="1" indent="-285750">
              <a:lnSpc>
                <a:spcPct val="80000"/>
              </a:lnSpc>
              <a:spcBef>
                <a:spcPct val="20000"/>
              </a:spcBef>
              <a:buClr>
                <a:srgbClr val="F07800"/>
              </a:buClr>
              <a:buFont typeface="Courier New"/>
              <a:buChar char="o"/>
            </a:pPr>
            <a:r>
              <a:rPr lang="en-US" sz="1800" dirty="0">
                <a:solidFill>
                  <a:schemeClr val="tx2"/>
                </a:solidFill>
                <a:latin typeface="Trebuchet MS"/>
                <a:cs typeface="Trebuchet MS"/>
              </a:rPr>
              <a:t>WIPS Enhancements </a:t>
            </a:r>
            <a:r>
              <a:rPr lang="en-US" sz="1800" dirty="0" smtClean="0">
                <a:solidFill>
                  <a:schemeClr val="tx2"/>
                </a:solidFill>
                <a:latin typeface="Trebuchet MS"/>
                <a:cs typeface="Trebuchet MS"/>
              </a:rPr>
              <a:t>(Manual </a:t>
            </a:r>
            <a:r>
              <a:rPr lang="en-US" sz="1800" dirty="0">
                <a:solidFill>
                  <a:schemeClr val="tx2"/>
                </a:solidFill>
                <a:latin typeface="Trebuchet MS"/>
                <a:cs typeface="Trebuchet MS"/>
              </a:rPr>
              <a:t>Contain, Signal Strength, OID of Rogue, Display Malicious </a:t>
            </a:r>
            <a:r>
              <a:rPr lang="en-US" sz="1800" dirty="0" smtClean="0">
                <a:solidFill>
                  <a:schemeClr val="tx2"/>
                </a:solidFill>
                <a:latin typeface="Trebuchet MS"/>
                <a:cs typeface="Trebuchet MS"/>
              </a:rPr>
              <a:t>Only)</a:t>
            </a:r>
            <a:endParaRPr lang="en-US" sz="1800" dirty="0">
              <a:solidFill>
                <a:schemeClr val="tx2"/>
              </a:solidFill>
              <a:latin typeface="Trebuchet MS"/>
              <a:cs typeface="Trebuchet MS"/>
            </a:endParaRPr>
          </a:p>
          <a:p>
            <a:pPr marL="515938" lvl="1" indent="-285750">
              <a:lnSpc>
                <a:spcPct val="80000"/>
              </a:lnSpc>
              <a:spcBef>
                <a:spcPct val="20000"/>
              </a:spcBef>
              <a:buClr>
                <a:srgbClr val="F07800"/>
              </a:buClr>
              <a:buFont typeface="Courier New"/>
              <a:buChar char="o"/>
            </a:pPr>
            <a:r>
              <a:rPr lang="en-US" sz="1800" dirty="0" err="1">
                <a:solidFill>
                  <a:schemeClr val="tx2"/>
                </a:solidFill>
                <a:latin typeface="Trebuchet MS"/>
                <a:cs typeface="Trebuchet MS"/>
              </a:rPr>
              <a:t>SmartClient</a:t>
            </a:r>
            <a:r>
              <a:rPr lang="en-US" sz="1800" dirty="0">
                <a:solidFill>
                  <a:schemeClr val="tx2"/>
                </a:solidFill>
                <a:latin typeface="Trebuchet MS"/>
                <a:cs typeface="Trebuchet MS"/>
              </a:rPr>
              <a:t> single redirection support </a:t>
            </a:r>
            <a:endParaRPr lang="en-US" sz="1800" dirty="0" smtClean="0">
              <a:solidFill>
                <a:schemeClr val="tx2"/>
              </a:solidFill>
              <a:latin typeface="Trebuchet MS"/>
              <a:cs typeface="Trebuchet MS"/>
            </a:endParaRPr>
          </a:p>
          <a:p>
            <a:pPr marL="515938" lvl="1" indent="-285750">
              <a:lnSpc>
                <a:spcPct val="80000"/>
              </a:lnSpc>
              <a:spcBef>
                <a:spcPct val="20000"/>
              </a:spcBef>
              <a:buClr>
                <a:srgbClr val="F07800"/>
              </a:buClr>
              <a:buFont typeface="Courier New"/>
              <a:buChar char="o"/>
            </a:pPr>
            <a:r>
              <a:rPr lang="en-US" sz="1800" dirty="0">
                <a:solidFill>
                  <a:schemeClr val="tx2"/>
                </a:solidFill>
                <a:latin typeface="Trebuchet MS"/>
                <a:cs typeface="Trebuchet MS"/>
              </a:rPr>
              <a:t>Force DHCP on WLAN </a:t>
            </a:r>
            <a:endParaRPr lang="en-US" sz="1800" dirty="0" smtClean="0">
              <a:solidFill>
                <a:schemeClr val="tx2"/>
              </a:solidFill>
              <a:latin typeface="Trebuchet MS"/>
              <a:cs typeface="Trebuchet MS"/>
            </a:endParaRPr>
          </a:p>
          <a:p>
            <a:pPr marL="515938" lvl="1" indent="-285750">
              <a:lnSpc>
                <a:spcPct val="80000"/>
              </a:lnSpc>
              <a:spcBef>
                <a:spcPct val="20000"/>
              </a:spcBef>
              <a:buClr>
                <a:srgbClr val="F07800"/>
              </a:buClr>
              <a:buFont typeface="Courier New"/>
              <a:buChar char="o"/>
            </a:pPr>
            <a:r>
              <a:rPr lang="en-US" sz="1800" dirty="0">
                <a:solidFill>
                  <a:srgbClr val="000000"/>
                </a:solidFill>
              </a:rPr>
              <a:t>Bonjour Gateway </a:t>
            </a:r>
            <a:endParaRPr lang="en-US" sz="1800" dirty="0" smtClean="0">
              <a:solidFill>
                <a:srgbClr val="000000"/>
              </a:solidFill>
            </a:endParaRPr>
          </a:p>
          <a:p>
            <a:pPr marL="515938" lvl="1" indent="-285750">
              <a:lnSpc>
                <a:spcPct val="80000"/>
              </a:lnSpc>
              <a:spcBef>
                <a:spcPct val="20000"/>
              </a:spcBef>
              <a:buClr>
                <a:srgbClr val="F07800"/>
              </a:buClr>
              <a:buFont typeface="Courier New"/>
              <a:buChar char="o"/>
            </a:pPr>
            <a:r>
              <a:rPr lang="en-US" sz="1800" dirty="0">
                <a:solidFill>
                  <a:srgbClr val="000000"/>
                </a:solidFill>
              </a:rPr>
              <a:t>AP Survivability for New Associations with Open/WEP/PSK</a:t>
            </a:r>
          </a:p>
          <a:p>
            <a:pPr marL="515938" lvl="1" indent="-285750">
              <a:lnSpc>
                <a:spcPct val="80000"/>
              </a:lnSpc>
              <a:spcBef>
                <a:spcPct val="20000"/>
              </a:spcBef>
              <a:buClr>
                <a:srgbClr val="F07800"/>
              </a:buClr>
              <a:buFont typeface="Courier New"/>
              <a:buChar char="o"/>
            </a:pPr>
            <a:r>
              <a:rPr lang="en-US" sz="1800" dirty="0">
                <a:solidFill>
                  <a:srgbClr val="000000"/>
                </a:solidFill>
              </a:rPr>
              <a:t>Full L2 Client Isolation</a:t>
            </a:r>
          </a:p>
          <a:p>
            <a:pPr marL="515938" lvl="1" indent="-285750">
              <a:lnSpc>
                <a:spcPct val="80000"/>
              </a:lnSpc>
              <a:spcBef>
                <a:spcPct val="20000"/>
              </a:spcBef>
              <a:buClr>
                <a:srgbClr val="F07800"/>
              </a:buClr>
              <a:buFont typeface="Courier New"/>
              <a:buChar char="o"/>
            </a:pPr>
            <a:r>
              <a:rPr lang="en-US" sz="1800" dirty="0" err="1" smtClean="0">
                <a:solidFill>
                  <a:srgbClr val="262626"/>
                </a:solidFill>
                <a:latin typeface="Trebuchet MS"/>
                <a:cs typeface="Trebuchet MS"/>
              </a:rPr>
              <a:t>Ekahau</a:t>
            </a:r>
            <a:r>
              <a:rPr lang="en-US" sz="1800" dirty="0" smtClean="0">
                <a:solidFill>
                  <a:srgbClr val="262626"/>
                </a:solidFill>
                <a:latin typeface="Trebuchet MS"/>
                <a:cs typeface="Trebuchet MS"/>
              </a:rPr>
              <a:t> </a:t>
            </a:r>
            <a:r>
              <a:rPr lang="en-US" sz="1800" dirty="0">
                <a:solidFill>
                  <a:srgbClr val="262626"/>
                </a:solidFill>
                <a:latin typeface="Trebuchet MS"/>
                <a:cs typeface="Trebuchet MS"/>
              </a:rPr>
              <a:t>BLINK support 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717828" y="4306755"/>
            <a:ext cx="7772400" cy="1636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>
              <a:lnSpc>
                <a:spcPct val="80000"/>
              </a:lnSpc>
              <a:spcBef>
                <a:spcPct val="20000"/>
              </a:spcBef>
              <a:buClr>
                <a:srgbClr val="F07800"/>
              </a:buClr>
            </a:pPr>
            <a:r>
              <a:rPr lang="en-US" dirty="0">
                <a:solidFill>
                  <a:srgbClr val="262626"/>
                </a:solidFill>
                <a:latin typeface="Arial"/>
                <a:cs typeface="Arial"/>
              </a:rPr>
              <a:t>Management</a:t>
            </a:r>
          </a:p>
          <a:p>
            <a:pPr marL="515938" lvl="1" indent="-285750">
              <a:lnSpc>
                <a:spcPct val="80000"/>
              </a:lnSpc>
              <a:spcBef>
                <a:spcPct val="20000"/>
              </a:spcBef>
              <a:buClr>
                <a:srgbClr val="F07800"/>
              </a:buClr>
              <a:buFont typeface="Courier New"/>
              <a:buChar char="o"/>
            </a:pPr>
            <a:r>
              <a:rPr lang="en-US" sz="1800" dirty="0">
                <a:solidFill>
                  <a:srgbClr val="333333"/>
                </a:solidFill>
              </a:rPr>
              <a:t>Channel Fly Memory/</a:t>
            </a:r>
            <a:r>
              <a:rPr lang="en-US" sz="1800" dirty="0" smtClean="0">
                <a:solidFill>
                  <a:srgbClr val="333333"/>
                </a:solidFill>
              </a:rPr>
              <a:t>Reset</a:t>
            </a:r>
          </a:p>
          <a:p>
            <a:pPr marL="515938" lvl="1" indent="-285750">
              <a:lnSpc>
                <a:spcPct val="80000"/>
              </a:lnSpc>
              <a:spcBef>
                <a:spcPct val="20000"/>
              </a:spcBef>
              <a:buClr>
                <a:srgbClr val="F07800"/>
              </a:buClr>
              <a:buFont typeface="Courier New"/>
              <a:buChar char="o"/>
            </a:pPr>
            <a:r>
              <a:rPr lang="en-US" sz="1800" dirty="0" smtClean="0">
                <a:solidFill>
                  <a:srgbClr val="333333"/>
                </a:solidFill>
                <a:latin typeface="Trebuchet MS"/>
                <a:cs typeface="Trebuchet MS"/>
              </a:rPr>
              <a:t>DHCP </a:t>
            </a:r>
            <a:r>
              <a:rPr lang="en-US" sz="1800" dirty="0">
                <a:solidFill>
                  <a:srgbClr val="333333"/>
                </a:solidFill>
                <a:latin typeface="Trebuchet MS"/>
                <a:cs typeface="Trebuchet MS"/>
              </a:rPr>
              <a:t>for Smart Redundancy </a:t>
            </a:r>
            <a:endParaRPr lang="en-US" sz="1800" dirty="0" smtClean="0">
              <a:solidFill>
                <a:srgbClr val="333333"/>
              </a:solidFill>
              <a:latin typeface="Trebuchet MS"/>
              <a:cs typeface="Trebuchet MS"/>
            </a:endParaRPr>
          </a:p>
          <a:p>
            <a:pPr marL="515938" lvl="1" indent="-285750">
              <a:lnSpc>
                <a:spcPct val="80000"/>
              </a:lnSpc>
              <a:spcBef>
                <a:spcPct val="20000"/>
              </a:spcBef>
              <a:buClr>
                <a:srgbClr val="F07800"/>
              </a:buClr>
              <a:buFont typeface="Courier New"/>
              <a:buChar char="o"/>
            </a:pPr>
            <a:r>
              <a:rPr lang="en-US" sz="1800" dirty="0" err="1">
                <a:solidFill>
                  <a:srgbClr val="333333"/>
                </a:solidFill>
              </a:rPr>
              <a:t>Polycom</a:t>
            </a:r>
            <a:r>
              <a:rPr lang="en-US" sz="1800" dirty="0">
                <a:solidFill>
                  <a:srgbClr val="333333"/>
                </a:solidFill>
              </a:rPr>
              <a:t> Compatibility auto-</a:t>
            </a:r>
            <a:r>
              <a:rPr lang="en-US" sz="1800" dirty="0" err="1">
                <a:solidFill>
                  <a:srgbClr val="333333"/>
                </a:solidFill>
              </a:rPr>
              <a:t>config</a:t>
            </a:r>
            <a:endParaRPr lang="en-US" sz="1800" dirty="0">
              <a:solidFill>
                <a:srgbClr val="333333"/>
              </a:solidFill>
            </a:endParaRPr>
          </a:p>
          <a:p>
            <a:pPr marL="230188" lvl="1">
              <a:lnSpc>
                <a:spcPct val="80000"/>
              </a:lnSpc>
              <a:spcBef>
                <a:spcPct val="20000"/>
              </a:spcBef>
              <a:buClr>
                <a:srgbClr val="F07800"/>
              </a:buClr>
            </a:pPr>
            <a:endParaRPr lang="en-US" sz="1800" b="1" dirty="0" smtClean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Rectangle 15"/>
          <p:cNvSpPr>
            <a:spLocks noChangeArrowheads="1"/>
          </p:cNvSpPr>
          <p:nvPr/>
        </p:nvSpPr>
        <p:spPr bwMode="auto">
          <a:xfrm rot="10800000" flipV="1">
            <a:off x="-16565" y="4160380"/>
            <a:ext cx="9001125" cy="52388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rgbClr val="DDDDDD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ea typeface="MS PGothic" pitchFamily="34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086600" y="418772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Beta – May 2013</a:t>
            </a:r>
          </a:p>
          <a:p>
            <a:r>
              <a:rPr lang="en-US" sz="1600" dirty="0" smtClean="0">
                <a:solidFill>
                  <a:schemeClr val="accent2"/>
                </a:solidFill>
              </a:rPr>
              <a:t>LCS – June 2013</a:t>
            </a:r>
          </a:p>
          <a:p>
            <a:r>
              <a:rPr lang="en-US" sz="1600" dirty="0" smtClean="0">
                <a:solidFill>
                  <a:srgbClr val="2DB42F"/>
                </a:solidFill>
              </a:rPr>
              <a:t>GA – July 2013</a:t>
            </a:r>
            <a:endParaRPr lang="en-US" sz="1600" dirty="0">
              <a:solidFill>
                <a:srgbClr val="2DB42F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369" y="6555345"/>
            <a:ext cx="462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FFFFFF"/>
                </a:solidFill>
              </a:defRPr>
            </a:lvl1pPr>
          </a:lstStyle>
          <a:p>
            <a:fld id="{F62BCC59-8EC1-BA46-854B-5FD0FEC4523B}" type="slidenum">
              <a:rPr lang="en-US" smtClean="0"/>
              <a:pPr/>
              <a:t>98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>
                <a:solidFill>
                  <a:srgbClr val="D9D9D9"/>
                </a:solidFill>
              </a:defRPr>
            </a:lvl1pPr>
          </a:lstStyle>
          <a:p>
            <a:r>
              <a:rPr lang="en-US" smtClean="0"/>
              <a:t>Ruckus Proprietary and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51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WIPS Enhancements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7779" y="3810000"/>
            <a:ext cx="5624049" cy="274319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609600" y="1066800"/>
            <a:ext cx="8153400" cy="4051300"/>
          </a:xfrm>
        </p:spPr>
        <p:txBody>
          <a:bodyPr/>
          <a:lstStyle/>
          <a:p>
            <a:r>
              <a:rPr lang="en-US" dirty="0" smtClean="0"/>
              <a:t>Show RSSI of top 5 reporting Access Points</a:t>
            </a:r>
          </a:p>
          <a:p>
            <a:r>
              <a:rPr lang="en-US" dirty="0" smtClean="0"/>
              <a:t>Manual Containment &amp; Display of “user-blocked” devices</a:t>
            </a:r>
          </a:p>
          <a:p>
            <a:r>
              <a:rPr lang="en-US" dirty="0" smtClean="0"/>
              <a:t>Limit rogue reporting by Malicious Rogue type</a:t>
            </a:r>
          </a:p>
          <a:p>
            <a:pPr lvl="1"/>
            <a:r>
              <a:rPr lang="en-US" sz="2000" dirty="0" smtClean="0"/>
              <a:t>Event-log, SNMP trap, syslog, e-mail</a:t>
            </a:r>
          </a:p>
          <a:p>
            <a:r>
              <a:rPr lang="en-US" dirty="0" smtClean="0"/>
              <a:t>Filter GUI by malicious only</a:t>
            </a: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192" y="3048000"/>
            <a:ext cx="4012301" cy="1511300"/>
          </a:xfrm>
          <a:prstGeom prst="rect">
            <a:avLst/>
          </a:prstGeom>
          <a:ln>
            <a:solidFill>
              <a:srgbClr val="006EA4"/>
            </a:solidFill>
          </a:ln>
        </p:spPr>
      </p:pic>
      <p:sp>
        <p:nvSpPr>
          <p:cNvPr id="6" name="Rectangle 5"/>
          <p:cNvSpPr/>
          <p:nvPr/>
        </p:nvSpPr>
        <p:spPr bwMode="auto">
          <a:xfrm>
            <a:off x="4919292" y="3810000"/>
            <a:ext cx="3505200" cy="3810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71892" y="3429000"/>
            <a:ext cx="23959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Limit Rogue Reporting</a:t>
            </a:r>
            <a:endParaRPr lang="en-US" sz="1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3956" y="3962400"/>
            <a:ext cx="1937244" cy="584776"/>
          </a:xfrm>
          <a:prstGeom prst="rect">
            <a:avLst/>
          </a:prstGeom>
          <a:solidFill>
            <a:srgbClr val="FFFFFF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Detecting AP with signal strength</a:t>
            </a:r>
            <a:endParaRPr lang="en-US" sz="1600" b="1" dirty="0"/>
          </a:p>
        </p:txBody>
      </p:sp>
      <p:cxnSp>
        <p:nvCxnSpPr>
          <p:cNvPr id="11" name="Straight Connector 10"/>
          <p:cNvCxnSpPr>
            <a:stCxn id="9" idx="2"/>
          </p:cNvCxnSpPr>
          <p:nvPr/>
        </p:nvCxnSpPr>
        <p:spPr bwMode="auto">
          <a:xfrm>
            <a:off x="1012578" y="4547176"/>
            <a:ext cx="663822" cy="25342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6705600" y="5587424"/>
            <a:ext cx="2133600" cy="584776"/>
          </a:xfrm>
          <a:prstGeom prst="rect">
            <a:avLst/>
          </a:prstGeom>
          <a:solidFill>
            <a:srgbClr val="FFFFFF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Filter GUI by malicious type only</a:t>
            </a:r>
            <a:endParaRPr lang="en-US" sz="1600" b="1" dirty="0"/>
          </a:p>
        </p:txBody>
      </p:sp>
      <p:cxnSp>
        <p:nvCxnSpPr>
          <p:cNvPr id="13" name="Straight Connector 12"/>
          <p:cNvCxnSpPr>
            <a:stCxn id="12" idx="1"/>
          </p:cNvCxnSpPr>
          <p:nvPr/>
        </p:nvCxnSpPr>
        <p:spPr bwMode="auto">
          <a:xfrm flipH="1" flipV="1">
            <a:off x="3200400" y="5029200"/>
            <a:ext cx="3505200" cy="85061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7391400" y="4800600"/>
            <a:ext cx="1447800" cy="584776"/>
          </a:xfrm>
          <a:prstGeom prst="rect">
            <a:avLst/>
          </a:prstGeom>
          <a:solidFill>
            <a:srgbClr val="FFFFFF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Manually Contain</a:t>
            </a:r>
            <a:endParaRPr lang="en-US" sz="1600" b="1" dirty="0"/>
          </a:p>
        </p:txBody>
      </p:sp>
      <p:cxnSp>
        <p:nvCxnSpPr>
          <p:cNvPr id="20" name="Straight Connector 19"/>
          <p:cNvCxnSpPr>
            <a:stCxn id="19" idx="1"/>
          </p:cNvCxnSpPr>
          <p:nvPr/>
        </p:nvCxnSpPr>
        <p:spPr bwMode="auto">
          <a:xfrm flipH="1" flipV="1">
            <a:off x="6934200" y="4724400"/>
            <a:ext cx="457200" cy="36858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oval" w="med" len="med"/>
          </a:ln>
          <a:effectLst/>
        </p:spPr>
      </p:cxn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369" y="6555345"/>
            <a:ext cx="462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FFFFFF"/>
                </a:solidFill>
              </a:defRPr>
            </a:lvl1pPr>
          </a:lstStyle>
          <a:p>
            <a:fld id="{F62BCC59-8EC1-BA46-854B-5FD0FEC4523B}" type="slidenum">
              <a:rPr lang="en-US" smtClean="0"/>
              <a:pPr/>
              <a:t>99</a:t>
            </a:fld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>
                <a:solidFill>
                  <a:srgbClr val="D9D9D9"/>
                </a:solidFill>
              </a:defRPr>
            </a:lvl1pPr>
          </a:lstStyle>
          <a:p>
            <a:r>
              <a:rPr lang="en-US" smtClean="0"/>
              <a:t>Ruckus Proprietary and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512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219200"/>
            <a:ext cx="3810000" cy="4051300"/>
          </a:xfrm>
        </p:spPr>
        <p:txBody>
          <a:bodyPr/>
          <a:lstStyle/>
          <a:p>
            <a:r>
              <a:rPr lang="en-US" dirty="0" smtClean="0"/>
              <a:t>Enables existing and new client connectivity when ZoneDirector is offline</a:t>
            </a:r>
          </a:p>
          <a:p>
            <a:r>
              <a:rPr lang="en-US" dirty="0"/>
              <a:t>New Autonomous </a:t>
            </a:r>
            <a:r>
              <a:rPr lang="en-US" dirty="0" smtClean="0"/>
              <a:t>WLAN</a:t>
            </a:r>
            <a:endParaRPr lang="en-US" dirty="0"/>
          </a:p>
          <a:p>
            <a:pPr lvl="1"/>
            <a:r>
              <a:rPr lang="en-US" dirty="0" err="1" smtClean="0"/>
              <a:t>Auth</a:t>
            </a:r>
            <a:r>
              <a:rPr lang="en-US" dirty="0" smtClean="0"/>
              <a:t> type: open</a:t>
            </a:r>
          </a:p>
          <a:p>
            <a:pPr lvl="1"/>
            <a:r>
              <a:rPr lang="en-US" dirty="0" smtClean="0"/>
              <a:t>Encryption type: </a:t>
            </a:r>
          </a:p>
          <a:p>
            <a:pPr lvl="2"/>
            <a:r>
              <a:rPr lang="en-US" dirty="0" smtClean="0"/>
              <a:t>WPA, WPA2, WPA-Mixed, WEP-64, WEP-128, None</a:t>
            </a:r>
          </a:p>
          <a:p>
            <a:r>
              <a:rPr lang="en-US" dirty="0" smtClean="0"/>
              <a:t>No Tunnel Support</a:t>
            </a:r>
          </a:p>
          <a:p>
            <a:r>
              <a:rPr lang="en-US" dirty="0" smtClean="0"/>
              <a:t>ZD GUI/CLI support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 Survivability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76400"/>
            <a:ext cx="4419600" cy="374650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369" y="6555345"/>
            <a:ext cx="462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FFFFFF"/>
                </a:solidFill>
              </a:defRPr>
            </a:lvl1pPr>
          </a:lstStyle>
          <a:p>
            <a:fld id="{F62BCC59-8EC1-BA46-854B-5FD0FEC4523B}" type="slidenum">
              <a:rPr lang="en-US" smtClean="0"/>
              <a:pPr/>
              <a:t>100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690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>
                <a:solidFill>
                  <a:srgbClr val="D9D9D9"/>
                </a:solidFill>
              </a:defRPr>
            </a:lvl1pPr>
          </a:lstStyle>
          <a:p>
            <a:r>
              <a:rPr lang="en-US" smtClean="0"/>
              <a:t>Ruckus Proprietary and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75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685800"/>
          </a:xfrm>
        </p:spPr>
        <p:txBody>
          <a:bodyPr/>
          <a:lstStyle/>
          <a:p>
            <a:r>
              <a:rPr lang="en-US" dirty="0" err="1" smtClean="0"/>
              <a:t>ZoneFlex</a:t>
            </a:r>
            <a:r>
              <a:rPr lang="en-US" dirty="0" smtClean="0"/>
              <a:t> R700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026" y="1008270"/>
            <a:ext cx="8323506" cy="3792330"/>
          </a:xfrm>
        </p:spPr>
        <p:txBody>
          <a:bodyPr/>
          <a:lstStyle/>
          <a:p>
            <a:pPr marL="18288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000" i="1" dirty="0" smtClean="0">
                <a:solidFill>
                  <a:schemeClr val="tx1"/>
                </a:solidFill>
              </a:rPr>
              <a:t>Phase 1 802.11ac Indoor Access Point</a:t>
            </a:r>
          </a:p>
          <a:p>
            <a:pPr marL="18288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en-US" sz="2000" dirty="0" smtClean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000" dirty="0" smtClean="0">
                <a:solidFill>
                  <a:schemeClr val="tx1"/>
                </a:solidFill>
              </a:rPr>
              <a:t>802.11a/b/g/n/ac 3x3:3 Concurrent Dual-Band 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1200" dirty="0" smtClean="0">
                <a:solidFill>
                  <a:schemeClr val="tx1"/>
                </a:solidFill>
              </a:rPr>
              <a:t>802.11b/g/n 2.4 GHz radio </a:t>
            </a:r>
            <a:r>
              <a:rPr lang="en-US" sz="1200" dirty="0" smtClean="0">
                <a:solidFill>
                  <a:schemeClr val="tx1"/>
                </a:solidFill>
                <a:sym typeface="Wingdings" pitchFamily="2" charset="2"/>
              </a:rPr>
              <a:t> 450 Mbps theoretical PHY</a:t>
            </a:r>
            <a:endParaRPr lang="en-US" sz="1200" dirty="0" smtClean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1200" dirty="0" smtClean="0">
                <a:solidFill>
                  <a:schemeClr val="tx1"/>
                </a:solidFill>
              </a:rPr>
              <a:t>802.11a/n/ac 5 GHz radio </a:t>
            </a:r>
            <a:r>
              <a:rPr lang="en-US" sz="1200" dirty="0" smtClean="0">
                <a:solidFill>
                  <a:schemeClr val="tx1"/>
                </a:solidFill>
                <a:sym typeface="Wingdings" pitchFamily="2" charset="2"/>
              </a:rPr>
              <a:t> 1,300 Mbps theoretical PHY</a:t>
            </a:r>
            <a:endParaRPr lang="en-US" sz="1200" dirty="0" smtClean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000" dirty="0" err="1" smtClean="0">
                <a:solidFill>
                  <a:schemeClr val="tx1"/>
                </a:solidFill>
              </a:rPr>
              <a:t>BeamFlex</a:t>
            </a:r>
            <a:r>
              <a:rPr lang="en-US" sz="2000" dirty="0" smtClean="0">
                <a:solidFill>
                  <a:schemeClr val="tx1"/>
                </a:solidFill>
              </a:rPr>
              <a:t> adaptive antennas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1600" dirty="0" smtClean="0">
                <a:solidFill>
                  <a:schemeClr val="tx1"/>
                </a:solidFill>
              </a:rPr>
              <a:t>21 switchable elements provide 3,000+ unique patterns</a:t>
            </a:r>
            <a:endParaRPr lang="en-US" sz="1600" dirty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1600" dirty="0">
                <a:solidFill>
                  <a:schemeClr val="tx1"/>
                </a:solidFill>
              </a:rPr>
              <a:t>D</a:t>
            </a:r>
            <a:r>
              <a:rPr lang="en-US" sz="1600" dirty="0" smtClean="0">
                <a:solidFill>
                  <a:schemeClr val="tx1"/>
                </a:solidFill>
              </a:rPr>
              <a:t>ual polarity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000" dirty="0" smtClean="0">
                <a:solidFill>
                  <a:schemeClr val="tx1"/>
                </a:solidFill>
              </a:rPr>
              <a:t>2x Gigabit Ethernet Ports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000" dirty="0" smtClean="0">
                <a:solidFill>
                  <a:schemeClr val="tx1"/>
                </a:solidFill>
              </a:rPr>
              <a:t>Powered by 802.3af/at or 12VDC wall adapter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000" dirty="0" smtClean="0">
                <a:solidFill>
                  <a:schemeClr val="tx1"/>
                </a:solidFill>
              </a:rPr>
              <a:t>Dimensions: 15.8 x 15.8 x 4 cm (7982 form-factor)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US" sz="2000" dirty="0" smtClean="0">
              <a:solidFill>
                <a:schemeClr val="tx1"/>
              </a:solidFill>
            </a:endParaRPr>
          </a:p>
          <a:p>
            <a:pPr marL="18288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000" b="1" dirty="0" smtClean="0">
                <a:solidFill>
                  <a:schemeClr val="tx1"/>
                </a:solidFill>
              </a:rPr>
              <a:t>Availability (plan of intent)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000" dirty="0" smtClean="0">
                <a:solidFill>
                  <a:schemeClr val="tx1"/>
                </a:solidFill>
              </a:rPr>
              <a:t>Shipping 2H 2013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970314"/>
            <a:ext cx="3124200" cy="1965222"/>
          </a:xfrm>
          <a:prstGeom prst="rect">
            <a:avLst/>
          </a:prstGeom>
        </p:spPr>
      </p:pic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369" y="6553200"/>
            <a:ext cx="4624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FFFFFF"/>
                </a:solidFill>
              </a:defRPr>
            </a:lvl1pPr>
          </a:lstStyle>
          <a:p>
            <a:fld id="{F62BCC59-8EC1-BA46-854B-5FD0FEC4523B}" type="slidenum">
              <a:rPr lang="en-US" smtClean="0"/>
              <a:pPr/>
              <a:t>101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6693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>
                <a:solidFill>
                  <a:srgbClr val="D9D9D9"/>
                </a:solidFill>
              </a:defRPr>
            </a:lvl1pPr>
          </a:lstStyle>
          <a:p>
            <a:r>
              <a:rPr lang="en-US" smtClean="0"/>
              <a:t>Ruckus Proprietary and Confidential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405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itle 1"/>
          <p:cNvSpPr>
            <a:spLocks noGrp="1"/>
          </p:cNvSpPr>
          <p:nvPr>
            <p:ph type="title" idx="4294967295"/>
          </p:nvPr>
        </p:nvSpPr>
        <p:spPr>
          <a:xfrm>
            <a:off x="1032935" y="254001"/>
            <a:ext cx="8034865" cy="812800"/>
          </a:xfrm>
        </p:spPr>
        <p:txBody>
          <a:bodyPr anchor="t" anchorCtr="0"/>
          <a:lstStyle/>
          <a:p>
            <a:r>
              <a:rPr lang="en-US" sz="3500" dirty="0" smtClean="0">
                <a:latin typeface="Arial" charset="0"/>
                <a:ea typeface="MS PGothic" charset="0"/>
              </a:rPr>
              <a:t>Questions</a:t>
            </a:r>
            <a:endParaRPr lang="en-US" sz="3500" dirty="0">
              <a:latin typeface="Arial" charset="0"/>
              <a:ea typeface="MS PGothic" charset="0"/>
            </a:endParaRPr>
          </a:p>
        </p:txBody>
      </p:sp>
      <p:pic>
        <p:nvPicPr>
          <p:cNvPr id="88" name="Picture 87" descr="QuestionMar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524000"/>
            <a:ext cx="2588282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77255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_AUDIO_DECODED" val="1"/>
  <p:tag name="ART_ENCODE_TYPE" val="0"/>
  <p:tag name="ART_ENCODE_INDEX" val="1"/>
</p:tagLst>
</file>

<file path=ppt/theme/theme1.xml><?xml version="1.0" encoding="utf-8"?>
<a:theme xmlns:a="http://schemas.openxmlformats.org/drawingml/2006/main" name="Ruckus-2012-template-Final">
  <a:themeElements>
    <a:clrScheme name="Ruckus 1">
      <a:dk1>
        <a:srgbClr val="5F5F5F"/>
      </a:dk1>
      <a:lt1>
        <a:srgbClr val="FFFFFF"/>
      </a:lt1>
      <a:dk2>
        <a:srgbClr val="333333"/>
      </a:dk2>
      <a:lt2>
        <a:srgbClr val="000000"/>
      </a:lt2>
      <a:accent1>
        <a:srgbClr val="006EA4"/>
      </a:accent1>
      <a:accent2>
        <a:srgbClr val="F07800"/>
      </a:accent2>
      <a:accent3>
        <a:srgbClr val="FFFFFF"/>
      </a:accent3>
      <a:accent4>
        <a:srgbClr val="505050"/>
      </a:accent4>
      <a:accent5>
        <a:srgbClr val="AABACF"/>
      </a:accent5>
      <a:accent6>
        <a:srgbClr val="D96C00"/>
      </a:accent6>
      <a:hlink>
        <a:srgbClr val="4B9DC8"/>
      </a:hlink>
      <a:folHlink>
        <a:srgbClr val="FF9F3F"/>
      </a:folHlink>
    </a:clrScheme>
    <a:fontScheme name="4_Blank Presentation">
      <a:majorFont>
        <a:latin typeface="Trebuchet MS"/>
        <a:ea typeface="ＭＳ Ｐゴシック"/>
        <a:cs typeface="Arial"/>
      </a:majorFont>
      <a:minorFont>
        <a:latin typeface="Trebuchet MS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lnDef>
  </a:objectDefaults>
  <a:extraClrSchemeLst>
    <a:extraClrScheme>
      <a:clrScheme name="4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ckus template 2010-01 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uckus template 2010-01 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uckus template 2010-01 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uckus template 2010-01 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uckus template 2010-01 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uckus template 2010-01 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ckus template 2010-01 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ckus template 2010-01 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ckus template 2010-01 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ckus template 2010-01 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ckus template 2010-01 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ckus template 2010-01 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ckus template 2010-01  13">
        <a:dk1>
          <a:srgbClr val="5F5F5F"/>
        </a:dk1>
        <a:lt1>
          <a:srgbClr val="FFFFFF"/>
        </a:lt1>
        <a:dk2>
          <a:srgbClr val="333333"/>
        </a:dk2>
        <a:lt2>
          <a:srgbClr val="000000"/>
        </a:lt2>
        <a:accent1>
          <a:srgbClr val="006EA4"/>
        </a:accent1>
        <a:accent2>
          <a:srgbClr val="F07800"/>
        </a:accent2>
        <a:accent3>
          <a:srgbClr val="FFFFFF"/>
        </a:accent3>
        <a:accent4>
          <a:srgbClr val="505050"/>
        </a:accent4>
        <a:accent5>
          <a:srgbClr val="AABACF"/>
        </a:accent5>
        <a:accent6>
          <a:srgbClr val="D96C00"/>
        </a:accent6>
        <a:hlink>
          <a:srgbClr val="4B9DC8"/>
        </a:hlink>
        <a:folHlink>
          <a:srgbClr val="FF9F3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Ruckus-2012-template-Final.potx</Template>
  <TotalTime>41538</TotalTime>
  <Words>5965</Words>
  <Application>Microsoft Macintosh PowerPoint</Application>
  <PresentationFormat>On-screen Show (4:3)</PresentationFormat>
  <Paragraphs>1589</Paragraphs>
  <Slides>102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102</vt:i4>
      </vt:variant>
    </vt:vector>
  </HeadingPairs>
  <TitlesOfParts>
    <vt:vector size="103" baseType="lpstr">
      <vt:lpstr>Ruckus-2012-template-Final</vt:lpstr>
      <vt:lpstr>RuckU 2013 on Tour</vt:lpstr>
      <vt:lpstr>Housekeeping</vt:lpstr>
      <vt:lpstr>Ruckus in 15</vt:lpstr>
      <vt:lpstr>Fast and Fierce</vt:lpstr>
      <vt:lpstr>Growing Share in the Enterprise</vt:lpstr>
      <vt:lpstr>Outpacing the WLAN Market </vt:lpstr>
      <vt:lpstr>More is Killing Wi-Fi</vt:lpstr>
      <vt:lpstr>Technology Breakthroughs</vt:lpstr>
      <vt:lpstr>Automatic Interference Mitigation</vt:lpstr>
      <vt:lpstr>Transmit Beamforming</vt:lpstr>
      <vt:lpstr>BeamFlex+ </vt:lpstr>
      <vt:lpstr>Real-Time Adaptation</vt:lpstr>
      <vt:lpstr>ChannelFly</vt:lpstr>
      <vt:lpstr>It’s All About Channel Capacity</vt:lpstr>
      <vt:lpstr>Extensive Smart Wi-Fi Portfolio </vt:lpstr>
      <vt:lpstr>Questions</vt:lpstr>
      <vt:lpstr>Wi-Fi – Past Present and Future</vt:lpstr>
      <vt:lpstr>Past and Present...</vt:lpstr>
      <vt:lpstr>Ruckus on 802.11ac</vt:lpstr>
      <vt:lpstr>An Overview</vt:lpstr>
      <vt:lpstr>5 GHz Only</vt:lpstr>
      <vt:lpstr>80 and 160 MHz Channels</vt:lpstr>
      <vt:lpstr>Dynamic Bandwidth Operation</vt:lpstr>
      <vt:lpstr>Spatial Streams</vt:lpstr>
      <vt:lpstr>256-QAM</vt:lpstr>
      <vt:lpstr>Multi-User MIMO (MU-MIMO)</vt:lpstr>
      <vt:lpstr>Large(r) Frame Size</vt:lpstr>
      <vt:lpstr>FAQ</vt:lpstr>
      <vt:lpstr>11ac in Waves</vt:lpstr>
      <vt:lpstr>Better 11ac with Ruckus</vt:lpstr>
      <vt:lpstr>Maximizing 256-QAM</vt:lpstr>
      <vt:lpstr>Smarter Channel Planning</vt:lpstr>
      <vt:lpstr>BeamFlex-Enhanced MU-MIMO</vt:lpstr>
      <vt:lpstr>11w Overview</vt:lpstr>
      <vt:lpstr>Frame Types w/o 11w - Primer</vt:lpstr>
      <vt:lpstr>How it works</vt:lpstr>
      <vt:lpstr>Limitations</vt:lpstr>
      <vt:lpstr>HotSpot 2.0 and the Enterprise</vt:lpstr>
      <vt:lpstr>Questions</vt:lpstr>
      <vt:lpstr>High Density Wi-Fi</vt:lpstr>
      <vt:lpstr>High Density Defined</vt:lpstr>
      <vt:lpstr>High Density Challenges</vt:lpstr>
      <vt:lpstr>Co-Channel Interference</vt:lpstr>
      <vt:lpstr>Co-Channel Interference</vt:lpstr>
      <vt:lpstr>Somewhat Bold Statements </vt:lpstr>
      <vt:lpstr>The More Obstructions is Better</vt:lpstr>
      <vt:lpstr>Extra Signal From Adaptive Antennas Isn’t  as Helpful </vt:lpstr>
      <vt:lpstr>Co-Channel Interference  reduction with BeamFlex</vt:lpstr>
      <vt:lpstr>Hope That The Customer Wants A Lot Of Downstream Traffic </vt:lpstr>
      <vt:lpstr>Data rate, Signal and Capacity</vt:lpstr>
      <vt:lpstr>Airtime Fairness</vt:lpstr>
      <vt:lpstr>Real World Results</vt:lpstr>
      <vt:lpstr>Dealing With Density</vt:lpstr>
      <vt:lpstr>ChannelFly</vt:lpstr>
      <vt:lpstr>It’s All About Channel Capacity</vt:lpstr>
      <vt:lpstr>What does 802.11h do?</vt:lpstr>
      <vt:lpstr>Why Ruckus is Better at HD</vt:lpstr>
      <vt:lpstr>Questions</vt:lpstr>
      <vt:lpstr>Tools &amp; Mobile Apps</vt:lpstr>
      <vt:lpstr>Tools</vt:lpstr>
      <vt:lpstr>Wireshark</vt:lpstr>
      <vt:lpstr>Mobile Apps</vt:lpstr>
      <vt:lpstr>S.W.A.T. for iOS and Android</vt:lpstr>
      <vt:lpstr>SpeedFlex for iOS and Android</vt:lpstr>
      <vt:lpstr>SpeedFlex (Android)</vt:lpstr>
      <vt:lpstr>Zapper (iPad)</vt:lpstr>
      <vt:lpstr>ZD Remote (iPad)</vt:lpstr>
      <vt:lpstr>Spectrum Analyzer (coming late 2013)</vt:lpstr>
      <vt:lpstr>Questions</vt:lpstr>
      <vt:lpstr>Beamforming vs. Adaptive Antennas</vt:lpstr>
      <vt:lpstr>Questions</vt:lpstr>
      <vt:lpstr>Packet Capture &amp; Spectrum Analysis</vt:lpstr>
      <vt:lpstr>Questions</vt:lpstr>
      <vt:lpstr>Beyond the Connection</vt:lpstr>
      <vt:lpstr>Ruckus BYOD Solution</vt:lpstr>
      <vt:lpstr>Key Technologies</vt:lpstr>
      <vt:lpstr>What it Looks Like</vt:lpstr>
      <vt:lpstr>Zero IT Automates Onboarding</vt:lpstr>
      <vt:lpstr>On-Boarding Portal</vt:lpstr>
      <vt:lpstr>D-PSK Automates Security/Config</vt:lpstr>
      <vt:lpstr>Client Fingerprinting</vt:lpstr>
      <vt:lpstr>Device Specific Policy Enforcement </vt:lpstr>
      <vt:lpstr>Bonjour Gateway – In Phases</vt:lpstr>
      <vt:lpstr>Bonjour Gateway</vt:lpstr>
      <vt:lpstr>Questions</vt:lpstr>
      <vt:lpstr>Competitive</vt:lpstr>
      <vt:lpstr>Independent test results</vt:lpstr>
      <vt:lpstr>Independent test results </vt:lpstr>
      <vt:lpstr>Ruckus Labs</vt:lpstr>
      <vt:lpstr>  Who is here</vt:lpstr>
      <vt:lpstr>What is here</vt:lpstr>
      <vt:lpstr>Questions</vt:lpstr>
      <vt:lpstr>New Products and Features</vt:lpstr>
      <vt:lpstr>Release 9.6</vt:lpstr>
      <vt:lpstr>Introducing ZoneFlex 7055</vt:lpstr>
      <vt:lpstr>SmartPoint USB Backhaul</vt:lpstr>
      <vt:lpstr>Spectrum Analysis</vt:lpstr>
      <vt:lpstr>Release 9.7</vt:lpstr>
      <vt:lpstr>WIPS Enhancements</vt:lpstr>
      <vt:lpstr>AP Survivability</vt:lpstr>
      <vt:lpstr>ZoneFlex R700</vt:lpstr>
      <vt:lpstr>Questions</vt:lpstr>
    </vt:vector>
  </TitlesOfParts>
  <Manager/>
  <Company>Ruckus Wireless, Inc.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America Sales SE QBR Update April 2013</dc:title>
  <dc:subject/>
  <dc:creator>Eric Stresen-Reuter</dc:creator>
  <cp:keywords/>
  <dc:description/>
  <cp:lastModifiedBy>Eric Stresen-Reuter</cp:lastModifiedBy>
  <cp:revision>724</cp:revision>
  <cp:lastPrinted>2013-03-19T23:12:14Z</cp:lastPrinted>
  <dcterms:created xsi:type="dcterms:W3CDTF">2010-06-08T22:10:40Z</dcterms:created>
  <dcterms:modified xsi:type="dcterms:W3CDTF">2013-05-07T12:25:56Z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Path">
    <vt:lpwstr>ZoneFlex-VAR-preso</vt:lpwstr>
  </property>
</Properties>
</file>